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DE0C0-F67D-46AC-A8EF-9F052F7C84D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F152FF4-3897-46E7-9BA4-933929ADF1F5}">
      <dgm:prSet phldrT="[Text]"/>
      <dgm:spPr/>
      <dgm:t>
        <a:bodyPr/>
        <a:lstStyle/>
        <a:p>
          <a:r>
            <a:rPr lang="hr-HR" dirty="0" smtClean="0"/>
            <a:t>SMANJENJE 35% SLOBODNA IGRA</a:t>
          </a:r>
          <a:endParaRPr lang="hr-HR" dirty="0"/>
        </a:p>
      </dgm:t>
    </dgm:pt>
    <dgm:pt modelId="{A14AB443-5E06-45F8-813B-73B2BDD3EE80}" type="parTrans" cxnId="{012CD509-2ACC-453D-95F2-09C566DFE469}">
      <dgm:prSet/>
      <dgm:spPr/>
      <dgm:t>
        <a:bodyPr/>
        <a:lstStyle/>
        <a:p>
          <a:endParaRPr lang="hr-HR"/>
        </a:p>
      </dgm:t>
    </dgm:pt>
    <dgm:pt modelId="{C2AA045E-7088-48F0-990D-81636E119927}" type="sibTrans" cxnId="{012CD509-2ACC-453D-95F2-09C566DFE469}">
      <dgm:prSet/>
      <dgm:spPr/>
      <dgm:t>
        <a:bodyPr/>
        <a:lstStyle/>
        <a:p>
          <a:endParaRPr lang="hr-HR"/>
        </a:p>
      </dgm:t>
    </dgm:pt>
    <dgm:pt modelId="{89F19211-E5B7-4146-BA1D-A522A607A993}">
      <dgm:prSet phldrT="[Text]"/>
      <dgm:spPr/>
      <dgm:t>
        <a:bodyPr/>
        <a:lstStyle/>
        <a:p>
          <a:r>
            <a:rPr lang="hr-HR" dirty="0" smtClean="0"/>
            <a:t>SMANJENJE 55%</a:t>
          </a:r>
        </a:p>
        <a:p>
          <a:r>
            <a:rPr lang="hr-HR" dirty="0" smtClean="0"/>
            <a:t>RAZGOVOR S DRUGIMA</a:t>
          </a:r>
          <a:endParaRPr lang="hr-HR" dirty="0"/>
        </a:p>
      </dgm:t>
    </dgm:pt>
    <dgm:pt modelId="{443B1569-DC4E-474D-BF88-38BB9D445DC2}" type="parTrans" cxnId="{0C2895BC-4416-436A-AA57-C545CD220D63}">
      <dgm:prSet/>
      <dgm:spPr/>
      <dgm:t>
        <a:bodyPr/>
        <a:lstStyle/>
        <a:p>
          <a:endParaRPr lang="hr-HR"/>
        </a:p>
      </dgm:t>
    </dgm:pt>
    <dgm:pt modelId="{05AAB4DF-3CE6-406D-B298-3F765CF6A953}" type="sibTrans" cxnId="{0C2895BC-4416-436A-AA57-C545CD220D63}">
      <dgm:prSet/>
      <dgm:spPr/>
      <dgm:t>
        <a:bodyPr/>
        <a:lstStyle/>
        <a:p>
          <a:endParaRPr lang="hr-HR"/>
        </a:p>
      </dgm:t>
    </dgm:pt>
    <dgm:pt modelId="{EC8139D8-98C1-469A-9A24-1C90A4CBDA07}">
      <dgm:prSet phldrT="[Text]"/>
      <dgm:spPr/>
      <dgm:t>
        <a:bodyPr/>
        <a:lstStyle/>
        <a:p>
          <a:r>
            <a:rPr lang="hr-HR" dirty="0" smtClean="0"/>
            <a:t>POVEĆANJE 19%</a:t>
          </a:r>
        </a:p>
        <a:p>
          <a:r>
            <a:rPr lang="hr-HR" dirty="0" smtClean="0"/>
            <a:t>TV</a:t>
          </a:r>
          <a:endParaRPr lang="hr-HR" dirty="0"/>
        </a:p>
      </dgm:t>
    </dgm:pt>
    <dgm:pt modelId="{E716F61E-498E-4A02-BF93-B1119F8FDFBD}" type="parTrans" cxnId="{F6BD77A4-47B7-49FD-ACD2-BBCC34613D0A}">
      <dgm:prSet/>
      <dgm:spPr/>
      <dgm:t>
        <a:bodyPr/>
        <a:lstStyle/>
        <a:p>
          <a:endParaRPr lang="hr-HR"/>
        </a:p>
      </dgm:t>
    </dgm:pt>
    <dgm:pt modelId="{B82D1FF4-449E-4803-BE08-08CFFA154694}" type="sibTrans" cxnId="{F6BD77A4-47B7-49FD-ACD2-BBCC34613D0A}">
      <dgm:prSet/>
      <dgm:spPr/>
      <dgm:t>
        <a:bodyPr/>
        <a:lstStyle/>
        <a:p>
          <a:endParaRPr lang="hr-HR"/>
        </a:p>
      </dgm:t>
    </dgm:pt>
    <dgm:pt modelId="{15CA9E39-29A5-4283-9250-6B73D0432D17}" type="pres">
      <dgm:prSet presAssocID="{E3EDE0C0-F67D-46AC-A8EF-9F052F7C84DA}" presName="linearFlow" presStyleCnt="0">
        <dgm:presLayoutVars>
          <dgm:dir/>
          <dgm:resizeHandles val="exact"/>
        </dgm:presLayoutVars>
      </dgm:prSet>
      <dgm:spPr/>
    </dgm:pt>
    <dgm:pt modelId="{9817EAA6-7184-4813-A348-74617C2CE573}" type="pres">
      <dgm:prSet presAssocID="{6F152FF4-3897-46E7-9BA4-933929ADF1F5}" presName="composite" presStyleCnt="0"/>
      <dgm:spPr/>
    </dgm:pt>
    <dgm:pt modelId="{53ADF64F-A465-40AD-A7FF-68C4A5611425}" type="pres">
      <dgm:prSet presAssocID="{6F152FF4-3897-46E7-9BA4-933929ADF1F5}" presName="imgShp" presStyleLbl="fgImgPlace1" presStyleIdx="0" presStyleCnt="3" custLinFactNeighborX="-2755" custLinFactNeighborY="-38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AC3C794-B2DA-402B-A56F-9EE289DC17B7}" type="pres">
      <dgm:prSet presAssocID="{6F152FF4-3897-46E7-9BA4-933929ADF1F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8D64FD-9F2E-4D66-A66B-34A8667452CE}" type="pres">
      <dgm:prSet presAssocID="{C2AA045E-7088-48F0-990D-81636E119927}" presName="spacing" presStyleCnt="0"/>
      <dgm:spPr/>
    </dgm:pt>
    <dgm:pt modelId="{EDEA6E51-8815-4707-8990-3851404B64FD}" type="pres">
      <dgm:prSet presAssocID="{89F19211-E5B7-4146-BA1D-A522A607A993}" presName="composite" presStyleCnt="0"/>
      <dgm:spPr/>
    </dgm:pt>
    <dgm:pt modelId="{28259133-A97C-4BF4-A72E-0EEA71301A89}" type="pres">
      <dgm:prSet presAssocID="{89F19211-E5B7-4146-BA1D-A522A607A993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12D8E42-B23A-4FCD-938F-A4975A74399B}" type="pres">
      <dgm:prSet presAssocID="{89F19211-E5B7-4146-BA1D-A522A607A99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DA4659-3613-4B7C-880A-0CC11FBF539C}" type="pres">
      <dgm:prSet presAssocID="{05AAB4DF-3CE6-406D-B298-3F765CF6A953}" presName="spacing" presStyleCnt="0"/>
      <dgm:spPr/>
    </dgm:pt>
    <dgm:pt modelId="{9F51F558-50CE-4FEB-B297-B0E56D661750}" type="pres">
      <dgm:prSet presAssocID="{EC8139D8-98C1-469A-9A24-1C90A4CBDA07}" presName="composite" presStyleCnt="0"/>
      <dgm:spPr/>
    </dgm:pt>
    <dgm:pt modelId="{A049CBC1-41E7-4609-BDA9-45708B25C2D2}" type="pres">
      <dgm:prSet presAssocID="{EC8139D8-98C1-469A-9A24-1C90A4CBDA07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ED6B4D68-A45F-47FF-BB1E-6234C8704738}" type="pres">
      <dgm:prSet presAssocID="{EC8139D8-98C1-469A-9A24-1C90A4CBDA0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9E0C2B1-B317-49FB-AEB3-8337983577E9}" type="presOf" srcId="{6F152FF4-3897-46E7-9BA4-933929ADF1F5}" destId="{FAC3C794-B2DA-402B-A56F-9EE289DC17B7}" srcOrd="0" destOrd="0" presId="urn:microsoft.com/office/officeart/2005/8/layout/vList3"/>
    <dgm:cxn modelId="{95F733F0-068C-483D-A4EB-7A02C981669A}" type="presOf" srcId="{E3EDE0C0-F67D-46AC-A8EF-9F052F7C84DA}" destId="{15CA9E39-29A5-4283-9250-6B73D0432D17}" srcOrd="0" destOrd="0" presId="urn:microsoft.com/office/officeart/2005/8/layout/vList3"/>
    <dgm:cxn modelId="{012CD509-2ACC-453D-95F2-09C566DFE469}" srcId="{E3EDE0C0-F67D-46AC-A8EF-9F052F7C84DA}" destId="{6F152FF4-3897-46E7-9BA4-933929ADF1F5}" srcOrd="0" destOrd="0" parTransId="{A14AB443-5E06-45F8-813B-73B2BDD3EE80}" sibTransId="{C2AA045E-7088-48F0-990D-81636E119927}"/>
    <dgm:cxn modelId="{0C2895BC-4416-436A-AA57-C545CD220D63}" srcId="{E3EDE0C0-F67D-46AC-A8EF-9F052F7C84DA}" destId="{89F19211-E5B7-4146-BA1D-A522A607A993}" srcOrd="1" destOrd="0" parTransId="{443B1569-DC4E-474D-BF88-38BB9D445DC2}" sibTransId="{05AAB4DF-3CE6-406D-B298-3F765CF6A953}"/>
    <dgm:cxn modelId="{1D34118A-7DF1-43E4-8966-042E69753E69}" type="presOf" srcId="{EC8139D8-98C1-469A-9A24-1C90A4CBDA07}" destId="{ED6B4D68-A45F-47FF-BB1E-6234C8704738}" srcOrd="0" destOrd="0" presId="urn:microsoft.com/office/officeart/2005/8/layout/vList3"/>
    <dgm:cxn modelId="{F6BD77A4-47B7-49FD-ACD2-BBCC34613D0A}" srcId="{E3EDE0C0-F67D-46AC-A8EF-9F052F7C84DA}" destId="{EC8139D8-98C1-469A-9A24-1C90A4CBDA07}" srcOrd="2" destOrd="0" parTransId="{E716F61E-498E-4A02-BF93-B1119F8FDFBD}" sibTransId="{B82D1FF4-449E-4803-BE08-08CFFA154694}"/>
    <dgm:cxn modelId="{C4DDB668-1B92-433D-B1AF-B8FAB11184E6}" type="presOf" srcId="{89F19211-E5B7-4146-BA1D-A522A607A993}" destId="{F12D8E42-B23A-4FCD-938F-A4975A74399B}" srcOrd="0" destOrd="0" presId="urn:microsoft.com/office/officeart/2005/8/layout/vList3"/>
    <dgm:cxn modelId="{8F13BB93-BDB7-4B85-B0D5-5138E671AED6}" type="presParOf" srcId="{15CA9E39-29A5-4283-9250-6B73D0432D17}" destId="{9817EAA6-7184-4813-A348-74617C2CE573}" srcOrd="0" destOrd="0" presId="urn:microsoft.com/office/officeart/2005/8/layout/vList3"/>
    <dgm:cxn modelId="{99678B33-F57D-4966-94B0-572161AFC0C3}" type="presParOf" srcId="{9817EAA6-7184-4813-A348-74617C2CE573}" destId="{53ADF64F-A465-40AD-A7FF-68C4A5611425}" srcOrd="0" destOrd="0" presId="urn:microsoft.com/office/officeart/2005/8/layout/vList3"/>
    <dgm:cxn modelId="{323AA11B-FEE5-4E8B-957D-01BAB335B4DA}" type="presParOf" srcId="{9817EAA6-7184-4813-A348-74617C2CE573}" destId="{FAC3C794-B2DA-402B-A56F-9EE289DC17B7}" srcOrd="1" destOrd="0" presId="urn:microsoft.com/office/officeart/2005/8/layout/vList3"/>
    <dgm:cxn modelId="{E3C5221A-E740-48BB-B86B-E4B0953D680F}" type="presParOf" srcId="{15CA9E39-29A5-4283-9250-6B73D0432D17}" destId="{518D64FD-9F2E-4D66-A66B-34A8667452CE}" srcOrd="1" destOrd="0" presId="urn:microsoft.com/office/officeart/2005/8/layout/vList3"/>
    <dgm:cxn modelId="{4EBF06F5-535E-492B-AF07-9A90E979AAFC}" type="presParOf" srcId="{15CA9E39-29A5-4283-9250-6B73D0432D17}" destId="{EDEA6E51-8815-4707-8990-3851404B64FD}" srcOrd="2" destOrd="0" presId="urn:microsoft.com/office/officeart/2005/8/layout/vList3"/>
    <dgm:cxn modelId="{3385B7DF-1608-4549-9258-0DC3E9E197CF}" type="presParOf" srcId="{EDEA6E51-8815-4707-8990-3851404B64FD}" destId="{28259133-A97C-4BF4-A72E-0EEA71301A89}" srcOrd="0" destOrd="0" presId="urn:microsoft.com/office/officeart/2005/8/layout/vList3"/>
    <dgm:cxn modelId="{CE2FED43-8860-45C0-97F6-5756DEF880B2}" type="presParOf" srcId="{EDEA6E51-8815-4707-8990-3851404B64FD}" destId="{F12D8E42-B23A-4FCD-938F-A4975A74399B}" srcOrd="1" destOrd="0" presId="urn:microsoft.com/office/officeart/2005/8/layout/vList3"/>
    <dgm:cxn modelId="{33CD3E4E-DFA0-4DFC-9E85-2B7A6DCBAF9C}" type="presParOf" srcId="{15CA9E39-29A5-4283-9250-6B73D0432D17}" destId="{D6DA4659-3613-4B7C-880A-0CC11FBF539C}" srcOrd="3" destOrd="0" presId="urn:microsoft.com/office/officeart/2005/8/layout/vList3"/>
    <dgm:cxn modelId="{15B41A35-7956-4906-A28B-022DD4D28F0A}" type="presParOf" srcId="{15CA9E39-29A5-4283-9250-6B73D0432D17}" destId="{9F51F558-50CE-4FEB-B297-B0E56D661750}" srcOrd="4" destOrd="0" presId="urn:microsoft.com/office/officeart/2005/8/layout/vList3"/>
    <dgm:cxn modelId="{70085486-6EB8-4CF5-89F8-B3A0C58A4911}" type="presParOf" srcId="{9F51F558-50CE-4FEB-B297-B0E56D661750}" destId="{A049CBC1-41E7-4609-BDA9-45708B25C2D2}" srcOrd="0" destOrd="0" presId="urn:microsoft.com/office/officeart/2005/8/layout/vList3"/>
    <dgm:cxn modelId="{AB9BEA70-0AA8-4F86-AEFE-622B2ACBCDAF}" type="presParOf" srcId="{9F51F558-50CE-4FEB-B297-B0E56D661750}" destId="{ED6B4D68-A45F-47FF-BB1E-6234C87047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207E6-FE7B-49A2-A0C6-42E0ADA59EA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9C2094D0-5387-4ECE-AE20-0E627B948D9A}">
      <dgm:prSet phldrT="[Text]"/>
      <dgm:spPr/>
      <dgm:t>
        <a:bodyPr/>
        <a:lstStyle/>
        <a:p>
          <a:r>
            <a:rPr lang="hr-HR" dirty="0" smtClean="0"/>
            <a:t>Povećanje 18%</a:t>
          </a:r>
        </a:p>
        <a:p>
          <a:r>
            <a:rPr lang="hr-HR" dirty="0" smtClean="0"/>
            <a:t>Vrijeme u školi</a:t>
          </a:r>
          <a:endParaRPr lang="hr-HR" dirty="0"/>
        </a:p>
      </dgm:t>
    </dgm:pt>
    <dgm:pt modelId="{5A4D8525-6881-4258-B867-59DB380B539A}" type="parTrans" cxnId="{08B7BD18-72CF-4657-A54B-2DD5A68EF946}">
      <dgm:prSet/>
      <dgm:spPr/>
      <dgm:t>
        <a:bodyPr/>
        <a:lstStyle/>
        <a:p>
          <a:endParaRPr lang="hr-HR"/>
        </a:p>
      </dgm:t>
    </dgm:pt>
    <dgm:pt modelId="{866AEAF9-6EB7-4688-8844-1461F2CBBFBD}" type="sibTrans" cxnId="{08B7BD18-72CF-4657-A54B-2DD5A68EF946}">
      <dgm:prSet/>
      <dgm:spPr/>
      <dgm:t>
        <a:bodyPr/>
        <a:lstStyle/>
        <a:p>
          <a:endParaRPr lang="hr-HR"/>
        </a:p>
      </dgm:t>
    </dgm:pt>
    <dgm:pt modelId="{A518FD02-C421-4CC8-9379-BBCE97FF8A04}">
      <dgm:prSet phldrT="[Text]"/>
      <dgm:spPr/>
      <dgm:t>
        <a:bodyPr/>
        <a:lstStyle/>
        <a:p>
          <a:r>
            <a:rPr lang="hr-HR" dirty="0" smtClean="0"/>
            <a:t>Povećanje 145%</a:t>
          </a:r>
        </a:p>
        <a:p>
          <a:r>
            <a:rPr lang="hr-HR" dirty="0" smtClean="0"/>
            <a:t>Domaća zadaća</a:t>
          </a:r>
          <a:endParaRPr lang="hr-HR" dirty="0"/>
        </a:p>
      </dgm:t>
    </dgm:pt>
    <dgm:pt modelId="{8371FCF8-E250-49CE-BAE0-3EC0294C57CA}" type="parTrans" cxnId="{EB374879-87C7-4655-85CF-30690BC2022F}">
      <dgm:prSet/>
      <dgm:spPr/>
      <dgm:t>
        <a:bodyPr/>
        <a:lstStyle/>
        <a:p>
          <a:endParaRPr lang="hr-HR"/>
        </a:p>
      </dgm:t>
    </dgm:pt>
    <dgm:pt modelId="{CDAD76F0-79CE-4413-9B65-153C17D1CB4D}" type="sibTrans" cxnId="{EB374879-87C7-4655-85CF-30690BC2022F}">
      <dgm:prSet/>
      <dgm:spPr/>
      <dgm:t>
        <a:bodyPr/>
        <a:lstStyle/>
        <a:p>
          <a:endParaRPr lang="hr-HR"/>
        </a:p>
      </dgm:t>
    </dgm:pt>
    <dgm:pt modelId="{4AE988F7-208A-4D33-BF74-837541F4F6D1}">
      <dgm:prSet phldrT="[Text]"/>
      <dgm:spPr/>
      <dgm:t>
        <a:bodyPr/>
        <a:lstStyle/>
        <a:p>
          <a:r>
            <a:rPr lang="hr-HR" dirty="0" smtClean="0"/>
            <a:t>Povećanje 168%</a:t>
          </a:r>
        </a:p>
        <a:p>
          <a:r>
            <a:rPr lang="hr-HR" dirty="0" smtClean="0"/>
            <a:t>Vrijeme u kupovini s roditeljima</a:t>
          </a:r>
          <a:endParaRPr lang="hr-HR" dirty="0"/>
        </a:p>
      </dgm:t>
    </dgm:pt>
    <dgm:pt modelId="{41CDDFE7-9E6F-462C-A788-88E12822651A}" type="parTrans" cxnId="{B383A1C4-B6CE-44F4-BA19-C67DAB128EE7}">
      <dgm:prSet/>
      <dgm:spPr/>
      <dgm:t>
        <a:bodyPr/>
        <a:lstStyle/>
        <a:p>
          <a:endParaRPr lang="hr-HR"/>
        </a:p>
      </dgm:t>
    </dgm:pt>
    <dgm:pt modelId="{FC97870E-9412-4D7A-891B-D901BE33147B}" type="sibTrans" cxnId="{B383A1C4-B6CE-44F4-BA19-C67DAB128EE7}">
      <dgm:prSet/>
      <dgm:spPr/>
      <dgm:t>
        <a:bodyPr/>
        <a:lstStyle/>
        <a:p>
          <a:endParaRPr lang="hr-HR"/>
        </a:p>
      </dgm:t>
    </dgm:pt>
    <dgm:pt modelId="{7811A059-53AE-4BC3-BB0C-FD9AA0E36C93}" type="pres">
      <dgm:prSet presAssocID="{79C207E6-FE7B-49A2-A0C6-42E0ADA59EAF}" presName="linearFlow" presStyleCnt="0">
        <dgm:presLayoutVars>
          <dgm:dir/>
          <dgm:resizeHandles val="exact"/>
        </dgm:presLayoutVars>
      </dgm:prSet>
      <dgm:spPr/>
    </dgm:pt>
    <dgm:pt modelId="{5406A26F-7933-471E-B4BE-6293F1DF370C}" type="pres">
      <dgm:prSet presAssocID="{9C2094D0-5387-4ECE-AE20-0E627B948D9A}" presName="composite" presStyleCnt="0"/>
      <dgm:spPr/>
    </dgm:pt>
    <dgm:pt modelId="{DDF57735-3341-4C3C-A4F6-DEFF7712E959}" type="pres">
      <dgm:prSet presAssocID="{9C2094D0-5387-4ECE-AE20-0E627B948D9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350FE1D-E275-4987-A1A0-AB35B1636AF3}" type="pres">
      <dgm:prSet presAssocID="{9C2094D0-5387-4ECE-AE20-0E627B948D9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E41056-62B3-4403-AAB1-46E1FD914AE1}" type="pres">
      <dgm:prSet presAssocID="{866AEAF9-6EB7-4688-8844-1461F2CBBFBD}" presName="spacing" presStyleCnt="0"/>
      <dgm:spPr/>
    </dgm:pt>
    <dgm:pt modelId="{FA6551CE-9E3F-4443-A793-28E43EA259E6}" type="pres">
      <dgm:prSet presAssocID="{A518FD02-C421-4CC8-9379-BBCE97FF8A04}" presName="composite" presStyleCnt="0"/>
      <dgm:spPr/>
    </dgm:pt>
    <dgm:pt modelId="{D6D8EFED-9E1E-49F6-9ED2-6866A58E626A}" type="pres">
      <dgm:prSet presAssocID="{A518FD02-C421-4CC8-9379-BBCE97FF8A04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F8D4C97-F5B1-49EE-A7FA-52CAF8718B74}" type="pres">
      <dgm:prSet presAssocID="{A518FD02-C421-4CC8-9379-BBCE97FF8A0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D6B539-8D12-41EE-B3C1-21788A0DD847}" type="pres">
      <dgm:prSet presAssocID="{CDAD76F0-79CE-4413-9B65-153C17D1CB4D}" presName="spacing" presStyleCnt="0"/>
      <dgm:spPr/>
    </dgm:pt>
    <dgm:pt modelId="{AF2C52AC-9B13-4DAB-9959-26266F9FC6A5}" type="pres">
      <dgm:prSet presAssocID="{4AE988F7-208A-4D33-BF74-837541F4F6D1}" presName="composite" presStyleCnt="0"/>
      <dgm:spPr/>
    </dgm:pt>
    <dgm:pt modelId="{4A0E18A4-3AE8-46AD-B342-4FAE8A919CF4}" type="pres">
      <dgm:prSet presAssocID="{4AE988F7-208A-4D33-BF74-837541F4F6D1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EBCE3058-6726-4A36-BFF9-61255FB722F0}" type="pres">
      <dgm:prSet presAssocID="{4AE988F7-208A-4D33-BF74-837541F4F6D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B374879-87C7-4655-85CF-30690BC2022F}" srcId="{79C207E6-FE7B-49A2-A0C6-42E0ADA59EAF}" destId="{A518FD02-C421-4CC8-9379-BBCE97FF8A04}" srcOrd="1" destOrd="0" parTransId="{8371FCF8-E250-49CE-BAE0-3EC0294C57CA}" sibTransId="{CDAD76F0-79CE-4413-9B65-153C17D1CB4D}"/>
    <dgm:cxn modelId="{B383A1C4-B6CE-44F4-BA19-C67DAB128EE7}" srcId="{79C207E6-FE7B-49A2-A0C6-42E0ADA59EAF}" destId="{4AE988F7-208A-4D33-BF74-837541F4F6D1}" srcOrd="2" destOrd="0" parTransId="{41CDDFE7-9E6F-462C-A788-88E12822651A}" sibTransId="{FC97870E-9412-4D7A-891B-D901BE33147B}"/>
    <dgm:cxn modelId="{33BB7D2D-D511-4810-A543-4C84954C4000}" type="presOf" srcId="{79C207E6-FE7B-49A2-A0C6-42E0ADA59EAF}" destId="{7811A059-53AE-4BC3-BB0C-FD9AA0E36C93}" srcOrd="0" destOrd="0" presId="urn:microsoft.com/office/officeart/2005/8/layout/vList3"/>
    <dgm:cxn modelId="{F2E9A230-0302-499C-95E6-F5A2B4F2C642}" type="presOf" srcId="{4AE988F7-208A-4D33-BF74-837541F4F6D1}" destId="{EBCE3058-6726-4A36-BFF9-61255FB722F0}" srcOrd="0" destOrd="0" presId="urn:microsoft.com/office/officeart/2005/8/layout/vList3"/>
    <dgm:cxn modelId="{08B7BD18-72CF-4657-A54B-2DD5A68EF946}" srcId="{79C207E6-FE7B-49A2-A0C6-42E0ADA59EAF}" destId="{9C2094D0-5387-4ECE-AE20-0E627B948D9A}" srcOrd="0" destOrd="0" parTransId="{5A4D8525-6881-4258-B867-59DB380B539A}" sibTransId="{866AEAF9-6EB7-4688-8844-1461F2CBBFBD}"/>
    <dgm:cxn modelId="{FB3E6DEC-4023-4EE5-97E4-95F39E6A4D0C}" type="presOf" srcId="{9C2094D0-5387-4ECE-AE20-0E627B948D9A}" destId="{7350FE1D-E275-4987-A1A0-AB35B1636AF3}" srcOrd="0" destOrd="0" presId="urn:microsoft.com/office/officeart/2005/8/layout/vList3"/>
    <dgm:cxn modelId="{4EFE9571-45EC-44D5-81DC-644DF6493844}" type="presOf" srcId="{A518FD02-C421-4CC8-9379-BBCE97FF8A04}" destId="{9F8D4C97-F5B1-49EE-A7FA-52CAF8718B74}" srcOrd="0" destOrd="0" presId="urn:microsoft.com/office/officeart/2005/8/layout/vList3"/>
    <dgm:cxn modelId="{B896E5C5-4EB8-4DFF-94E9-3D74EFE715B0}" type="presParOf" srcId="{7811A059-53AE-4BC3-BB0C-FD9AA0E36C93}" destId="{5406A26F-7933-471E-B4BE-6293F1DF370C}" srcOrd="0" destOrd="0" presId="urn:microsoft.com/office/officeart/2005/8/layout/vList3"/>
    <dgm:cxn modelId="{9018D922-FA9C-4DB1-A7C2-AC48A1E32AEE}" type="presParOf" srcId="{5406A26F-7933-471E-B4BE-6293F1DF370C}" destId="{DDF57735-3341-4C3C-A4F6-DEFF7712E959}" srcOrd="0" destOrd="0" presId="urn:microsoft.com/office/officeart/2005/8/layout/vList3"/>
    <dgm:cxn modelId="{CD060923-D1AC-4905-B20B-D3DC19C3C6A1}" type="presParOf" srcId="{5406A26F-7933-471E-B4BE-6293F1DF370C}" destId="{7350FE1D-E275-4987-A1A0-AB35B1636AF3}" srcOrd="1" destOrd="0" presId="urn:microsoft.com/office/officeart/2005/8/layout/vList3"/>
    <dgm:cxn modelId="{7E62A1AB-2ED8-4840-A9BD-58789C31C07C}" type="presParOf" srcId="{7811A059-53AE-4BC3-BB0C-FD9AA0E36C93}" destId="{0BE41056-62B3-4403-AAB1-46E1FD914AE1}" srcOrd="1" destOrd="0" presId="urn:microsoft.com/office/officeart/2005/8/layout/vList3"/>
    <dgm:cxn modelId="{3976FBAA-BCF5-4132-ABE4-19311A440288}" type="presParOf" srcId="{7811A059-53AE-4BC3-BB0C-FD9AA0E36C93}" destId="{FA6551CE-9E3F-4443-A793-28E43EA259E6}" srcOrd="2" destOrd="0" presId="urn:microsoft.com/office/officeart/2005/8/layout/vList3"/>
    <dgm:cxn modelId="{A793434E-E080-43AD-9E99-5ABC6E1AF0B7}" type="presParOf" srcId="{FA6551CE-9E3F-4443-A793-28E43EA259E6}" destId="{D6D8EFED-9E1E-49F6-9ED2-6866A58E626A}" srcOrd="0" destOrd="0" presId="urn:microsoft.com/office/officeart/2005/8/layout/vList3"/>
    <dgm:cxn modelId="{DAFC8E51-0F4F-47F6-9F1D-8CDBC237F5A2}" type="presParOf" srcId="{FA6551CE-9E3F-4443-A793-28E43EA259E6}" destId="{9F8D4C97-F5B1-49EE-A7FA-52CAF8718B74}" srcOrd="1" destOrd="0" presId="urn:microsoft.com/office/officeart/2005/8/layout/vList3"/>
    <dgm:cxn modelId="{50DFB0AA-5A05-42F2-A3C8-2FCB4881971C}" type="presParOf" srcId="{7811A059-53AE-4BC3-BB0C-FD9AA0E36C93}" destId="{B9D6B539-8D12-41EE-B3C1-21788A0DD847}" srcOrd="3" destOrd="0" presId="urn:microsoft.com/office/officeart/2005/8/layout/vList3"/>
    <dgm:cxn modelId="{DFA65144-FE7D-4BC2-9A1F-A5621D8DE34F}" type="presParOf" srcId="{7811A059-53AE-4BC3-BB0C-FD9AA0E36C93}" destId="{AF2C52AC-9B13-4DAB-9959-26266F9FC6A5}" srcOrd="4" destOrd="0" presId="urn:microsoft.com/office/officeart/2005/8/layout/vList3"/>
    <dgm:cxn modelId="{208DBA1C-B323-4E9D-9EBA-3354E05F0198}" type="presParOf" srcId="{AF2C52AC-9B13-4DAB-9959-26266F9FC6A5}" destId="{4A0E18A4-3AE8-46AD-B342-4FAE8A919CF4}" srcOrd="0" destOrd="0" presId="urn:microsoft.com/office/officeart/2005/8/layout/vList3"/>
    <dgm:cxn modelId="{48E5B9EA-CCA5-4468-B7FB-DBF677DC9E97}" type="presParOf" srcId="{AF2C52AC-9B13-4DAB-9959-26266F9FC6A5}" destId="{EBCE3058-6726-4A36-BFF9-61255FB722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3C794-B2DA-402B-A56F-9EE289DC17B7}">
      <dsp:nvSpPr>
        <dsp:cNvPr id="0" name=""/>
        <dsp:cNvSpPr/>
      </dsp:nvSpPr>
      <dsp:spPr>
        <a:xfrm rot="10800000">
          <a:off x="1613236" y="1111"/>
          <a:ext cx="5269992" cy="114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7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SMANJENJE 35% SLOBODNA IGRA</a:t>
          </a:r>
          <a:endParaRPr lang="hr-HR" sz="2900" kern="1200" dirty="0"/>
        </a:p>
      </dsp:txBody>
      <dsp:txXfrm rot="10800000">
        <a:off x="1899068" y="1111"/>
        <a:ext cx="4984160" cy="1143330"/>
      </dsp:txXfrm>
    </dsp:sp>
    <dsp:sp modelId="{53ADF64F-A465-40AD-A7FF-68C4A5611425}">
      <dsp:nvSpPr>
        <dsp:cNvPr id="0" name=""/>
        <dsp:cNvSpPr/>
      </dsp:nvSpPr>
      <dsp:spPr>
        <a:xfrm>
          <a:off x="1010072" y="0"/>
          <a:ext cx="1143330" cy="11433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D8E42-B23A-4FCD-938F-A4975A74399B}">
      <dsp:nvSpPr>
        <dsp:cNvPr id="0" name=""/>
        <dsp:cNvSpPr/>
      </dsp:nvSpPr>
      <dsp:spPr>
        <a:xfrm rot="10800000">
          <a:off x="1613236" y="1485734"/>
          <a:ext cx="5269992" cy="114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7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SMANJENJE 55%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RAZGOVOR S DRUGIMA</a:t>
          </a:r>
          <a:endParaRPr lang="hr-HR" sz="2900" kern="1200" dirty="0"/>
        </a:p>
      </dsp:txBody>
      <dsp:txXfrm rot="10800000">
        <a:off x="1899068" y="1485734"/>
        <a:ext cx="4984160" cy="1143330"/>
      </dsp:txXfrm>
    </dsp:sp>
    <dsp:sp modelId="{28259133-A97C-4BF4-A72E-0EEA71301A89}">
      <dsp:nvSpPr>
        <dsp:cNvPr id="0" name=""/>
        <dsp:cNvSpPr/>
      </dsp:nvSpPr>
      <dsp:spPr>
        <a:xfrm>
          <a:off x="1041571" y="1485734"/>
          <a:ext cx="1143330" cy="114333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B4D68-A45F-47FF-BB1E-6234C8704738}">
      <dsp:nvSpPr>
        <dsp:cNvPr id="0" name=""/>
        <dsp:cNvSpPr/>
      </dsp:nvSpPr>
      <dsp:spPr>
        <a:xfrm rot="10800000">
          <a:off x="1613236" y="2970357"/>
          <a:ext cx="5269992" cy="11433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17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POVEĆANJE 19%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TV</a:t>
          </a:r>
          <a:endParaRPr lang="hr-HR" sz="2900" kern="1200" dirty="0"/>
        </a:p>
      </dsp:txBody>
      <dsp:txXfrm rot="10800000">
        <a:off x="1899068" y="2970357"/>
        <a:ext cx="4984160" cy="1143330"/>
      </dsp:txXfrm>
    </dsp:sp>
    <dsp:sp modelId="{A049CBC1-41E7-4609-BDA9-45708B25C2D2}">
      <dsp:nvSpPr>
        <dsp:cNvPr id="0" name=""/>
        <dsp:cNvSpPr/>
      </dsp:nvSpPr>
      <dsp:spPr>
        <a:xfrm>
          <a:off x="1041571" y="2970357"/>
          <a:ext cx="1143330" cy="11433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FE1D-E275-4987-A1A0-AB35B1636AF3}">
      <dsp:nvSpPr>
        <dsp:cNvPr id="0" name=""/>
        <dsp:cNvSpPr/>
      </dsp:nvSpPr>
      <dsp:spPr>
        <a:xfrm rot="10800000">
          <a:off x="1651068" y="316"/>
          <a:ext cx="5268688" cy="1295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48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Povećanje 18%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Vrijeme u školi</a:t>
          </a:r>
          <a:endParaRPr lang="hr-HR" sz="2900" kern="1200" dirty="0"/>
        </a:p>
      </dsp:txBody>
      <dsp:txXfrm rot="10800000">
        <a:off x="1975061" y="316"/>
        <a:ext cx="4944695" cy="1295972"/>
      </dsp:txXfrm>
    </dsp:sp>
    <dsp:sp modelId="{DDF57735-3341-4C3C-A4F6-DEFF7712E959}">
      <dsp:nvSpPr>
        <dsp:cNvPr id="0" name=""/>
        <dsp:cNvSpPr/>
      </dsp:nvSpPr>
      <dsp:spPr>
        <a:xfrm>
          <a:off x="1003082" y="316"/>
          <a:ext cx="1295972" cy="12959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D4C97-F5B1-49EE-A7FA-52CAF8718B74}">
      <dsp:nvSpPr>
        <dsp:cNvPr id="0" name=""/>
        <dsp:cNvSpPr/>
      </dsp:nvSpPr>
      <dsp:spPr>
        <a:xfrm rot="10800000">
          <a:off x="1651068" y="1683145"/>
          <a:ext cx="5268688" cy="1295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48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Povećanje 145%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Domaća zadaća</a:t>
          </a:r>
          <a:endParaRPr lang="hr-HR" sz="2900" kern="1200" dirty="0"/>
        </a:p>
      </dsp:txBody>
      <dsp:txXfrm rot="10800000">
        <a:off x="1975061" y="1683145"/>
        <a:ext cx="4944695" cy="1295972"/>
      </dsp:txXfrm>
    </dsp:sp>
    <dsp:sp modelId="{D6D8EFED-9E1E-49F6-9ED2-6866A58E626A}">
      <dsp:nvSpPr>
        <dsp:cNvPr id="0" name=""/>
        <dsp:cNvSpPr/>
      </dsp:nvSpPr>
      <dsp:spPr>
        <a:xfrm>
          <a:off x="1003082" y="1683145"/>
          <a:ext cx="1295972" cy="12959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E3058-6726-4A36-BFF9-61255FB722F0}">
      <dsp:nvSpPr>
        <dsp:cNvPr id="0" name=""/>
        <dsp:cNvSpPr/>
      </dsp:nvSpPr>
      <dsp:spPr>
        <a:xfrm rot="10800000">
          <a:off x="1651068" y="3365975"/>
          <a:ext cx="5268688" cy="1295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488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Povećanje 168%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Vrijeme u kupovini s roditeljima</a:t>
          </a:r>
          <a:endParaRPr lang="hr-HR" sz="2900" kern="1200" dirty="0"/>
        </a:p>
      </dsp:txBody>
      <dsp:txXfrm rot="10800000">
        <a:off x="1975061" y="3365975"/>
        <a:ext cx="4944695" cy="1295972"/>
      </dsp:txXfrm>
    </dsp:sp>
    <dsp:sp modelId="{4A0E18A4-3AE8-46AD-B342-4FAE8A919CF4}">
      <dsp:nvSpPr>
        <dsp:cNvPr id="0" name=""/>
        <dsp:cNvSpPr/>
      </dsp:nvSpPr>
      <dsp:spPr>
        <a:xfrm>
          <a:off x="1003082" y="3365975"/>
          <a:ext cx="1295972" cy="12959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A697445-9659-484B-B32B-8E9962B6B9E0}" type="datetimeFigureOut">
              <a:rPr lang="hr-HR" smtClean="0"/>
              <a:t>28.2.2018.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E10C03C-BF60-48E3-B2C9-CC0A72AF459A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ruga-oblacic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www.udruga-oblacic.hr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KAKO EKRANI MIJENJAJU MOZAK I DJEČJU IGRU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016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SIMBOLIČKA IGRA I EKRANI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354888" cy="442108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Djeca pretjerano izložena ekranima imaju slabije razvijenu simboličku igru!</a:t>
            </a:r>
          </a:p>
          <a:p>
            <a:r>
              <a:rPr lang="hr-HR" sz="2000" dirty="0" smtClean="0"/>
              <a:t>2 razloga:   - manje vremena za igranje, za razvoj i vježbanje vještine igranja  </a:t>
            </a:r>
          </a:p>
          <a:p>
            <a:pPr marL="0" indent="0">
              <a:buNone/>
            </a:pPr>
            <a:r>
              <a:rPr lang="hr-HR" sz="2000" dirty="0" smtClean="0"/>
              <a:t>                         - nisu naučila igrom rješavati frustraciju izazvanu dosadom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                       Poruka mozgu : „ </a:t>
            </a:r>
            <a:r>
              <a:rPr lang="hr-HR" sz="2000" i="1" dirty="0" smtClean="0"/>
              <a:t>Ne trebati igra da bi se razvijao</a:t>
            </a:r>
            <a:r>
              <a:rPr lang="hr-HR" sz="2000" dirty="0" smtClean="0"/>
              <a:t>”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                       Izostaje ključan evolucijski korak za razvoj!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                       Posebno vidljivo kod djece koja se uopće nemaju prilike </a:t>
            </a:r>
            <a:r>
              <a:rPr lang="hr-HR" sz="2000" dirty="0" smtClean="0">
                <a:solidFill>
                  <a:srgbClr val="FFFFFF"/>
                </a:solidFill>
              </a:rPr>
              <a:t>igrati</a:t>
            </a:r>
            <a:endParaRPr lang="hr-HR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26774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hr-HR" dirty="0" smtClean="0"/>
              <a:t>Igra i mozak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6593"/>
            <a:ext cx="3096344" cy="23042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4662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i="1" dirty="0" smtClean="0"/>
              <a:t>Goldstein</a:t>
            </a:r>
          </a:p>
          <a:p>
            <a:r>
              <a:rPr lang="hr-HR" dirty="0" smtClean="0"/>
              <a:t>Potiče rast mozga, stvara neuronske veze</a:t>
            </a:r>
          </a:p>
          <a:p>
            <a:r>
              <a:rPr lang="hr-HR" dirty="0" smtClean="0"/>
              <a:t>Poboljšava socijalnu prilagodbu i kogniciju</a:t>
            </a:r>
          </a:p>
          <a:p>
            <a:pPr marL="0" indent="0">
              <a:buNone/>
            </a:pPr>
            <a:r>
              <a:rPr lang="hr-HR" i="1" dirty="0" smtClean="0"/>
              <a:t>Panksepp</a:t>
            </a:r>
          </a:p>
          <a:p>
            <a:r>
              <a:rPr lang="hr-HR" dirty="0" smtClean="0"/>
              <a:t>Igra stimulira proizvodnju neurotrofnog moždanog faktora</a:t>
            </a:r>
          </a:p>
          <a:p>
            <a:r>
              <a:rPr lang="hr-HR" dirty="0" smtClean="0"/>
              <a:t>Uspio povećati masu mozga životinja s 2h igre dnevno</a:t>
            </a:r>
          </a:p>
          <a:p>
            <a:pPr marL="0" indent="0">
              <a:buNone/>
            </a:pPr>
            <a:r>
              <a:rPr lang="hr-HR" i="1" dirty="0" smtClean="0"/>
              <a:t>Wang</a:t>
            </a:r>
          </a:p>
          <a:p>
            <a:r>
              <a:rPr lang="hr-HR" dirty="0" smtClean="0"/>
              <a:t>Rast neurona u hipokampusu (bitno za pamćenje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r>
              <a:rPr lang="hr-HR" i="1" dirty="0" smtClean="0"/>
              <a:t>Sutton – Smith</a:t>
            </a:r>
          </a:p>
          <a:p>
            <a:r>
              <a:rPr lang="hr-HR" dirty="0" smtClean="0"/>
              <a:t>Igra uči kako učiti, kako razmišljati i kako rješavati probleme (solving skills)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Djeca koja se nemaju prilike igrati ne razvijaju neuronske veze</a:t>
            </a:r>
            <a:endParaRPr lang="hr-HR" b="1" dirty="0"/>
          </a:p>
          <a:p>
            <a:pPr marL="0" indent="0">
              <a:buNone/>
            </a:pPr>
            <a:endParaRPr lang="hr-HR" dirty="0" smtClean="0"/>
          </a:p>
          <a:p>
            <a:endParaRPr lang="hr-HR" i="1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221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002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i="1" dirty="0" smtClean="0"/>
              <a:t>Brown</a:t>
            </a:r>
          </a:p>
          <a:p>
            <a:r>
              <a:rPr lang="hr-HR" sz="2000" dirty="0" smtClean="0"/>
              <a:t>Igra povećava emocionalnu fleksibilnost i samopouzdanje, smanjuje stres i anksioznost</a:t>
            </a:r>
          </a:p>
          <a:p>
            <a:r>
              <a:rPr lang="hr-HR" sz="2000" dirty="0" smtClean="0"/>
              <a:t>Poboljšava neverbalne vještine, pažnju i prvrženost</a:t>
            </a:r>
          </a:p>
          <a:p>
            <a:endParaRPr lang="hr-HR" sz="2000" dirty="0" smtClean="0"/>
          </a:p>
          <a:p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40 studija – igra poboljšava kreativno rješavanje problema, kooperativno ponašanje, logičko mišljenje, IQ i vršnjačku popularnost.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Unaprijeđuje djetetove prirodne kapacitete povećavajući prilagodljivost, jezično-govorne vještine, smanjujući socioemocionalne probleme (</a:t>
            </a:r>
            <a:r>
              <a:rPr lang="hr-HR" sz="2000" i="1" dirty="0" smtClean="0"/>
              <a:t>Fisher</a:t>
            </a:r>
            <a:r>
              <a:rPr lang="hr-HR" sz="2000" dirty="0" smtClean="0"/>
              <a:t>).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82452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Kognitivni razvoj i igra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2000" dirty="0" smtClean="0"/>
              <a:t>Isti kognitivni procesi kao i kod učenja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 smtClean="0"/>
              <a:t>Schulz</a:t>
            </a:r>
            <a:r>
              <a:rPr lang="hr-HR" dirty="0" smtClean="0"/>
              <a:t> – čitanje, govor i matematika ovise o djetetovom kapacitetu korištenja simbola.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„</a:t>
            </a:r>
            <a:r>
              <a:rPr lang="hr-HR" b="1" dirty="0" smtClean="0"/>
              <a:t>Kao da</a:t>
            </a:r>
            <a:r>
              <a:rPr lang="hr-HR" dirty="0" smtClean="0"/>
              <a:t>” igre u ranom djetinjstvu utječu na predvještine čitanja u vrtiću (</a:t>
            </a:r>
            <a:r>
              <a:rPr lang="hr-HR" i="1" dirty="0" smtClean="0"/>
              <a:t>Katz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Vidjeti: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Kreativnost – eksperiment (</a:t>
            </a:r>
            <a:r>
              <a:rPr lang="hr-HR" i="1" dirty="0" smtClean="0"/>
              <a:t>Howard-Jone</a:t>
            </a:r>
            <a:r>
              <a:rPr lang="hr-HR" dirty="0" smtClean="0"/>
              <a:t>s)</a:t>
            </a:r>
          </a:p>
          <a:p>
            <a:pPr marL="0" indent="0">
              <a:buNone/>
            </a:pPr>
            <a:r>
              <a:rPr lang="hr-HR" dirty="0" smtClean="0"/>
              <a:t>Roditelj-dijete igra (</a:t>
            </a:r>
            <a:r>
              <a:rPr lang="hr-HR" i="1" dirty="0" smtClean="0"/>
              <a:t>Power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2880320" cy="21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Jezik i simbolička igra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Hijerarhijske strukture u igri se pojavljuju paralelno s kombinacijama sintakse u jeziku (</a:t>
            </a:r>
            <a:r>
              <a:rPr lang="hr-HR" i="1" dirty="0" smtClean="0"/>
              <a:t>McCune</a:t>
            </a:r>
            <a:r>
              <a:rPr lang="hr-HR" dirty="0" smtClean="0"/>
              <a:t>)</a:t>
            </a:r>
          </a:p>
          <a:p>
            <a:r>
              <a:rPr lang="hr-HR" dirty="0" smtClean="0"/>
              <a:t>Imaju sličan razvojni put, od pojedinačnih do povezanih sekvenci (</a:t>
            </a:r>
            <a:r>
              <a:rPr lang="hr-HR" i="1" dirty="0" smtClean="0"/>
              <a:t>Piaget; Zittoun</a:t>
            </a:r>
            <a:r>
              <a:rPr lang="hr-HR" dirty="0" smtClean="0"/>
              <a:t>)</a:t>
            </a:r>
          </a:p>
          <a:p>
            <a:r>
              <a:rPr lang="hr-HR" dirty="0" smtClean="0"/>
              <a:t>Socijalna igra je povezana s metakognicijom i samoregulacijom (u kontekstu škole i učenja) (</a:t>
            </a:r>
            <a:r>
              <a:rPr lang="hr-HR" i="1" dirty="0" smtClean="0"/>
              <a:t>Whitebread</a:t>
            </a:r>
            <a:r>
              <a:rPr lang="hr-HR" dirty="0" smtClean="0"/>
              <a:t>)</a:t>
            </a:r>
          </a:p>
          <a:p>
            <a:r>
              <a:rPr lang="hr-HR" dirty="0" smtClean="0"/>
              <a:t>Razvoj simboličke igre do 5.godine, povezano s verbalnim razumijevanjem u školskoj dobi (</a:t>
            </a:r>
            <a:r>
              <a:rPr lang="hr-HR" i="1" dirty="0" smtClean="0"/>
              <a:t>Stagnitti</a:t>
            </a:r>
            <a:r>
              <a:rPr lang="hr-HR" dirty="0" smtClean="0"/>
              <a:t>)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61048"/>
            <a:ext cx="504056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2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Jezik i simbolička igra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Finska (</a:t>
            </a:r>
            <a:r>
              <a:rPr lang="hr-HR" i="1" dirty="0" smtClean="0"/>
              <a:t>Lyytinen</a:t>
            </a:r>
            <a:r>
              <a:rPr lang="hr-HR" dirty="0" smtClean="0"/>
              <a:t>) – igra s 14 mjeseci predviđa razvoj jezika s 2 godine</a:t>
            </a:r>
          </a:p>
          <a:p>
            <a:r>
              <a:rPr lang="hr-HR" dirty="0" smtClean="0"/>
              <a:t>Koriste se slične strukture mozga</a:t>
            </a:r>
          </a:p>
          <a:p>
            <a:r>
              <a:rPr lang="hr-HR" dirty="0" smtClean="0"/>
              <a:t>Socijalna igra podrazumijeva komunikaciju i imitaciju – razvija metakomunikaciju (</a:t>
            </a:r>
            <a:r>
              <a:rPr lang="hr-HR" i="1" dirty="0" smtClean="0"/>
              <a:t>Goldstein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 smtClean="0"/>
              <a:t>Rydland</a:t>
            </a:r>
            <a:r>
              <a:rPr lang="hr-HR" dirty="0" smtClean="0"/>
              <a:t> – socijalna igra i komunikacija u dobi od 4 godine predviđa verbalno razumijevanje u 1. razredu osnovne škole.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644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404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4590256"/>
          </a:xfrm>
        </p:spPr>
        <p:txBody>
          <a:bodyPr/>
          <a:lstStyle/>
          <a:p>
            <a:pPr marL="0" indent="0" algn="ctr">
              <a:buNone/>
            </a:pPr>
            <a:r>
              <a:rPr lang="hr-HR" sz="3200" i="1" dirty="0"/>
              <a:t>Dječje igre nisu samo igre, nego ih treba smatrati ozbiljnom dječjom djelatnošću.</a:t>
            </a:r>
          </a:p>
          <a:p>
            <a:pPr marL="0" indent="0" algn="r">
              <a:buNone/>
            </a:pPr>
            <a:r>
              <a:rPr lang="hr-HR" dirty="0"/>
              <a:t>                                                                                                </a:t>
            </a:r>
            <a:r>
              <a:rPr lang="hr-HR" i="1" dirty="0"/>
              <a:t> Michael Eyquem de Montaigne</a:t>
            </a:r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60486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4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UVOD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 zadnjih 20 godina djeca do 18 godina </a:t>
            </a:r>
            <a:r>
              <a:rPr lang="hr-HR" sz="2400" b="1" dirty="0" smtClean="0"/>
              <a:t>dvostruko više</a:t>
            </a:r>
            <a:r>
              <a:rPr lang="hr-HR" sz="2400" dirty="0" smtClean="0"/>
              <a:t> provode vrijeme pred ekranima </a:t>
            </a:r>
          </a:p>
          <a:p>
            <a:endParaRPr lang="hr-HR" sz="2400" dirty="0" smtClean="0"/>
          </a:p>
          <a:p>
            <a:r>
              <a:rPr lang="hr-HR" sz="2400" dirty="0" smtClean="0"/>
              <a:t>Istraživanje u Velikoj Britaniji – </a:t>
            </a:r>
            <a:r>
              <a:rPr lang="hr-HR" sz="2400" dirty="0"/>
              <a:t>djeca od 5-16 godina </a:t>
            </a:r>
            <a:r>
              <a:rPr lang="hr-HR" sz="2400" dirty="0" smtClean="0"/>
              <a:t>su u prosjeku </a:t>
            </a:r>
            <a:r>
              <a:rPr lang="hr-HR" sz="2400" b="1" dirty="0" smtClean="0"/>
              <a:t>6h dnevno</a:t>
            </a:r>
            <a:r>
              <a:rPr lang="hr-HR" sz="2400" dirty="0" smtClean="0"/>
              <a:t> pred raznim ekranima</a:t>
            </a:r>
          </a:p>
          <a:p>
            <a:endParaRPr lang="hr-HR" sz="2400" dirty="0" smtClean="0"/>
          </a:p>
          <a:p>
            <a:r>
              <a:rPr lang="hr-HR" sz="2400" dirty="0" smtClean="0"/>
              <a:t>Agencija za elektroničke medije i UNICEF – djeca do 12 godina provode u prosjeku 3h dnevno ispred televizije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1600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ISTRAŽIVANJE POLIKLINIKE ZA ZAŠTITU DJECE  GRADA ZAGREBA I HRABRI TELEFON (2016/17)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90% djece koristi elektroničke uređaje prije spavanja</a:t>
            </a:r>
          </a:p>
          <a:p>
            <a:r>
              <a:rPr lang="hr-HR" sz="3200" dirty="0" smtClean="0"/>
              <a:t>10% jede uz ekran</a:t>
            </a:r>
          </a:p>
          <a:p>
            <a:r>
              <a:rPr lang="hr-HR" sz="3200" dirty="0" smtClean="0"/>
              <a:t>56% roditelja daje ekrane djeci kako bi ih zaokupila</a:t>
            </a:r>
          </a:p>
          <a:p>
            <a:r>
              <a:rPr lang="hr-HR" sz="3200" dirty="0" smtClean="0"/>
              <a:t>25% roditelja navodi kako ne postavljaju nikakva pravila ili ograničenja oko korištenja ekrana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76090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PORAST EMOCIONALNIH TEŠKOĆA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Anksioznost – 5-8x</a:t>
            </a:r>
          </a:p>
          <a:p>
            <a:r>
              <a:rPr lang="hr-HR" sz="2800" dirty="0" smtClean="0"/>
              <a:t>Depresivnost – 8% u odnosu na 1%</a:t>
            </a:r>
          </a:p>
          <a:p>
            <a:r>
              <a:rPr lang="hr-HR" sz="2800" dirty="0" smtClean="0"/>
              <a:t>Bespomoćnost – eksternalni lokus kontrole</a:t>
            </a:r>
          </a:p>
          <a:p>
            <a:r>
              <a:rPr lang="hr-HR" sz="2800" dirty="0" smtClean="0"/>
              <a:t>Suicid – mlađi od 15 god 4x, stariji od 15 god 2x</a:t>
            </a:r>
          </a:p>
          <a:p>
            <a:r>
              <a:rPr lang="hr-HR" sz="2800" dirty="0" smtClean="0"/>
              <a:t>Narcizam</a:t>
            </a:r>
          </a:p>
          <a:p>
            <a:endParaRPr lang="hr-HR" i="1" dirty="0"/>
          </a:p>
          <a:p>
            <a:pPr marL="0" indent="0">
              <a:buNone/>
            </a:pPr>
            <a:endParaRPr lang="hr-HR" i="1" dirty="0" smtClean="0"/>
          </a:p>
          <a:p>
            <a:pPr marL="0" indent="0" algn="r">
              <a:buNone/>
            </a:pPr>
            <a:r>
              <a:rPr lang="hr-HR" i="1" dirty="0" smtClean="0"/>
              <a:t>Cassandra Newson</a:t>
            </a:r>
          </a:p>
          <a:p>
            <a:endParaRPr lang="hr-HR" dirty="0"/>
          </a:p>
        </p:txBody>
      </p:sp>
      <p:sp>
        <p:nvSpPr>
          <p:cNvPr id="8" name="Up Arrow 7"/>
          <p:cNvSpPr/>
          <p:nvPr/>
        </p:nvSpPr>
        <p:spPr>
          <a:xfrm>
            <a:off x="7596336" y="1700808"/>
            <a:ext cx="108012" cy="3024336"/>
          </a:xfrm>
          <a:prstGeom prst="upArrow">
            <a:avLst>
              <a:gd name="adj1" fmla="val 65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762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r>
              <a:rPr lang="hr-HR" dirty="0" smtClean="0"/>
              <a:t>VREMENA danas SU OPASNIJA I NESIGURNIJA?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651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400" i="1" u="sng" dirty="0" smtClean="0"/>
              <a:t>Prije...</a:t>
            </a:r>
            <a:r>
              <a:rPr lang="hr-HR" sz="2400" u="sng" dirty="0" smtClean="0"/>
              <a:t>Ekonomski ciklusi i ratovi ili bilo koja vrsta nacionalnih i svjetskih događaja</a:t>
            </a:r>
          </a:p>
          <a:p>
            <a:endParaRPr lang="hr-HR" sz="2000" u="sng" dirty="0"/>
          </a:p>
          <a:p>
            <a:endParaRPr lang="hr-HR" sz="2000" u="sng" dirty="0" smtClean="0"/>
          </a:p>
          <a:p>
            <a:pPr marL="0" indent="0" algn="ctr">
              <a:buNone/>
            </a:pPr>
            <a:r>
              <a:rPr lang="hr-HR" sz="2400" u="sng" dirty="0" smtClean="0"/>
              <a:t>Anksioznost i depresivnost</a:t>
            </a:r>
          </a:p>
          <a:p>
            <a:pPr algn="ctr"/>
            <a:endParaRPr lang="hr-HR" sz="2000" u="sng" dirty="0"/>
          </a:p>
          <a:p>
            <a:r>
              <a:rPr lang="hr-HR" sz="2800" i="1" dirty="0" smtClean="0"/>
              <a:t>Stope anksioznosti i depresije niže za vrijeme Velike depresije, Drugog svijetskog rata, Hladnog rata, turbulentnih 60-ih i 70-ih godina – nego danas, kada su vremena sigurnija, manje opasna.</a:t>
            </a:r>
          </a:p>
          <a:p>
            <a:endParaRPr lang="hr-HR" u="sng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63455" y="242088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Multiply 7"/>
          <p:cNvSpPr/>
          <p:nvPr/>
        </p:nvSpPr>
        <p:spPr>
          <a:xfrm>
            <a:off x="4106255" y="242088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18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EKRANA U PREDŠKOLSKOJ DOBI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074652" cy="26642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hr-HR" sz="2400" b="1" dirty="0" smtClean="0"/>
          </a:p>
          <a:p>
            <a:r>
              <a:rPr lang="hr-HR" sz="2400" b="1" dirty="0" smtClean="0"/>
              <a:t>Prema mišljenju roditelja: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800" i="1" dirty="0" smtClean="0"/>
              <a:t>„Rano svlada engleski jezik.</a:t>
            </a:r>
          </a:p>
          <a:p>
            <a:pPr marL="0" indent="0">
              <a:buNone/>
            </a:pPr>
            <a:r>
              <a:rPr lang="hr-HR" sz="2800" i="1" dirty="0" smtClean="0"/>
              <a:t>Ranije nauči slova i brojeve.</a:t>
            </a:r>
          </a:p>
          <a:p>
            <a:pPr marL="0" indent="0">
              <a:buNone/>
            </a:pPr>
            <a:r>
              <a:rPr lang="hr-HR" sz="2800" i="1" dirty="0" smtClean="0"/>
              <a:t>Ranije nauči imenovati životinje i boje.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hr-HR" sz="2800" i="1" dirty="0">
                <a:solidFill>
                  <a:srgbClr val="FFFFFF"/>
                </a:solidFill>
              </a:rPr>
              <a:t>Rano nauči koristiti kompjuterske uređaje</a:t>
            </a:r>
            <a:r>
              <a:rPr lang="hr-HR" sz="2800" i="1" dirty="0" smtClean="0">
                <a:solidFill>
                  <a:srgbClr val="FFFFFF"/>
                </a:solidFill>
              </a:rPr>
              <a:t>.”</a:t>
            </a:r>
            <a:endParaRPr lang="hr-HR" sz="2800" i="1" dirty="0">
              <a:solidFill>
                <a:srgbClr val="FFFFFF"/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572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-1" r="-2978" b="-3206"/>
          <a:stretch/>
        </p:blipFill>
        <p:spPr>
          <a:xfrm>
            <a:off x="899592" y="3861048"/>
            <a:ext cx="7344816" cy="259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hr-HR" dirty="0" smtClean="0"/>
              <a:t>IGRA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7924800" cy="41148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Prirodan i univerzalan jezik svakog djeteta</a:t>
            </a:r>
          </a:p>
          <a:p>
            <a:r>
              <a:rPr lang="hr-HR" sz="2400" dirty="0" smtClean="0"/>
              <a:t>Omogućava učenje o životu i uvježbavanje vlastitih vještina</a:t>
            </a:r>
          </a:p>
          <a:p>
            <a:r>
              <a:rPr lang="hr-HR" sz="2400" dirty="0" smtClean="0"/>
              <a:t>Pruža djetetu sigurnost i kontrolu</a:t>
            </a:r>
          </a:p>
          <a:p>
            <a:r>
              <a:rPr lang="hr-HR" sz="2400" dirty="0" smtClean="0"/>
              <a:t>Kroz igru se dijete rješava stresa</a:t>
            </a:r>
          </a:p>
          <a:p>
            <a:r>
              <a:rPr lang="hr-HR" sz="2400" dirty="0" smtClean="0"/>
              <a:t>Kroz suradničku igru se razvijaju socijalne vještine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Uspostavlja topli odnos sa skrbnikom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2912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PAD SLOBODNE IGRE   (1982. – 1997.)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0212371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42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0439901"/>
              </p:ext>
            </p:extLst>
          </p:nvPr>
        </p:nvGraphicFramePr>
        <p:xfrm>
          <a:off x="611560" y="1052736"/>
          <a:ext cx="7922840" cy="466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526174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240</TotalTime>
  <Words>706</Words>
  <Application>Microsoft Office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KAKO EKRANI MIJENJAJU MOZAK I DJEČJU IGRU</vt:lpstr>
      <vt:lpstr>UVOD</vt:lpstr>
      <vt:lpstr>ISTRAŽIVANJE POLIKLINIKE ZA ZAŠTITU DJECE  GRADA ZAGREBA I HRABRI TELEFON (2016/17)</vt:lpstr>
      <vt:lpstr>PORAST EMOCIONALNIH TEŠKOĆA</vt:lpstr>
      <vt:lpstr>VREMENA danas SU OPASNIJA I NESIGURNIJA?</vt:lpstr>
      <vt:lpstr>PREDNOSTI EKRANA U PREDŠKOLSKOJ DOBI</vt:lpstr>
      <vt:lpstr>IGRA</vt:lpstr>
      <vt:lpstr>PAD SLOBODNE IGRE   (1982. – 1997.)</vt:lpstr>
      <vt:lpstr>PowerPoint Presentation</vt:lpstr>
      <vt:lpstr>SIMBOLIČKA IGRA I EKRANI </vt:lpstr>
      <vt:lpstr>Igra i mozak</vt:lpstr>
      <vt:lpstr>PowerPoint Presentation</vt:lpstr>
      <vt:lpstr>Kognitivni razvoj i igra</vt:lpstr>
      <vt:lpstr>Jezik i simbolička igra</vt:lpstr>
      <vt:lpstr>Jezik i simbolička igra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EKRANI MIJENJAJU MOZAK I DJEČJU IGRU</dc:title>
  <dc:creator>Tamara</dc:creator>
  <cp:lastModifiedBy>Tamara</cp:lastModifiedBy>
  <cp:revision>14</cp:revision>
  <dcterms:created xsi:type="dcterms:W3CDTF">2018-02-22T07:01:55Z</dcterms:created>
  <dcterms:modified xsi:type="dcterms:W3CDTF">2018-02-28T08:45:07Z</dcterms:modified>
</cp:coreProperties>
</file>