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3" r:id="rId6"/>
    <p:sldId id="262" r:id="rId7"/>
    <p:sldId id="259" r:id="rId8"/>
    <p:sldId id="269" r:id="rId9"/>
    <p:sldId id="270" r:id="rId10"/>
    <p:sldId id="272" r:id="rId11"/>
    <p:sldId id="260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</c:title>
    <c:plotArea>
      <c:layout>
        <c:manualLayout>
          <c:layoutTarget val="inner"/>
          <c:xMode val="edge"/>
          <c:yMode val="edge"/>
          <c:x val="0.11187627588218155"/>
          <c:y val="0.15812701075992022"/>
          <c:w val="0.78534983474288"/>
          <c:h val="0.7165111601663550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6h</c:v>
                </c:pt>
                <c:pt idx="1">
                  <c:v>9h</c:v>
                </c:pt>
                <c:pt idx="2">
                  <c:v>12h</c:v>
                </c:pt>
                <c:pt idx="3">
                  <c:v>15h</c:v>
                </c:pt>
                <c:pt idx="4">
                  <c:v>18h</c:v>
                </c:pt>
                <c:pt idx="5">
                  <c:v>21h</c:v>
                </c:pt>
                <c:pt idx="6">
                  <c:v>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3.000000000000002E-2</c:v>
                </c:pt>
                <c:pt idx="1">
                  <c:v>7.0000000000000034E-2</c:v>
                </c:pt>
                <c:pt idx="2">
                  <c:v>4.0000000000000029E-2</c:v>
                </c:pt>
                <c:pt idx="3">
                  <c:v>3.000000000000002E-2</c:v>
                </c:pt>
                <c:pt idx="4">
                  <c:v>0.2</c:v>
                </c:pt>
                <c:pt idx="5">
                  <c:v>0.1</c:v>
                </c:pt>
                <c:pt idx="6">
                  <c:v>0</c:v>
                </c:pt>
              </c:numCache>
            </c:numRef>
          </c:val>
        </c:ser>
        <c:axId val="160942336"/>
        <c:axId val="160944128"/>
      </c:barChart>
      <c:catAx>
        <c:axId val="160942336"/>
        <c:scaling>
          <c:orientation val="minMax"/>
        </c:scaling>
        <c:axPos val="b"/>
        <c:tickLblPos val="nextTo"/>
        <c:crossAx val="160944128"/>
        <c:crosses val="autoZero"/>
        <c:auto val="1"/>
        <c:lblAlgn val="ctr"/>
        <c:lblOffset val="100"/>
      </c:catAx>
      <c:valAx>
        <c:axId val="1609441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609423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slik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8600"/>
            <a:ext cx="8153400" cy="990600"/>
          </a:xfrm>
        </p:spPr>
        <p:txBody>
          <a:bodyPr>
            <a:noAutofit/>
          </a:bodyPr>
          <a:lstStyle/>
          <a:p>
            <a:r>
              <a:rPr lang="hr-H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ush Script MT" pitchFamily="66" charset="0"/>
              </a:rPr>
              <a:t>Matematička šetnja gradom</a:t>
            </a:r>
            <a:endParaRPr lang="en-GB" sz="5400" dirty="0">
              <a:solidFill>
                <a:schemeClr val="tx1">
                  <a:lumMod val="85000"/>
                  <a:lumOff val="1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3505200" cy="83820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  <a:latin typeface="Brush Script MT" pitchFamily="66" charset="0"/>
              </a:rPr>
              <a:t>Ema, Nika, </a:t>
            </a:r>
            <a:r>
              <a:rPr lang="hr-HR" dirty="0" smtClean="0">
                <a:solidFill>
                  <a:schemeClr val="tx1"/>
                </a:solidFill>
                <a:latin typeface="Brush Script MT" pitchFamily="66" charset="0"/>
              </a:rPr>
              <a:t>Tara, Lucija</a:t>
            </a:r>
            <a:endParaRPr lang="hr-HR" dirty="0" smtClean="0">
              <a:solidFill>
                <a:schemeClr val="tx1"/>
              </a:solidFill>
              <a:latin typeface="Brush Script MT" pitchFamily="66" charset="0"/>
            </a:endParaRPr>
          </a:p>
          <a:p>
            <a:r>
              <a:rPr lang="hr-HR" dirty="0" smtClean="0">
                <a:solidFill>
                  <a:schemeClr val="tx1"/>
                </a:solidFill>
                <a:latin typeface="Brush Script MT" pitchFamily="66" charset="0"/>
              </a:rPr>
              <a:t>7.c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crosoftTeams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1400"/>
            <a:ext cx="3962400" cy="528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icrosoftTeams-image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38150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rush Script Std" pitchFamily="66" charset="0"/>
              </a:rPr>
              <a:t>1. Zadatak (4. zadatak)</a:t>
            </a:r>
            <a:endParaRPr lang="en-GB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Nakon foruma spustite se na zadarsku rivu, nastavite put do Pozdrava Suncu. Pozdrav Suncu sastoji se od tri stotine solarnih panela postavljenih u istoj razini  kamenim </a:t>
            </a:r>
            <a:r>
              <a:rPr lang="hr-HR" i="1" dirty="0" err="1" smtClean="0">
                <a:solidFill>
                  <a:schemeClr val="bg1"/>
                </a:solidFill>
              </a:rPr>
              <a:t>popločanjem</a:t>
            </a:r>
            <a:r>
              <a:rPr lang="hr-HR" i="1" dirty="0" smtClean="0">
                <a:solidFill>
                  <a:schemeClr val="bg1"/>
                </a:solidFill>
              </a:rPr>
              <a:t> rive u obliku kruga promjera 22 m. Izračunaj opseg i površinu Pozdrava Suncu. 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8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800600"/>
            <a:ext cx="2286000" cy="157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rush Script Std" pitchFamily="66" charset="0"/>
              </a:rPr>
              <a:t>Formule </a:t>
            </a:r>
            <a:endParaRPr lang="en-GB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4114800" cy="63976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hr-HR" b="0" dirty="0" smtClean="0">
                <a:solidFill>
                  <a:schemeClr val="bg1"/>
                </a:solidFill>
                <a:latin typeface="Brush Script Std" pitchFamily="66" charset="0"/>
              </a:rPr>
              <a:t>Formula za opseg</a:t>
            </a:r>
            <a:endParaRPr lang="en-GB" b="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2285999"/>
            <a:ext cx="4116388" cy="426720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hr-HR" b="1" i="1" u="sng" dirty="0" smtClean="0">
                <a:solidFill>
                  <a:schemeClr val="bg1"/>
                </a:solidFill>
              </a:rPr>
              <a:t> O=2r</a:t>
            </a:r>
            <a:r>
              <a:rPr lang="el-GR" b="1" i="1" u="sng" dirty="0" smtClean="0">
                <a:solidFill>
                  <a:schemeClr val="bg1"/>
                </a:solidFill>
              </a:rPr>
              <a:t>π</a:t>
            </a:r>
            <a:r>
              <a:rPr lang="hr-HR" b="1" i="1" u="sng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l-GR" i="1" dirty="0" smtClean="0">
                <a:solidFill>
                  <a:schemeClr val="bg1"/>
                </a:solidFill>
              </a:rPr>
              <a:t>π</a:t>
            </a:r>
            <a:r>
              <a:rPr lang="hr-HR" i="1" dirty="0" smtClean="0">
                <a:solidFill>
                  <a:schemeClr val="bg1"/>
                </a:solidFill>
              </a:rPr>
              <a:t>= 3.14</a:t>
            </a:r>
            <a:endParaRPr lang="hr-HR" i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2r=promjer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94175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0" dirty="0" smtClean="0">
                <a:solidFill>
                  <a:schemeClr val="bg1"/>
                </a:solidFill>
                <a:latin typeface="Brush Script Std" pitchFamily="66" charset="0"/>
              </a:rPr>
              <a:t>Formula za površinu</a:t>
            </a:r>
            <a:endParaRPr lang="en-GB" b="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194175" cy="426720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hr-HR" b="1" i="1" u="sng" dirty="0" smtClean="0">
                <a:solidFill>
                  <a:schemeClr val="bg1"/>
                </a:solidFill>
              </a:rPr>
              <a:t>P=r</a:t>
            </a:r>
            <a:r>
              <a:rPr lang="hr-HR" b="1" i="1" u="sng" baseline="30000" dirty="0" smtClean="0">
                <a:solidFill>
                  <a:schemeClr val="bg1"/>
                </a:solidFill>
              </a:rPr>
              <a:t>2</a:t>
            </a:r>
            <a:r>
              <a:rPr lang="el-GR" b="1" i="1" u="sng" dirty="0" smtClean="0">
                <a:solidFill>
                  <a:schemeClr val="bg1"/>
                </a:solidFill>
              </a:rPr>
              <a:t>π</a:t>
            </a:r>
            <a:endParaRPr lang="hr-HR" b="1" i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r=polumjer</a:t>
            </a:r>
            <a:endParaRPr lang="en-GB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rush Script Std" pitchFamily="66" charset="0"/>
              </a:rPr>
              <a:t>1. zadatak</a:t>
            </a:r>
            <a:endParaRPr lang="en-GB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192588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0" dirty="0" smtClean="0">
                <a:solidFill>
                  <a:schemeClr val="bg1"/>
                </a:solidFill>
                <a:latin typeface="Brush Script Std" pitchFamily="66" charset="0"/>
              </a:rPr>
              <a:t>Opseg</a:t>
            </a:r>
            <a:endParaRPr lang="en-GB" b="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04800" y="2285999"/>
            <a:ext cx="4192588" cy="419100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2r=22 m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r=11 m 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O=2r</a:t>
            </a:r>
            <a:r>
              <a:rPr lang="el-GR" i="1" dirty="0" smtClean="0">
                <a:solidFill>
                  <a:schemeClr val="bg1"/>
                </a:solidFill>
              </a:rPr>
              <a:t> π</a:t>
            </a:r>
            <a:endParaRPr lang="hr-HR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O=2 x 11 x 3.14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O=22 x 3.14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O=69.08 m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17975" cy="639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b="0" dirty="0" smtClean="0">
                <a:solidFill>
                  <a:schemeClr val="bg1"/>
                </a:solidFill>
                <a:latin typeface="Brush Script Std" pitchFamily="66" charset="0"/>
              </a:rPr>
              <a:t>Površina</a:t>
            </a:r>
            <a:endParaRPr lang="en-GB" b="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117975" cy="419100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r=11 m 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P=r</a:t>
            </a:r>
            <a:r>
              <a:rPr lang="hr-HR" i="1" baseline="30000" dirty="0" smtClean="0">
                <a:solidFill>
                  <a:schemeClr val="bg1"/>
                </a:solidFill>
              </a:rPr>
              <a:t>2</a:t>
            </a:r>
            <a:r>
              <a:rPr lang="hr-HR" i="1" dirty="0" smtClean="0">
                <a:solidFill>
                  <a:schemeClr val="bg1"/>
                </a:solidFill>
              </a:rPr>
              <a:t> x </a:t>
            </a:r>
            <a:r>
              <a:rPr lang="el-GR" i="1" dirty="0" smtClean="0">
                <a:solidFill>
                  <a:schemeClr val="bg1"/>
                </a:solidFill>
              </a:rPr>
              <a:t>π</a:t>
            </a:r>
            <a:endParaRPr lang="hr-HR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P=11</a:t>
            </a:r>
            <a:r>
              <a:rPr lang="hr-HR" i="1" baseline="30000" dirty="0" smtClean="0">
                <a:solidFill>
                  <a:schemeClr val="bg1"/>
                </a:solidFill>
              </a:rPr>
              <a:t>2</a:t>
            </a:r>
            <a:r>
              <a:rPr lang="hr-HR" i="1" dirty="0" smtClean="0">
                <a:solidFill>
                  <a:schemeClr val="bg1"/>
                </a:solidFill>
              </a:rPr>
              <a:t> x 3.14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P=121 x 3.14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P=379.94 m</a:t>
            </a:r>
            <a:r>
              <a:rPr lang="hr-HR" i="1" baseline="30000" dirty="0" smtClean="0">
                <a:solidFill>
                  <a:schemeClr val="bg1"/>
                </a:solidFill>
              </a:rPr>
              <a:t>2</a:t>
            </a:r>
            <a:endParaRPr lang="en-GB" i="1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rush Script Std" pitchFamily="66" charset="0"/>
              </a:rPr>
              <a:t>2. Zadatak (5. zadatak)</a:t>
            </a:r>
            <a:endParaRPr lang="en-GB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76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Pronađi saturn te izmjeri njegov polumjer. Koliko je puta manja od površine pozdrava suncu.</a:t>
            </a:r>
          </a:p>
          <a:p>
            <a:pPr>
              <a:buNone/>
            </a:pPr>
            <a:endParaRPr lang="hr-HR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r-HR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8" name="Picture 7" descr="7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14325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rush Script Std" pitchFamily="66" charset="0"/>
              </a:rPr>
              <a:t>2. zadatak</a:t>
            </a:r>
            <a:endParaRPr lang="en-GB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800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r(Saturn)=0.94 m  </a:t>
            </a:r>
          </a:p>
          <a:p>
            <a:pPr>
              <a:buNone/>
            </a:pPr>
            <a:endParaRPr lang="hr-HR" i="1" baseline="30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P=r</a:t>
            </a:r>
            <a:r>
              <a:rPr lang="hr-HR" i="1" baseline="30000" dirty="0" smtClean="0">
                <a:solidFill>
                  <a:schemeClr val="bg1"/>
                </a:solidFill>
              </a:rPr>
              <a:t>2</a:t>
            </a:r>
            <a:r>
              <a:rPr lang="hr-HR" i="1" dirty="0" smtClean="0">
                <a:solidFill>
                  <a:schemeClr val="bg1"/>
                </a:solidFill>
              </a:rPr>
              <a:t> x </a:t>
            </a:r>
            <a:r>
              <a:rPr lang="el-GR" i="1" dirty="0" smtClean="0">
                <a:solidFill>
                  <a:schemeClr val="bg1"/>
                </a:solidFill>
              </a:rPr>
              <a:t>π</a:t>
            </a:r>
            <a:endParaRPr lang="hr-HR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P=0.94 x 0.94 x 3.14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P=0.8836 x 3.14</a:t>
            </a:r>
          </a:p>
          <a:p>
            <a:pPr>
              <a:buNone/>
            </a:pPr>
            <a:r>
              <a:rPr lang="hr-HR" sz="4000" i="1" baseline="30000" dirty="0" smtClean="0">
                <a:solidFill>
                  <a:schemeClr val="bg1"/>
                </a:solidFill>
              </a:rPr>
              <a:t>P=2.8 m2</a:t>
            </a:r>
            <a:endParaRPr lang="hr-HR" i="1" baseline="30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800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Koliko je površina Sunca veća od površine Saturna?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379.94 : 2.8 = 135.7</a:t>
            </a:r>
          </a:p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 Površina Sunca je veća od površine Saturna za 135.7 puta.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69716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Brush Script Std" pitchFamily="66" charset="0"/>
              </a:rPr>
              <a:t>KRAJ!</a:t>
            </a:r>
            <a:br>
              <a:rPr lang="hr-HR" dirty="0" smtClean="0">
                <a:latin typeface="Brush Script Std" pitchFamily="66" charset="0"/>
              </a:rPr>
            </a:br>
            <a:r>
              <a:rPr lang="hr-HR" sz="3200" dirty="0" smtClean="0">
                <a:latin typeface="Brush Script Std" pitchFamily="66" charset="0"/>
              </a:rPr>
              <a:t>Hvala na pažnji </a:t>
            </a:r>
            <a:r>
              <a:rPr lang="hr-HR" sz="3200" dirty="0" smtClean="0">
                <a:latin typeface="Brush Script Std" pitchFamily="66" charset="0"/>
                <a:sym typeface="Wingdings" pitchFamily="2" charset="2"/>
              </a:rPr>
              <a:t></a:t>
            </a:r>
            <a:endParaRPr lang="en-GB" sz="3200" dirty="0">
              <a:latin typeface="Brush Script Std" pitchFamily="66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90800"/>
            <a:ext cx="3142490" cy="314249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590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>
                <a:latin typeface="Brush Script MT" pitchFamily="66" charset="0"/>
              </a:rPr>
              <a:t>Što znamo o pozdravu suncu?</a:t>
            </a:r>
            <a:endParaRPr lang="en-GB" sz="6000" dirty="0"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324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r-HR" i="1" dirty="0" smtClean="0">
                <a:solidFill>
                  <a:schemeClr val="bg1"/>
                </a:solidFill>
              </a:rPr>
              <a:t>Instalacija poznatog zadarskog arhitekta Nikole Bašića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Sastoji se od 300 staklenih ploča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Promjer je 22 m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Umjetnička instalacija koju pokreče sunčeva energija 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Danju upija sunčevu svijetlost, a zalaskom Sunca uključuju se rasvjetni elementi ugrađeni u krug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Najljepši zalazak sunca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8 planeta (Merkur, Venera, Zemlja,Mars, Jupiter, Saturn, Uran, Neptun) i Sunce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46500 KWh</a:t>
            </a:r>
          </a:p>
          <a:p>
            <a:pPr>
              <a:buNone/>
            </a:pPr>
            <a:endParaRPr lang="hr-HR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rush Script Std" pitchFamily="66" charset="0"/>
              </a:rPr>
              <a:t>Vandalizam</a:t>
            </a:r>
            <a:endParaRPr lang="en-GB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i="1" dirty="0" smtClean="0">
                <a:solidFill>
                  <a:schemeClr val="bg1"/>
                </a:solidFill>
              </a:rPr>
              <a:t>2008. g. – razbijeno 12 ploča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2009. g. – razbijeno 6 ploča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2019. g. – razbijeno 38 ploča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733800"/>
            <a:ext cx="3581514" cy="238887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159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r-HR" sz="5400" dirty="0" smtClean="0">
                <a:solidFill>
                  <a:schemeClr val="bg1"/>
                </a:solidFill>
                <a:latin typeface="Brush Script MT" pitchFamily="66" charset="0"/>
              </a:rPr>
              <a:t>Ako želite znati više</a:t>
            </a:r>
            <a:endParaRPr lang="en-GB" sz="54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i="1" dirty="0" smtClean="0">
                <a:solidFill>
                  <a:schemeClr val="bg1"/>
                </a:solidFill>
              </a:rPr>
              <a:t>Pozdrav suncu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Morske orgulje se nalaze odmah pored pozdrava suncu, one proizvode glazbu i to daje poseban efekt za gledanje zalaska sunca.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0"/>
            <a:ext cx="3920067" cy="2205038"/>
          </a:xfrm>
          <a:prstGeom prst="rect">
            <a:avLst/>
          </a:prstGeom>
        </p:spPr>
      </p:pic>
      <p:pic>
        <p:nvPicPr>
          <p:cNvPr id="5" name="Picture 4" descr="5 sl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810000"/>
            <a:ext cx="3086100" cy="2209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Brush Script Std" pitchFamily="66" charset="0"/>
              </a:rPr>
              <a:t>Jedan dan na Pozdravu Suncu</a:t>
            </a:r>
            <a:endParaRPr lang="en-GB" dirty="0">
              <a:latin typeface="Brush Script Std" pitchFamily="66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 sl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4544403" cy="309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 sl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048108"/>
            <a:ext cx="5105400" cy="340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rush Script Std" pitchFamily="66" charset="0"/>
              </a:rPr>
              <a:t>Zagonetka</a:t>
            </a:r>
            <a:endParaRPr lang="en-GB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hr-HR" i="1" dirty="0" smtClean="0">
                <a:solidFill>
                  <a:schemeClr val="bg1"/>
                </a:solidFill>
              </a:rPr>
              <a:t>Izmislio ga je jedan nijemac, broj je to malo drugačiji. Obilježavamo ga u ožujku možeš li pogoditi o čemu se radi?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971800"/>
            <a:ext cx="2095500" cy="2793785"/>
          </a:xfrm>
          <a:prstGeom prst="rect">
            <a:avLst/>
          </a:prstGeom>
        </p:spPr>
      </p:pic>
      <p:pic>
        <p:nvPicPr>
          <p:cNvPr id="5" name="Picture 4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886200"/>
            <a:ext cx="1943986" cy="1880806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Brush Script Std" pitchFamily="66" charset="0"/>
              </a:rPr>
              <a:t>CHAT project 2022/23</a:t>
            </a:r>
            <a:endParaRPr lang="en-GB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00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i="1" dirty="0" smtClean="0">
                <a:solidFill>
                  <a:schemeClr val="bg1"/>
                </a:solidFill>
              </a:rPr>
              <a:t>Program u kojem sudjeluje 44 učenika/</a:t>
            </a:r>
            <a:r>
              <a:rPr lang="hr-HR" i="1" dirty="0" err="1" smtClean="0">
                <a:solidFill>
                  <a:schemeClr val="bg1"/>
                </a:solidFill>
              </a:rPr>
              <a:t>ca</a:t>
            </a:r>
            <a:r>
              <a:rPr lang="hr-HR" i="1" dirty="0" smtClean="0">
                <a:solidFill>
                  <a:schemeClr val="bg1"/>
                </a:solidFill>
              </a:rPr>
              <a:t> (22 učenika iz Hrvatske i 22 učenika iz Mađarske)</a:t>
            </a:r>
          </a:p>
          <a:p>
            <a:r>
              <a:rPr lang="hr-HR" i="1" dirty="0" smtClean="0">
                <a:solidFill>
                  <a:schemeClr val="bg1"/>
                </a:solidFill>
              </a:rPr>
              <a:t>Zadar – </a:t>
            </a:r>
            <a:r>
              <a:rPr lang="hr-HR" i="1" dirty="0" err="1" smtClean="0">
                <a:solidFill>
                  <a:schemeClr val="bg1"/>
                </a:solidFill>
              </a:rPr>
              <a:t>Terezvaroš</a:t>
            </a:r>
            <a:endParaRPr lang="hr-HR" i="1" dirty="0" smtClean="0">
              <a:solidFill>
                <a:schemeClr val="bg1"/>
              </a:solidFill>
            </a:endParaRPr>
          </a:p>
          <a:p>
            <a:r>
              <a:rPr lang="hr-HR" i="1" dirty="0" smtClean="0">
                <a:solidFill>
                  <a:schemeClr val="bg1"/>
                </a:solidFill>
              </a:rPr>
              <a:t>Učenici iz Mađarske dolaze 7 dana u Zadar i učenici iz Hrvatske odlaze 7 dana u </a:t>
            </a:r>
            <a:r>
              <a:rPr lang="hr-HR" i="1" dirty="0" err="1" smtClean="0">
                <a:solidFill>
                  <a:schemeClr val="bg1"/>
                </a:solidFill>
              </a:rPr>
              <a:t>Terezvaroš</a:t>
            </a:r>
            <a:endParaRPr lang="hr-HR" i="1" dirty="0" smtClean="0">
              <a:solidFill>
                <a:schemeClr val="bg1"/>
              </a:solidFill>
            </a:endParaRPr>
          </a:p>
        </p:txBody>
      </p:sp>
      <p:sp>
        <p:nvSpPr>
          <p:cNvPr id="2050" name="AutoShape 2" descr="n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n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n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378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Matematička šetnja gradom</vt:lpstr>
      <vt:lpstr>Slide 2</vt:lpstr>
      <vt:lpstr>Slide 3</vt:lpstr>
      <vt:lpstr>Vandalizam</vt:lpstr>
      <vt:lpstr>Ako želite znati više</vt:lpstr>
      <vt:lpstr>Jedan dan na Pozdravu Suncu</vt:lpstr>
      <vt:lpstr>Slide 7</vt:lpstr>
      <vt:lpstr>Zagonetka</vt:lpstr>
      <vt:lpstr>CHAT project 2022/23</vt:lpstr>
      <vt:lpstr>Slide 10</vt:lpstr>
      <vt:lpstr>1. Zadatak (4. zadatak)</vt:lpstr>
      <vt:lpstr>Formule </vt:lpstr>
      <vt:lpstr>1. zadatak</vt:lpstr>
      <vt:lpstr>2. Zadatak (5. zadatak)</vt:lpstr>
      <vt:lpstr>2. zadatak</vt:lpstr>
      <vt:lpstr>KRAJ! Hvala na pažnji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Matematička šetnja gradom</dc:title>
  <dc:creator>mlade</dc:creator>
  <cp:lastModifiedBy>mlade</cp:lastModifiedBy>
  <cp:revision>19</cp:revision>
  <dcterms:created xsi:type="dcterms:W3CDTF">2006-08-16T00:00:00Z</dcterms:created>
  <dcterms:modified xsi:type="dcterms:W3CDTF">2022-12-05T13:19:23Z</dcterms:modified>
</cp:coreProperties>
</file>