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299" r:id="rId7"/>
    <p:sldId id="301" r:id="rId8"/>
    <p:sldId id="302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123" d="100"/>
          <a:sy n="123" d="100"/>
        </p:scale>
        <p:origin x="11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Astronom" TargetMode="External"/><Relationship Id="rId2" Type="http://schemas.openxmlformats.org/officeDocument/2006/relationships/hyperlink" Target="https://hr.wikipedia.org/wiki/Fizi%C4%8Da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hr.wikipedia.org/wiki/Stari_vijek" TargetMode="External"/><Relationship Id="rId4" Type="http://schemas.openxmlformats.org/officeDocument/2006/relationships/hyperlink" Target="https://hr.wikipedia.org/wiki/Matemati%C4%8D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Liu_Hui&amp;action=edit&amp;redlink=1" TargetMode="External"/><Relationship Id="rId2" Type="http://schemas.openxmlformats.org/officeDocument/2006/relationships/hyperlink" Target="https://hr.wikipedia.org/w/index.php?title=265.&amp;action=edit&amp;redlin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rinivasa_Ramanujan" TargetMode="External"/><Relationship Id="rId2" Type="http://schemas.openxmlformats.org/officeDocument/2006/relationships/hyperlink" Target="https://hr.wikipedia.org/wiki/John_von_Neuman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30045357/p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05449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0743" y="1885914"/>
            <a:ext cx="3214307" cy="440846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dirty="0"/>
              <a:t>Pi (broj)</a:t>
            </a:r>
            <a:br>
              <a:rPr lang="hr-HR" dirty="0"/>
            </a:br>
            <a:r>
              <a:rPr lang="el-GR" dirty="0"/>
              <a:t>π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4400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hr-HR" sz="4400" dirty="0">
                <a:solidFill>
                  <a:srgbClr val="000000"/>
                </a:solidFill>
                <a:latin typeface="Linux Libertine"/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600" dirty="0"/>
              <a:t>Maria marinović 8.c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9426B45-4C4F-4D52-8537-76E9A5B89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E4689-25DE-48B3-8EED-A6CA8864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 BROJA PI  ≈ 3.14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F117E1C-E964-4433-B1A8-BB2301D0F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 - Wikipedia">
            <a:extLst>
              <a:ext uri="{FF2B5EF4-FFF2-40B4-BE49-F238E27FC236}">
                <a16:creationId xmlns:a16="http://schemas.microsoft.com/office/drawing/2014/main" id="{ABFBAD83-617E-46C7-ABD9-EC4329AF73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r="863" b="-2"/>
          <a:stretch/>
        </p:blipFill>
        <p:spPr bwMode="auto">
          <a:xfrm>
            <a:off x="1161535" y="2108200"/>
            <a:ext cx="3495807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0691-67CB-4F05-AFE1-9E640DC51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8657" y="2108201"/>
            <a:ext cx="5846063" cy="3760891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pi se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>
                <a:solidFill>
                  <a:srgbClr val="FF0000"/>
                </a:solidFill>
              </a:rPr>
              <a:t>matematici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fizici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</a:t>
            </a:r>
            <a:r>
              <a:rPr lang="en-US" dirty="0" err="1"/>
              <a:t>definira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opsega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promjera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hr-HR" dirty="0"/>
              <a:t>odredio </a:t>
            </a:r>
            <a:r>
              <a:rPr lang="en-US" b="1" dirty="0" err="1"/>
              <a:t>Arhimed</a:t>
            </a:r>
            <a:r>
              <a:rPr lang="en-US" b="1" dirty="0"/>
              <a:t> </a:t>
            </a:r>
            <a:endParaRPr lang="hr-HR" b="1" dirty="0"/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hr-HR" dirty="0"/>
              <a:t> </a:t>
            </a:r>
            <a:r>
              <a:rPr lang="en-US" dirty="0" err="1"/>
              <a:t>numerička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:  ≈3,14159 26535 89793 23846 26433 83279 50288 41971 69399 37510 58209 74944 5923  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π </a:t>
            </a:r>
            <a:r>
              <a:rPr lang="hr-HR" dirty="0"/>
              <a:t>je </a:t>
            </a:r>
            <a:r>
              <a:rPr lang="en-US" dirty="0" err="1">
                <a:solidFill>
                  <a:srgbClr val="FF0000"/>
                </a:solidFill>
              </a:rPr>
              <a:t>iracionalan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broj</a:t>
            </a:r>
            <a:endParaRPr lang="hr-HR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hr-HR" dirty="0"/>
              <a:t> pi se zove i </a:t>
            </a:r>
            <a:r>
              <a:rPr lang="hr-HR" dirty="0">
                <a:solidFill>
                  <a:srgbClr val="FF0000"/>
                </a:solidFill>
              </a:rPr>
              <a:t>Ludolfov broj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prvi podatak zabilježen je 1600.g.pr.Kr.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7E6FB20-7663-466F-A928-9371C34F9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427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52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71A4-A0F9-4AAF-AE90-EF2474D9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PI KROZ POVIJEST</a:t>
            </a:r>
            <a:endParaRPr lang="hr-H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8B85-E804-4127-92C7-928D77C73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5197504" cy="3748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povijest broja pi razvija se usporedno sa samom matematikom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djelimo ih na 3 razdoblja: </a:t>
            </a:r>
            <a:r>
              <a:rPr lang="hr-HR" sz="1800" dirty="0">
                <a:solidFill>
                  <a:srgbClr val="FF0000"/>
                </a:solidFill>
              </a:rPr>
              <a:t>geometrijsko razdoblje</a:t>
            </a:r>
          </a:p>
          <a:p>
            <a:pPr marL="0" indent="0">
              <a:buNone/>
            </a:pPr>
            <a:r>
              <a:rPr lang="hr-HR" sz="1800" dirty="0">
                <a:solidFill>
                  <a:srgbClr val="FF0000"/>
                </a:solidFill>
              </a:rPr>
              <a:t>                                                  klasično razdoblje</a:t>
            </a:r>
          </a:p>
          <a:p>
            <a:pPr marL="0" indent="0">
              <a:buNone/>
            </a:pPr>
            <a:r>
              <a:rPr lang="hr-HR" sz="1800" dirty="0">
                <a:solidFill>
                  <a:srgbClr val="FF0000"/>
                </a:solidFill>
              </a:rPr>
              <a:t>                                                  izračuni digitalnog doba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b="1" dirty="0"/>
              <a:t>Arhimed </a:t>
            </a:r>
            <a:r>
              <a:rPr lang="hr-HR" dirty="0"/>
              <a:t>je bio prvi koji je odredio vrijednost broja </a:t>
            </a:r>
            <a:r>
              <a:rPr lang="el-GR" dirty="0"/>
              <a:t>π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straÅ¾imo Misteriozni Broj Pi (Ï) - STEM Mali IstraÅ¾ivaÄi">
            <a:extLst>
              <a:ext uri="{FF2B5EF4-FFF2-40B4-BE49-F238E27FC236}">
                <a16:creationId xmlns:a16="http://schemas.microsoft.com/office/drawing/2014/main" id="{D5D9F906-EE52-46CD-8D83-38D417C0D4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266122"/>
            <a:ext cx="4515932" cy="25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C67E-9C50-4164-91CB-6FDAF62C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Arhimed</a:t>
            </a:r>
          </a:p>
        </p:txBody>
      </p:sp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57C2-6B17-43C9-861B-245D1B0DC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57" y="2407436"/>
            <a:ext cx="6432434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bio je </a:t>
            </a:r>
            <a:r>
              <a:rPr lang="en-US" dirty="0" err="1"/>
              <a:t>grčki</a:t>
            </a:r>
            <a:r>
              <a:rPr lang="en-US" dirty="0"/>
              <a:t> </a:t>
            </a:r>
            <a:r>
              <a:rPr lang="en-US" dirty="0" err="1">
                <a:solidFill>
                  <a:srgbClr val="FF0000"/>
                </a:solidFill>
                <a:hlinkClick r:id="rId2" tooltip="Fiziča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fizičar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dirty="0" err="1">
                <a:solidFill>
                  <a:srgbClr val="FF0000"/>
                </a:solidFill>
                <a:hlinkClick r:id="rId3" tooltip="Astrono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astronom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jedan</a:t>
            </a:r>
            <a:r>
              <a:rPr lang="en-US" dirty="0">
                <a:solidFill>
                  <a:srgbClr val="FF0000"/>
                </a:solidFill>
              </a:rPr>
              <a:t> od </a:t>
            </a:r>
            <a:r>
              <a:rPr lang="en-US" dirty="0" err="1">
                <a:solidFill>
                  <a:srgbClr val="FF0000"/>
                </a:solidFill>
              </a:rPr>
              <a:t>najvećih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hlinkClick r:id="rId4" tooltip="Matematiča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matematičara</a:t>
            </a:r>
            <a:r>
              <a:rPr lang="hr-HR" dirty="0"/>
              <a:t> </a:t>
            </a:r>
            <a:r>
              <a:rPr lang="en-US" dirty="0" err="1">
                <a:hlinkClick r:id="rId5" tooltip="Stari vije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starog</a:t>
            </a:r>
            <a:r>
              <a:rPr lang="en-US" dirty="0">
                <a:hlinkClick r:id="rId5" tooltip="Stari vije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5" tooltip="Stari vije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vijeka</a:t>
            </a:r>
            <a:endParaRPr lang="en-US" dirty="0"/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trojice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najgenijalnijih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hlinkClick r:id="rId4" tooltip="Matematiča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matematičara</a:t>
            </a:r>
            <a:r>
              <a:rPr lang="en-US" dirty="0"/>
              <a:t> 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vremena</a:t>
            </a:r>
            <a:endParaRPr lang="en-US" dirty="0"/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</a:t>
            </a:r>
            <a:r>
              <a:rPr lang="en-US" dirty="0" err="1"/>
              <a:t>živio</a:t>
            </a:r>
            <a:r>
              <a:rPr lang="en-US" dirty="0"/>
              <a:t> je u  </a:t>
            </a:r>
            <a:r>
              <a:rPr lang="en-US" u="sng" dirty="0" err="1">
                <a:solidFill>
                  <a:srgbClr val="FF0000"/>
                </a:solidFill>
              </a:rPr>
              <a:t>Sirakuz</a:t>
            </a:r>
            <a:r>
              <a:rPr lang="hr-HR" u="sng" dirty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</a:t>
            </a:r>
            <a:r>
              <a:rPr lang="en-US" dirty="0" err="1"/>
              <a:t>odredio</a:t>
            </a:r>
            <a:r>
              <a:rPr lang="en-US" dirty="0"/>
              <a:t> je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pi</a:t>
            </a:r>
            <a:r>
              <a:rPr lang="hr-HR" dirty="0"/>
              <a:t> ( geometrijsko razdoblje)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54232B-28DC-42B0-806D-91B1E51D5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3138" b="6879"/>
          <a:stretch/>
        </p:blipFill>
        <p:spPr>
          <a:xfrm>
            <a:off x="7556686" y="640081"/>
            <a:ext cx="4001315" cy="53144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877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ADD5-824D-4E89-8521-7348AAB4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34297"/>
          </a:xfrm>
        </p:spPr>
        <p:txBody>
          <a:bodyPr>
            <a:normAutofit/>
          </a:bodyPr>
          <a:lstStyle/>
          <a:p>
            <a:r>
              <a:rPr lang="hr-HR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Geometrijsko razdoblje</a:t>
            </a:r>
            <a:r>
              <a:rPr lang="hr-HR" b="1"/>
              <a:t/>
            </a:r>
            <a:br>
              <a:rPr lang="hr-HR" b="1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9A09-C2A2-49F0-9985-4B024F95E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6058894" cy="3748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 omjer opsega kružnice i promjera  je </a:t>
            </a:r>
            <a:r>
              <a:rPr lang="hr-HR" dirty="0">
                <a:solidFill>
                  <a:srgbClr val="FF0000"/>
                </a:solidFill>
              </a:rPr>
              <a:t>isti za sve kružnice,</a:t>
            </a:r>
            <a:r>
              <a:rPr lang="hr-HR" dirty="0"/>
              <a:t> </a:t>
            </a:r>
            <a:r>
              <a:rPr lang="pl-PL" dirty="0"/>
              <a:t> iznosi malo više od 3.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bilo je poznato i u </a:t>
            </a:r>
            <a:r>
              <a:rPr lang="pl-PL" dirty="0">
                <a:solidFill>
                  <a:srgbClr val="FF0000"/>
                </a:solidFill>
              </a:rPr>
              <a:t>antičkim vremenima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tu činjenicu su znali </a:t>
            </a:r>
            <a:r>
              <a:rPr lang="pl-PL" dirty="0">
                <a:solidFill>
                  <a:srgbClr val="FF0000"/>
                </a:solidFill>
              </a:rPr>
              <a:t>e</a:t>
            </a:r>
            <a:r>
              <a:rPr lang="hr-HR" dirty="0">
                <a:solidFill>
                  <a:srgbClr val="FF0000"/>
                </a:solidFill>
              </a:rPr>
              <a:t>gipatski, babilonski, indijski i grčki matematičari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oko </a:t>
            </a:r>
            <a:r>
              <a:rPr lang="hr-HR" dirty="0">
                <a:solidFill>
                  <a:srgbClr val="FF0000"/>
                </a:solidFill>
                <a:hlinkClick r:id="rId2" tooltip="265. (stranica ne postoji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265.</a:t>
            </a:r>
            <a:r>
              <a:rPr lang="hr-HR" dirty="0"/>
              <a:t> godine matematičar </a:t>
            </a:r>
            <a:r>
              <a:rPr lang="hr-HR" dirty="0">
                <a:solidFill>
                  <a:srgbClr val="FF0000"/>
                </a:solidFill>
                <a:hlinkClick r:id="rId3" tooltip="Liu Hui (stranica ne postoji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Liu Hui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otkrio je da je pi=3,1416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F5BB7-A255-484B-9797-2F6EC3893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0547" y="4558748"/>
            <a:ext cx="4618543" cy="15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3F4B1-FB30-4611-AD0E-CFEE9D22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KLASIČNO RAZDOBLJE</a:t>
            </a:r>
          </a:p>
        </p:txBody>
      </p:sp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EF70-F67A-4E1F-8FD4-ECC1311EB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5575367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do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tisućljeća</a:t>
            </a:r>
            <a:r>
              <a:rPr lang="en-US" dirty="0"/>
              <a:t> π je bio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decimalnih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mjesta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b="1" dirty="0"/>
              <a:t> Madhava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Sangamagrama</a:t>
            </a:r>
            <a:r>
              <a:rPr lang="en-US" b="1" dirty="0"/>
              <a:t> -</a:t>
            </a:r>
            <a:r>
              <a:rPr lang="en-US" dirty="0"/>
              <a:t> je </a:t>
            </a:r>
            <a:r>
              <a:rPr lang="en-US" dirty="0" err="1"/>
              <a:t>uspio</a:t>
            </a:r>
            <a:r>
              <a:rPr lang="en-US" dirty="0"/>
              <a:t> </a:t>
            </a:r>
            <a:r>
              <a:rPr lang="en-US" dirty="0" err="1"/>
              <a:t>izračunati</a:t>
            </a:r>
            <a:r>
              <a:rPr lang="en-US" dirty="0"/>
              <a:t> do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točnosti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11 </a:t>
            </a:r>
            <a:r>
              <a:rPr lang="en-US" dirty="0" err="1">
                <a:solidFill>
                  <a:srgbClr val="FF0000"/>
                </a:solidFill>
              </a:rPr>
              <a:t>decimalnih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mjesta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dirty="0"/>
              <a:t> </a:t>
            </a:r>
            <a:r>
              <a:rPr lang="en-US" dirty="0" err="1"/>
              <a:t>njemački</a:t>
            </a:r>
            <a:r>
              <a:rPr lang="en-US" dirty="0"/>
              <a:t> </a:t>
            </a:r>
            <a:r>
              <a:rPr lang="en-US" dirty="0" err="1"/>
              <a:t>matematičar</a:t>
            </a:r>
            <a:r>
              <a:rPr lang="en-US" dirty="0"/>
              <a:t> </a:t>
            </a:r>
            <a:r>
              <a:rPr lang="en-US" b="1" dirty="0" err="1"/>
              <a:t>Ludolph</a:t>
            </a:r>
            <a:r>
              <a:rPr lang="en-US" b="1" dirty="0"/>
              <a:t> van Ceulen</a:t>
            </a:r>
            <a:r>
              <a:rPr lang="en-US" dirty="0"/>
              <a:t> - </a:t>
            </a:r>
            <a:r>
              <a:rPr lang="hr-HR" dirty="0"/>
              <a:t>i</a:t>
            </a:r>
            <a:r>
              <a:rPr lang="en-US" dirty="0" err="1"/>
              <a:t>zračunao</a:t>
            </a:r>
            <a:r>
              <a:rPr lang="hr-HR" dirty="0"/>
              <a:t> je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35 </a:t>
            </a:r>
            <a:r>
              <a:rPr lang="en-US" dirty="0" err="1">
                <a:solidFill>
                  <a:srgbClr val="FF0000"/>
                </a:solidFill>
              </a:rPr>
              <a:t>decimala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broja</a:t>
            </a:r>
            <a:r>
              <a:rPr lang="en-US" dirty="0">
                <a:solidFill>
                  <a:srgbClr val="FF0000"/>
                </a:solidFill>
              </a:rPr>
              <a:t> π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r>
              <a:rPr lang="en-US" b="1" dirty="0"/>
              <a:t> </a:t>
            </a:r>
            <a:r>
              <a:rPr lang="en-US" dirty="0" err="1"/>
              <a:t>posvetio</a:t>
            </a:r>
            <a:r>
              <a:rPr lang="en-US" dirty="0"/>
              <a:t> </a:t>
            </a:r>
            <a:r>
              <a:rPr lang="hr-HR" dirty="0"/>
              <a:t>je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hr-HR" dirty="0"/>
              <a:t>svog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tomu</a:t>
            </a:r>
            <a:endParaRPr lang="en-US" dirty="0"/>
          </a:p>
          <a:p>
            <a:pPr>
              <a:lnSpc>
                <a:spcPct val="100000"/>
              </a:lnSpc>
              <a:buFont typeface="Calibri" panose="020F0502020204030204" pitchFamily="34" charset="0"/>
              <a:buChar char="v"/>
            </a:pP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B033B4-779A-4C05-BBA4-C1E5791A2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680" r="14165" b="2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72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F613-C3C5-4743-A553-1585CDA9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231309"/>
          </a:xfrm>
        </p:spPr>
        <p:txBody>
          <a:bodyPr/>
          <a:lstStyle/>
          <a:p>
            <a:r>
              <a:rPr lang="hr-H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Izračuni digitalnog doba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3DCC-0433-4878-9266-B6AC2B9CE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6390198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 </a:t>
            </a:r>
            <a:r>
              <a:rPr lang="hr-HR" u="sng" dirty="0">
                <a:solidFill>
                  <a:srgbClr val="FF0000"/>
                </a:solidFill>
              </a:rPr>
              <a:t>20. stoljećue</a:t>
            </a:r>
            <a:r>
              <a:rPr lang="hr-HR" u="sng" dirty="0"/>
              <a:t> - </a:t>
            </a:r>
            <a:r>
              <a:rPr lang="hr-HR" dirty="0"/>
              <a:t>digitalnih računala - novi rekord u računanju broja </a:t>
            </a:r>
            <a:r>
              <a:rPr lang="el-GR" dirty="0"/>
              <a:t>π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 </a:t>
            </a:r>
            <a:r>
              <a:rPr lang="hr-HR" dirty="0">
                <a:solidFill>
                  <a:srgbClr val="FF0000"/>
                </a:solidFill>
                <a:hlinkClick r:id="rId2" tooltip="John von Neuman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John von Neumann</a:t>
            </a:r>
            <a:r>
              <a:rPr lang="hr-HR" dirty="0">
                <a:solidFill>
                  <a:srgbClr val="FF0000"/>
                </a:solidFill>
              </a:rPr>
              <a:t> </a:t>
            </a:r>
            <a:r>
              <a:rPr lang="hr-HR" dirty="0"/>
              <a:t>je izračunao 2037 znamenaka broja </a:t>
            </a:r>
            <a:r>
              <a:rPr lang="el-GR" dirty="0"/>
              <a:t>π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1973. je izračunata </a:t>
            </a:r>
            <a:r>
              <a:rPr lang="pl-PL" dirty="0">
                <a:solidFill>
                  <a:srgbClr val="FF0000"/>
                </a:solidFill>
              </a:rPr>
              <a:t>milijunta </a:t>
            </a:r>
            <a:r>
              <a:rPr lang="pl-PL" dirty="0"/>
              <a:t>znamenka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hr-HR" dirty="0"/>
              <a:t> </a:t>
            </a:r>
            <a:r>
              <a:rPr lang="hr-HR" dirty="0">
                <a:solidFill>
                  <a:srgbClr val="FF0000"/>
                </a:solidFill>
                <a:hlinkClick r:id="rId3" tooltip="Srinivasa Ramanuj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Srinivasa Ramanujan</a:t>
            </a:r>
            <a:r>
              <a:rPr lang="hr-HR" dirty="0">
                <a:solidFill>
                  <a:srgbClr val="FF0000"/>
                </a:solidFill>
              </a:rPr>
              <a:t> </a:t>
            </a:r>
            <a:r>
              <a:rPr lang="hr-HR" dirty="0"/>
              <a:t>je otkrio mnogo novih formula za računanje broja </a:t>
            </a:r>
            <a:r>
              <a:rPr lang="el-GR" dirty="0"/>
              <a:t>π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FF0000"/>
                </a:solidFill>
              </a:rPr>
              <a:t> Braća Chudnovsky </a:t>
            </a:r>
            <a:r>
              <a:rPr lang="hr-HR" dirty="0"/>
              <a:t>-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prvi izračun preko milijardu znamenaka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4" name="Picture 2" descr="Danas je Pi dan! - Kamenjar">
            <a:extLst>
              <a:ext uri="{FF2B5EF4-FFF2-40B4-BE49-F238E27FC236}">
                <a16:creationId xmlns:a16="http://schemas.microsoft.com/office/drawing/2014/main" id="{A70DCA1B-CDB6-464E-A318-8689F7F33B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02" y="1995723"/>
            <a:ext cx="4398498" cy="39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EED5-E913-4126-A602-D6BA3698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0830"/>
            <a:ext cx="10058400" cy="1450757"/>
          </a:xfrm>
        </p:spPr>
        <p:txBody>
          <a:bodyPr/>
          <a:lstStyle/>
          <a:p>
            <a:pPr algn="ctr"/>
            <a:r>
              <a:rPr lang="hr-H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408F-0926-4A1F-AB41-CD0F51321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https://wordwall.net/hr/resource/30045357/pi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00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DA97-4EBC-4A74-A08F-F522D12E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1" u="sng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FF0DD-35A4-4765-A3D2-B832BFEF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349915"/>
            <a:ext cx="6912217" cy="36344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187565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117</Words>
  <Application>Microsoft Office PowerPoint</Application>
  <PresentationFormat>Široki zaslon</PresentationFormat>
  <Paragraphs>40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Bookman Old Style</vt:lpstr>
      <vt:lpstr>Calibri</vt:lpstr>
      <vt:lpstr>Franklin Gothic Book</vt:lpstr>
      <vt:lpstr>Linux Libertine</vt:lpstr>
      <vt:lpstr>Wingdings</vt:lpstr>
      <vt:lpstr>1_RetrospectVTI</vt:lpstr>
      <vt:lpstr>Pi (broj) π   </vt:lpstr>
      <vt:lpstr>OSNOVA BROJA PI  ≈ 3.14</vt:lpstr>
      <vt:lpstr>BROJ PI KROZ POVIJEST</vt:lpstr>
      <vt:lpstr>Arhimed</vt:lpstr>
      <vt:lpstr>Geometrijsko razdoblje </vt:lpstr>
      <vt:lpstr>KLASIČNO RAZDOBLJE</vt:lpstr>
      <vt:lpstr>Izračuni digitalnog doba </vt:lpstr>
      <vt:lpstr>KVIZ</vt:lpstr>
      <vt:lpstr>HVALA NA PAŽNJI!!!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(broj) π</dc:title>
  <dc:creator>accounting</dc:creator>
  <cp:lastModifiedBy>Korisnik</cp:lastModifiedBy>
  <cp:revision>3</cp:revision>
  <dcterms:created xsi:type="dcterms:W3CDTF">2022-03-14T20:06:57Z</dcterms:created>
  <dcterms:modified xsi:type="dcterms:W3CDTF">2022-03-15T19:26:43Z</dcterms:modified>
</cp:coreProperties>
</file>