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B43D74-48B2-4D84-983E-D1E2E61E1000}"/>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BA5ADD58-DB59-4449-B43F-7CE7DA32B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680891C3-2B4F-421A-B429-22BB3E6851A2}"/>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5" name="Rezervirano mjesto podnožja 4">
            <a:extLst>
              <a:ext uri="{FF2B5EF4-FFF2-40B4-BE49-F238E27FC236}">
                <a16:creationId xmlns:a16="http://schemas.microsoft.com/office/drawing/2014/main" id="{BE3A692C-3AEE-4666-A778-60BB73E66D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F85FEFA-9423-4F27-97A9-3E87C3499252}"/>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68605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F8A8C2-A88F-4F11-A3C5-4AFF112775FC}"/>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1EA6E3B-7395-4861-9D38-3DEC6EE97E4F}"/>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AF73392-FED6-4AFD-BCA1-BA980A70F403}"/>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5" name="Rezervirano mjesto podnožja 4">
            <a:extLst>
              <a:ext uri="{FF2B5EF4-FFF2-40B4-BE49-F238E27FC236}">
                <a16:creationId xmlns:a16="http://schemas.microsoft.com/office/drawing/2014/main" id="{70F5D3C6-8122-4DD1-9DC7-1A7C679A892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A497EBE-4D62-41C4-996C-32B64260EA0D}"/>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113983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6E2817FF-F995-4F63-94F2-A1E1CEE1B137}"/>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216489A-E379-49A3-A9F3-136890FB233A}"/>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DAD3C1D-568F-408E-AEEC-9D75C1BABE49}"/>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5" name="Rezervirano mjesto podnožja 4">
            <a:extLst>
              <a:ext uri="{FF2B5EF4-FFF2-40B4-BE49-F238E27FC236}">
                <a16:creationId xmlns:a16="http://schemas.microsoft.com/office/drawing/2014/main" id="{C86BC33B-A6B0-42AC-AD97-FA5CE881C8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AA973B2-D373-4442-89D2-F669F255E38E}"/>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372849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D08B9B-A906-4E11-962D-6A0994DE1A3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DC14449-3207-4264-9A39-DC0C46C7107B}"/>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847CD06-1FFE-4BB3-9DE9-4377508C1221}"/>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5" name="Rezervirano mjesto podnožja 4">
            <a:extLst>
              <a:ext uri="{FF2B5EF4-FFF2-40B4-BE49-F238E27FC236}">
                <a16:creationId xmlns:a16="http://schemas.microsoft.com/office/drawing/2014/main" id="{22575B09-4F8C-4618-BA57-C15442F95B1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137EE1C-F395-4640-8D6D-F498DB32E44C}"/>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159168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5BC046-46C1-4DC0-9D90-B7967D33B26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97E629BF-6A67-4976-A89A-2A997B5822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E60BE170-B821-4CA5-BBF8-110536BAF201}"/>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5" name="Rezervirano mjesto podnožja 4">
            <a:extLst>
              <a:ext uri="{FF2B5EF4-FFF2-40B4-BE49-F238E27FC236}">
                <a16:creationId xmlns:a16="http://schemas.microsoft.com/office/drawing/2014/main" id="{19C372DF-45AC-4CE7-A7AA-D3044EBDE10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FBBF9EB-39C8-417A-8F0A-985CA004D6E0}"/>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427957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AC5257-2997-4876-8CBD-EDB2A06C828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2EFCA91E-D8B3-45BF-9A03-7833F7A74EB6}"/>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28E4C585-0DD0-4E8C-A629-3E3C2E300F6A}"/>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DC3B30C8-3FC6-4ADF-82F0-83E8A64E2D29}"/>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6" name="Rezervirano mjesto podnožja 5">
            <a:extLst>
              <a:ext uri="{FF2B5EF4-FFF2-40B4-BE49-F238E27FC236}">
                <a16:creationId xmlns:a16="http://schemas.microsoft.com/office/drawing/2014/main" id="{28D1C1E6-2717-4CE2-A234-8EAEA810E3B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DBB8EA2-C4BE-4040-B9B2-B6E2A49381EB}"/>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352902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7E6CCD-95E6-4CA8-82BE-541FA26A889B}"/>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D0EBF8C1-64D6-4B20-8100-285ECB61C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DAEACC0D-A320-42C7-957D-6E64BEEB52CE}"/>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C3C40BDE-FD80-41F3-99BC-E2820FFA7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236AFE6E-B181-49EA-A0E0-A00A5B7F2DD5}"/>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C6A9EB60-055D-4808-A05C-AA5F8D55ECF9}"/>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8" name="Rezervirano mjesto podnožja 7">
            <a:extLst>
              <a:ext uri="{FF2B5EF4-FFF2-40B4-BE49-F238E27FC236}">
                <a16:creationId xmlns:a16="http://schemas.microsoft.com/office/drawing/2014/main" id="{24A25E33-5BEA-4A48-849C-0F8A9FCDCC2A}"/>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38A9953-2EFE-4912-A13D-B44BB161DC46}"/>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1595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8D188C-2613-494F-8680-528CC52A7205}"/>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7A2365E2-3C7D-43F8-9586-E810DC5A6830}"/>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4" name="Rezervirano mjesto podnožja 3">
            <a:extLst>
              <a:ext uri="{FF2B5EF4-FFF2-40B4-BE49-F238E27FC236}">
                <a16:creationId xmlns:a16="http://schemas.microsoft.com/office/drawing/2014/main" id="{E79730D5-E10A-41E4-AED5-03CDF3BDE586}"/>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DBAEE11-0F46-4BBB-B964-34308D2C1C35}"/>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198838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B76008F-FD46-4586-9B7E-AB5D03DBAB60}"/>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3" name="Rezervirano mjesto podnožja 2">
            <a:extLst>
              <a:ext uri="{FF2B5EF4-FFF2-40B4-BE49-F238E27FC236}">
                <a16:creationId xmlns:a16="http://schemas.microsoft.com/office/drawing/2014/main" id="{399FE082-3F63-4005-9246-56F0A8A02941}"/>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90B12C4D-9223-4727-88AB-367B37205A40}"/>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178072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CF9EA8-F790-4519-99B2-71C3FFE9139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7B968D83-EE2D-4FB1-8A34-718BE6A7E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6222B317-236A-41CE-9EFA-5EDEF2C7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A7672DF6-0577-4A79-BE3B-61FC1ABE5356}"/>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6" name="Rezervirano mjesto podnožja 5">
            <a:extLst>
              <a:ext uri="{FF2B5EF4-FFF2-40B4-BE49-F238E27FC236}">
                <a16:creationId xmlns:a16="http://schemas.microsoft.com/office/drawing/2014/main" id="{E0E81651-8A61-420C-95D8-9EFF0B41085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84727E6-B3CD-43FA-A8C9-6DA451C96124}"/>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228646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F6B814-5314-41DC-BB5E-F6467DDC8FB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6EA63084-1FD5-4A8E-B762-1AE644620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EB40255-75BE-4AFA-B417-72F8845B6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5AB8BA89-ABFC-4E11-AC76-7223B820384D}"/>
              </a:ext>
            </a:extLst>
          </p:cNvPr>
          <p:cNvSpPr>
            <a:spLocks noGrp="1"/>
          </p:cNvSpPr>
          <p:nvPr>
            <p:ph type="dt" sz="half" idx="10"/>
          </p:nvPr>
        </p:nvSpPr>
        <p:spPr/>
        <p:txBody>
          <a:bodyPr/>
          <a:lstStyle/>
          <a:p>
            <a:fld id="{405736C6-2FA5-43F6-AE1C-D7BDED9E529C}" type="datetimeFigureOut">
              <a:rPr lang="hr-HR" smtClean="0"/>
              <a:t>15.3.2022.</a:t>
            </a:fld>
            <a:endParaRPr lang="hr-HR"/>
          </a:p>
        </p:txBody>
      </p:sp>
      <p:sp>
        <p:nvSpPr>
          <p:cNvPr id="6" name="Rezervirano mjesto podnožja 5">
            <a:extLst>
              <a:ext uri="{FF2B5EF4-FFF2-40B4-BE49-F238E27FC236}">
                <a16:creationId xmlns:a16="http://schemas.microsoft.com/office/drawing/2014/main" id="{7085C477-67ED-482D-A47D-5D88C6D2282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461DDAE-794F-4A86-996C-ED9ABB651841}"/>
              </a:ext>
            </a:extLst>
          </p:cNvPr>
          <p:cNvSpPr>
            <a:spLocks noGrp="1"/>
          </p:cNvSpPr>
          <p:nvPr>
            <p:ph type="sldNum" sz="quarter" idx="12"/>
          </p:nvPr>
        </p:nvSpPr>
        <p:spPr/>
        <p:txBody>
          <a:bodyPr/>
          <a:lstStyle/>
          <a:p>
            <a:fld id="{9ADF502C-EE29-4759-931D-0549488B1F55}" type="slidenum">
              <a:rPr lang="hr-HR" smtClean="0"/>
              <a:t>‹#›</a:t>
            </a:fld>
            <a:endParaRPr lang="hr-HR"/>
          </a:p>
        </p:txBody>
      </p:sp>
    </p:spTree>
    <p:extLst>
      <p:ext uri="{BB962C8B-B14F-4D97-AF65-F5344CB8AC3E}">
        <p14:creationId xmlns:p14="http://schemas.microsoft.com/office/powerpoint/2010/main" val="313342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7C0B73BE-466B-4895-8E2B-A62588A73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AB645FB-8053-4599-A2A3-9A4817A0F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FBCBA55-EF45-462D-9C29-49AC55039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736C6-2FA5-43F6-AE1C-D7BDED9E529C}" type="datetimeFigureOut">
              <a:rPr lang="hr-HR" smtClean="0"/>
              <a:t>15.3.2022.</a:t>
            </a:fld>
            <a:endParaRPr lang="hr-HR"/>
          </a:p>
        </p:txBody>
      </p:sp>
      <p:sp>
        <p:nvSpPr>
          <p:cNvPr id="5" name="Rezervirano mjesto podnožja 4">
            <a:extLst>
              <a:ext uri="{FF2B5EF4-FFF2-40B4-BE49-F238E27FC236}">
                <a16:creationId xmlns:a16="http://schemas.microsoft.com/office/drawing/2014/main" id="{88C89C49-B78D-4F9E-850A-834F16E4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31BA6B0C-4D6B-4B0D-A3BB-C279F83DC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F502C-EE29-4759-931D-0549488B1F55}" type="slidenum">
              <a:rPr lang="hr-HR" smtClean="0"/>
              <a:t>‹#›</a:t>
            </a:fld>
            <a:endParaRPr lang="hr-HR"/>
          </a:p>
        </p:txBody>
      </p:sp>
    </p:spTree>
    <p:extLst>
      <p:ext uri="{BB962C8B-B14F-4D97-AF65-F5344CB8AC3E}">
        <p14:creationId xmlns:p14="http://schemas.microsoft.com/office/powerpoint/2010/main" val="40671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9585AF82-0BB0-47B9-815D-1D3D3C9164C1}"/>
              </a:ext>
            </a:extLst>
          </p:cNvPr>
          <p:cNvPicPr>
            <a:picLocks noChangeAspect="1"/>
          </p:cNvPicPr>
          <p:nvPr/>
        </p:nvPicPr>
        <p:blipFill rotWithShape="1">
          <a:blip r:embed="rId2"/>
          <a:srcRect/>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id="{53008557-F385-465E-A0C0-C851FA98DD8C}"/>
              </a:ext>
            </a:extLst>
          </p:cNvPr>
          <p:cNvSpPr>
            <a:spLocks noGrp="1"/>
          </p:cNvSpPr>
          <p:nvPr>
            <p:ph type="ctrTitle"/>
          </p:nvPr>
        </p:nvSpPr>
        <p:spPr>
          <a:xfrm>
            <a:off x="8022021" y="3231931"/>
            <a:ext cx="3852041" cy="1834056"/>
          </a:xfrm>
        </p:spPr>
        <p:txBody>
          <a:bodyPr>
            <a:normAutofit/>
          </a:bodyPr>
          <a:lstStyle/>
          <a:p>
            <a:r>
              <a:rPr lang="hr-HR" sz="4000">
                <a:latin typeface="Gill Sans MT" panose="020B0502020104020203" pitchFamily="34" charset="-18"/>
              </a:rPr>
              <a:t>Broj Pi (</a:t>
            </a:r>
            <a:r>
              <a:rPr lang="el-GR" sz="4000">
                <a:latin typeface="Gill Sans MT" panose="020B0502020104020203" pitchFamily="34" charset="-18"/>
              </a:rPr>
              <a:t>π</a:t>
            </a:r>
            <a:r>
              <a:rPr lang="hr-HR" sz="4000">
                <a:latin typeface="Gill Sans MT" panose="020B0502020104020203" pitchFamily="34" charset="-18"/>
              </a:rPr>
              <a:t>)</a:t>
            </a:r>
            <a:r>
              <a:rPr lang="hr-HR" sz="4000"/>
              <a:t> </a:t>
            </a:r>
          </a:p>
        </p:txBody>
      </p:sp>
      <p:sp>
        <p:nvSpPr>
          <p:cNvPr id="3" name="Podnaslov 2">
            <a:extLst>
              <a:ext uri="{FF2B5EF4-FFF2-40B4-BE49-F238E27FC236}">
                <a16:creationId xmlns:a16="http://schemas.microsoft.com/office/drawing/2014/main" id="{C1D0BD66-BF0B-4EDA-BA70-8F3F4FFC2F29}"/>
              </a:ext>
            </a:extLst>
          </p:cNvPr>
          <p:cNvSpPr>
            <a:spLocks noGrp="1"/>
          </p:cNvSpPr>
          <p:nvPr>
            <p:ph type="subTitle" idx="1"/>
          </p:nvPr>
        </p:nvSpPr>
        <p:spPr>
          <a:xfrm>
            <a:off x="7782910" y="5242675"/>
            <a:ext cx="4330262" cy="683284"/>
          </a:xfrm>
        </p:spPr>
        <p:txBody>
          <a:bodyPr>
            <a:normAutofit/>
          </a:bodyPr>
          <a:lstStyle/>
          <a:p>
            <a:r>
              <a:rPr lang="hr-HR" sz="2000"/>
              <a:t>Donata Čirjak 8.c</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FE75D941-E507-4CF9-BFE2-A53CCB9DD684}"/>
              </a:ext>
            </a:extLst>
          </p:cNvPr>
          <p:cNvSpPr>
            <a:spLocks noGrp="1"/>
          </p:cNvSpPr>
          <p:nvPr>
            <p:ph type="title"/>
          </p:nvPr>
        </p:nvSpPr>
        <p:spPr>
          <a:xfrm>
            <a:off x="1137034" y="609597"/>
            <a:ext cx="9392421" cy="1330841"/>
          </a:xfrm>
        </p:spPr>
        <p:txBody>
          <a:bodyPr>
            <a:normAutofit/>
          </a:bodyPr>
          <a:lstStyle/>
          <a:p>
            <a:r>
              <a:rPr lang="hr-HR" sz="5400" dirty="0"/>
              <a:t> Pi ili </a:t>
            </a:r>
            <a:r>
              <a:rPr lang="el-GR" sz="5400" dirty="0"/>
              <a:t>π</a:t>
            </a:r>
            <a:endParaRPr lang="hr-HR" sz="5400" dirty="0"/>
          </a:p>
        </p:txBody>
      </p:sp>
      <p:sp>
        <p:nvSpPr>
          <p:cNvPr id="3" name="Rezervirano mjesto sadržaja 2">
            <a:extLst>
              <a:ext uri="{FF2B5EF4-FFF2-40B4-BE49-F238E27FC236}">
                <a16:creationId xmlns:a16="http://schemas.microsoft.com/office/drawing/2014/main" id="{3EAC6678-B448-4DBF-8A77-B51B79B6A496}"/>
              </a:ext>
            </a:extLst>
          </p:cNvPr>
          <p:cNvSpPr>
            <a:spLocks noGrp="1"/>
          </p:cNvSpPr>
          <p:nvPr>
            <p:ph idx="1"/>
          </p:nvPr>
        </p:nvSpPr>
        <p:spPr>
          <a:xfrm>
            <a:off x="513347" y="2061836"/>
            <a:ext cx="5999748" cy="4147577"/>
          </a:xfrm>
        </p:spPr>
        <p:txBody>
          <a:bodyPr>
            <a:normAutofit fontScale="92500" lnSpcReduction="10000"/>
          </a:bodyPr>
          <a:lstStyle/>
          <a:p>
            <a:r>
              <a:rPr lang="hr-HR" sz="2400" dirty="0"/>
              <a:t>Pi (</a:t>
            </a:r>
            <a:r>
              <a:rPr lang="el-GR" sz="2400" dirty="0"/>
              <a:t>π</a:t>
            </a:r>
            <a:r>
              <a:rPr lang="hr-HR" sz="2400" dirty="0"/>
              <a:t>), Arhimedova konstanta ili </a:t>
            </a:r>
            <a:r>
              <a:rPr lang="hr-HR" sz="2400" dirty="0" err="1"/>
              <a:t>Ludolfov</a:t>
            </a:r>
            <a:r>
              <a:rPr lang="hr-HR" sz="2400" dirty="0"/>
              <a:t> broj</a:t>
            </a:r>
            <a:r>
              <a:rPr lang="el-GR" sz="2400" dirty="0"/>
              <a:t> </a:t>
            </a:r>
            <a:r>
              <a:rPr lang="hr-HR" sz="2400" dirty="0"/>
              <a:t>je matematička konstanta, danas široko primjenjivana u matematici i fizici</a:t>
            </a:r>
          </a:p>
          <a:p>
            <a:r>
              <a:rPr lang="hr-HR" sz="2400" dirty="0"/>
              <a:t>„Pi dan” obilježava se 14. 03.</a:t>
            </a:r>
          </a:p>
          <a:p>
            <a:r>
              <a:rPr lang="hr-HR" sz="2400" dirty="0"/>
              <a:t>broj </a:t>
            </a:r>
            <a:r>
              <a:rPr lang="el-GR" sz="2400" dirty="0"/>
              <a:t>π </a:t>
            </a:r>
            <a:r>
              <a:rPr lang="hr-HR" sz="2400" dirty="0"/>
              <a:t>se definira kao omjer opsega i promjera kruga, </a:t>
            </a:r>
            <a:r>
              <a:rPr lang="el-GR" sz="2400" dirty="0"/>
              <a:t>π = </a:t>
            </a:r>
            <a:r>
              <a:rPr lang="hr-HR" sz="2400" dirty="0"/>
              <a:t>O/2r</a:t>
            </a:r>
          </a:p>
          <a:p>
            <a:r>
              <a:rPr lang="hr-HR" sz="2400" dirty="0"/>
              <a:t>druga definicija proizlazi iz površine kruga. Pi je omjer površine kruga i kvadrata radijusa, </a:t>
            </a:r>
            <a:r>
              <a:rPr lang="el-GR" sz="2400" dirty="0"/>
              <a:t>π</a:t>
            </a:r>
            <a:r>
              <a:rPr lang="hr-HR" sz="2400" dirty="0"/>
              <a:t>= A/r2</a:t>
            </a:r>
          </a:p>
          <a:p>
            <a:r>
              <a:rPr lang="hr-HR" sz="2400" dirty="0"/>
              <a:t>numerička vrijednost </a:t>
            </a:r>
            <a:r>
              <a:rPr lang="hr-HR" sz="2400" dirty="0" err="1"/>
              <a:t>pi</a:t>
            </a:r>
            <a:r>
              <a:rPr lang="hr-HR" sz="2400" dirty="0"/>
              <a:t> zaokružena na 64 decimalna mjesta je:</a:t>
            </a:r>
          </a:p>
          <a:p>
            <a:pPr marL="0" indent="0">
              <a:buNone/>
            </a:pPr>
            <a:r>
              <a:rPr lang="hr-HR" sz="2400" dirty="0"/>
              <a:t>   </a:t>
            </a:r>
            <a:r>
              <a:rPr lang="el-GR" sz="2400" b="1" dirty="0"/>
              <a:t>π ≈ 3,14159 26535 89793 23846 26433 83279 50288 41971 69399   37510 58209 74944 5923</a:t>
            </a:r>
          </a:p>
          <a:p>
            <a:pPr marL="0" indent="0">
              <a:buNone/>
            </a:pPr>
            <a:endParaRPr lang="hr-HR" sz="2000" dirty="0"/>
          </a:p>
        </p:txBody>
      </p:sp>
      <p:pic>
        <p:nvPicPr>
          <p:cNvPr id="5" name="Slika 4">
            <a:extLst>
              <a:ext uri="{FF2B5EF4-FFF2-40B4-BE49-F238E27FC236}">
                <a16:creationId xmlns:a16="http://schemas.microsoft.com/office/drawing/2014/main" id="{58819F2B-40ED-4255-A472-57278638061C}"/>
              </a:ext>
            </a:extLst>
          </p:cNvPr>
          <p:cNvPicPr>
            <a:picLocks noChangeAspect="1"/>
          </p:cNvPicPr>
          <p:nvPr/>
        </p:nvPicPr>
        <p:blipFill>
          <a:blip r:embed="rId2"/>
          <a:stretch>
            <a:fillRect/>
          </a:stretch>
        </p:blipFill>
        <p:spPr>
          <a:xfrm>
            <a:off x="6797006" y="2550035"/>
            <a:ext cx="4788505" cy="2638605"/>
          </a:xfrm>
          <a:prstGeom prst="rect">
            <a:avLst/>
          </a:prstGeom>
        </p:spPr>
      </p:pic>
      <p:sp>
        <p:nvSpPr>
          <p:cNvPr id="28" name="Freeform: Shape 27">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1339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FCBA134-9932-4625-92F2-ADE52ACE1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8B28E4E-0110-46E1-92BB-3DB2BAA5E9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1307FF40-B164-4576-AC12-8ED01A112CAE}"/>
              </a:ext>
            </a:extLst>
          </p:cNvPr>
          <p:cNvSpPr>
            <a:spLocks noGrp="1"/>
          </p:cNvSpPr>
          <p:nvPr>
            <p:ph type="title"/>
          </p:nvPr>
        </p:nvSpPr>
        <p:spPr>
          <a:xfrm>
            <a:off x="6096000" y="304398"/>
            <a:ext cx="5982131" cy="1330839"/>
          </a:xfrm>
        </p:spPr>
        <p:txBody>
          <a:bodyPr>
            <a:normAutofit/>
          </a:bodyPr>
          <a:lstStyle/>
          <a:p>
            <a:r>
              <a:rPr lang="hr-HR" dirty="0">
                <a:latin typeface="+mn-lt"/>
              </a:rPr>
              <a:t>Povijest broja Pi</a:t>
            </a:r>
          </a:p>
        </p:txBody>
      </p:sp>
      <p:sp>
        <p:nvSpPr>
          <p:cNvPr id="21" name="Freeform: Shape 20">
            <a:extLst>
              <a:ext uri="{FF2B5EF4-FFF2-40B4-BE49-F238E27FC236}">
                <a16:creationId xmlns:a16="http://schemas.microsoft.com/office/drawing/2014/main" id="{048EB4C9-ACAF-4CCA-BA6E-931443192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63313B7-3007-48A7-BE97-9A74C1121E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Slika 3">
            <a:extLst>
              <a:ext uri="{FF2B5EF4-FFF2-40B4-BE49-F238E27FC236}">
                <a16:creationId xmlns:a16="http://schemas.microsoft.com/office/drawing/2014/main" id="{DF79F106-AD60-4E4D-8669-20A16BCCC210}"/>
              </a:ext>
            </a:extLst>
          </p:cNvPr>
          <p:cNvPicPr>
            <a:picLocks noChangeAspect="1"/>
          </p:cNvPicPr>
          <p:nvPr/>
        </p:nvPicPr>
        <p:blipFill rotWithShape="1">
          <a:blip r:embed="rId2"/>
          <a:srcRect l="19165" r="21292" b="1"/>
          <a:stretch/>
        </p:blipFill>
        <p:spPr>
          <a:xfrm>
            <a:off x="723899" y="969818"/>
            <a:ext cx="3704013" cy="4976553"/>
          </a:xfrm>
          <a:prstGeom prst="rect">
            <a:avLst/>
          </a:prstGeom>
        </p:spPr>
      </p:pic>
      <p:sp>
        <p:nvSpPr>
          <p:cNvPr id="25"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4A9917B4-CA1F-445B-841F-4826E82994C4}"/>
              </a:ext>
            </a:extLst>
          </p:cNvPr>
          <p:cNvSpPr>
            <a:spLocks noGrp="1"/>
          </p:cNvSpPr>
          <p:nvPr>
            <p:ph idx="1"/>
          </p:nvPr>
        </p:nvSpPr>
        <p:spPr>
          <a:xfrm>
            <a:off x="5234473" y="1694935"/>
            <a:ext cx="6843658" cy="4407752"/>
          </a:xfrm>
        </p:spPr>
        <p:txBody>
          <a:bodyPr>
            <a:noAutofit/>
          </a:bodyPr>
          <a:lstStyle/>
          <a:p>
            <a:r>
              <a:rPr lang="hr-HR" sz="2100" dirty="0"/>
              <a:t>znanstvenici broj </a:t>
            </a:r>
            <a:r>
              <a:rPr lang="el-GR" sz="2100" dirty="0"/>
              <a:t>π </a:t>
            </a:r>
            <a:r>
              <a:rPr lang="hr-HR" sz="2100" dirty="0"/>
              <a:t>proučavaju već više od 4000 godina</a:t>
            </a:r>
          </a:p>
          <a:p>
            <a:r>
              <a:rPr lang="hr-HR" sz="2100" dirty="0"/>
              <a:t>koristili su ga i Babilonci, a 1706. odabrano je grčko slovo </a:t>
            </a:r>
            <a:r>
              <a:rPr lang="el-GR" sz="2100" dirty="0"/>
              <a:t>π</a:t>
            </a:r>
            <a:endParaRPr lang="hr-HR" sz="2100" dirty="0"/>
          </a:p>
          <a:p>
            <a:r>
              <a:rPr lang="hr-HR" sz="2100" dirty="0"/>
              <a:t>Egipćani su broj Pi procijenili na 9.16, </a:t>
            </a:r>
            <a:r>
              <a:rPr lang="hr-HR" sz="2100" dirty="0" err="1"/>
              <a:t>Somerani</a:t>
            </a:r>
            <a:r>
              <a:rPr lang="hr-HR" sz="2100" dirty="0"/>
              <a:t> na 3.125,a 200 </a:t>
            </a:r>
            <a:r>
              <a:rPr lang="hr-HR" sz="2100" dirty="0" err="1"/>
              <a:t>g.pr.Kr</a:t>
            </a:r>
            <a:r>
              <a:rPr lang="hr-HR" sz="2100" dirty="0"/>
              <a:t>. Arhimed je precizno izračunao broj </a:t>
            </a:r>
            <a:r>
              <a:rPr lang="el-GR" sz="2100" dirty="0"/>
              <a:t>π</a:t>
            </a:r>
            <a:r>
              <a:rPr lang="hr-HR" sz="2100" dirty="0"/>
              <a:t> kao 3.14…</a:t>
            </a:r>
          </a:p>
          <a:p>
            <a:r>
              <a:rPr lang="hr-HR" sz="2100" dirty="0"/>
              <a:t>godine 1991.. braća </a:t>
            </a:r>
            <a:r>
              <a:rPr lang="hr-HR" sz="2100" dirty="0" err="1"/>
              <a:t>Čudnovsky</a:t>
            </a:r>
            <a:r>
              <a:rPr lang="hr-HR" sz="2100" dirty="0"/>
              <a:t> su u New Yorku uz upotrebu svojeg računala M-ZERO izračunali broj PI na dvije milijarde dvjesto šezdeset milijuna tristo dvadeset jednu tisuću tristo šezdeset tri - ili numerički prikazano: 2 260 321 363</a:t>
            </a:r>
          </a:p>
          <a:p>
            <a:r>
              <a:rPr lang="hr-HR" sz="2100" dirty="0"/>
              <a:t>Već spomenutu transcendentnost broja PI je prvi dokazao njemački matematičar, Ferdinand </a:t>
            </a:r>
            <a:r>
              <a:rPr lang="hr-HR" sz="2100" dirty="0" err="1"/>
              <a:t>Lindemann</a:t>
            </a:r>
            <a:r>
              <a:rPr lang="hr-HR" sz="2100" dirty="0"/>
              <a:t>. Bilo je to godine 1882. Inače, za neki broj kažemo da je transcendentan ako ne može biti izražen kao konačan red ili kao rezultat numeričkih ili algebarskih operacija</a:t>
            </a:r>
          </a:p>
        </p:txBody>
      </p:sp>
    </p:spTree>
    <p:extLst>
      <p:ext uri="{BB962C8B-B14F-4D97-AF65-F5344CB8AC3E}">
        <p14:creationId xmlns:p14="http://schemas.microsoft.com/office/powerpoint/2010/main" val="226682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3C6B01D6-C806-4A03-85A4-19E2E72DAD26}"/>
              </a:ext>
            </a:extLst>
          </p:cNvPr>
          <p:cNvSpPr>
            <a:spLocks noGrp="1"/>
          </p:cNvSpPr>
          <p:nvPr>
            <p:ph type="title"/>
          </p:nvPr>
        </p:nvSpPr>
        <p:spPr>
          <a:xfrm>
            <a:off x="1137034" y="609597"/>
            <a:ext cx="9392421" cy="1330841"/>
          </a:xfrm>
        </p:spPr>
        <p:txBody>
          <a:bodyPr>
            <a:normAutofit/>
          </a:bodyPr>
          <a:lstStyle/>
          <a:p>
            <a:r>
              <a:rPr lang="hr-HR" dirty="0">
                <a:latin typeface="+mn-lt"/>
              </a:rPr>
              <a:t>Neke zanimljivosti o broju </a:t>
            </a:r>
            <a:r>
              <a:rPr lang="el-GR" dirty="0">
                <a:latin typeface="+mn-lt"/>
              </a:rPr>
              <a:t>π</a:t>
            </a:r>
            <a:r>
              <a:rPr lang="hr-HR" dirty="0">
                <a:latin typeface="+mn-lt"/>
              </a:rPr>
              <a:t> </a:t>
            </a:r>
          </a:p>
        </p:txBody>
      </p:sp>
      <p:sp>
        <p:nvSpPr>
          <p:cNvPr id="3" name="Rezervirano mjesto sadržaja 2">
            <a:extLst>
              <a:ext uri="{FF2B5EF4-FFF2-40B4-BE49-F238E27FC236}">
                <a16:creationId xmlns:a16="http://schemas.microsoft.com/office/drawing/2014/main" id="{EF3FD136-BADE-4BE6-AEFF-2FC60BF95423}"/>
              </a:ext>
            </a:extLst>
          </p:cNvPr>
          <p:cNvSpPr>
            <a:spLocks noGrp="1"/>
          </p:cNvSpPr>
          <p:nvPr>
            <p:ph idx="1"/>
          </p:nvPr>
        </p:nvSpPr>
        <p:spPr>
          <a:xfrm>
            <a:off x="711209" y="1940438"/>
            <a:ext cx="5629139" cy="4451031"/>
          </a:xfrm>
        </p:spPr>
        <p:txBody>
          <a:bodyPr>
            <a:noAutofit/>
          </a:bodyPr>
          <a:lstStyle/>
          <a:p>
            <a:r>
              <a:rPr lang="hr-HR" sz="2400" dirty="0"/>
              <a:t>broj PI se uobičajeno piše kao 3.14, no u stvarnosti on ima beskonačan broj decimalnih mjesta</a:t>
            </a:r>
          </a:p>
          <a:p>
            <a:r>
              <a:rPr lang="hr-HR" sz="2400" dirty="0"/>
              <a:t>na dan broja </a:t>
            </a:r>
            <a:r>
              <a:rPr lang="el-GR" sz="2400" dirty="0"/>
              <a:t>π</a:t>
            </a:r>
            <a:r>
              <a:rPr lang="hr-HR" sz="2400" dirty="0"/>
              <a:t> 1879. godine rođen je Albert Einstein</a:t>
            </a:r>
          </a:p>
          <a:p>
            <a:r>
              <a:rPr lang="hr-HR" sz="2400" dirty="0"/>
              <a:t>rekord zapamćenih znamenki broj </a:t>
            </a:r>
            <a:r>
              <a:rPr lang="el-GR" sz="2400" dirty="0"/>
              <a:t>π</a:t>
            </a:r>
            <a:r>
              <a:rPr lang="hr-HR" sz="2400" dirty="0"/>
              <a:t> je 67 890 (Lu </a:t>
            </a:r>
            <a:r>
              <a:rPr lang="hr-HR" sz="2400" dirty="0" err="1"/>
              <a:t>Chao</a:t>
            </a:r>
            <a:r>
              <a:rPr lang="hr-HR" sz="2400" dirty="0"/>
              <a:t>)</a:t>
            </a:r>
          </a:p>
          <a:p>
            <a:r>
              <a:rPr lang="hr-HR" sz="2400" dirty="0"/>
              <a:t>u broju Pi možemo svi pronaći svoj datum rođenja</a:t>
            </a:r>
          </a:p>
          <a:p>
            <a:r>
              <a:rPr lang="hr-HR" sz="2400" dirty="0"/>
              <a:t>da biste izrecitirali 6 400 000 000 decimala broja </a:t>
            </a:r>
            <a:r>
              <a:rPr lang="hr-HR" sz="2400" dirty="0" err="1"/>
              <a:t>pi</a:t>
            </a:r>
            <a:r>
              <a:rPr lang="hr-HR" sz="2400" dirty="0"/>
              <a:t>, trebalo bi vam 133 godine recitiranja bez pauze</a:t>
            </a:r>
          </a:p>
        </p:txBody>
      </p:sp>
      <p:pic>
        <p:nvPicPr>
          <p:cNvPr id="4" name="Slika 3">
            <a:extLst>
              <a:ext uri="{FF2B5EF4-FFF2-40B4-BE49-F238E27FC236}">
                <a16:creationId xmlns:a16="http://schemas.microsoft.com/office/drawing/2014/main" id="{A0E40CD0-1979-4AE2-92F9-8DE9E865D9CC}"/>
              </a:ext>
            </a:extLst>
          </p:cNvPr>
          <p:cNvPicPr>
            <a:picLocks noChangeAspect="1"/>
          </p:cNvPicPr>
          <p:nvPr/>
        </p:nvPicPr>
        <p:blipFill>
          <a:blip r:embed="rId2"/>
          <a:stretch>
            <a:fillRect/>
          </a:stretch>
        </p:blipFill>
        <p:spPr>
          <a:xfrm>
            <a:off x="6766173" y="2184914"/>
            <a:ext cx="4694893" cy="3755915"/>
          </a:xfrm>
          <a:prstGeom prst="rect">
            <a:avLst/>
          </a:prstGeom>
        </p:spPr>
      </p:pic>
      <p:sp>
        <p:nvSpPr>
          <p:cNvPr id="21" name="Freeform: Shape 20">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884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EAFAC1F-75B0-4CE4-8303-55EC0FE8775E}"/>
              </a:ext>
            </a:extLst>
          </p:cNvPr>
          <p:cNvSpPr>
            <a:spLocks noGrp="1"/>
          </p:cNvSpPr>
          <p:nvPr>
            <p:ph type="title"/>
          </p:nvPr>
        </p:nvSpPr>
        <p:spPr>
          <a:xfrm>
            <a:off x="838201" y="365125"/>
            <a:ext cx="5251316" cy="1807305"/>
          </a:xfrm>
        </p:spPr>
        <p:txBody>
          <a:bodyPr>
            <a:normAutofit/>
          </a:bodyPr>
          <a:lstStyle/>
          <a:p>
            <a:r>
              <a:rPr lang="hr-HR" sz="5400" dirty="0"/>
              <a:t>Arhimed</a:t>
            </a:r>
          </a:p>
        </p:txBody>
      </p:sp>
      <p:sp>
        <p:nvSpPr>
          <p:cNvPr id="3" name="Rezervirano mjesto sadržaja 2">
            <a:extLst>
              <a:ext uri="{FF2B5EF4-FFF2-40B4-BE49-F238E27FC236}">
                <a16:creationId xmlns:a16="http://schemas.microsoft.com/office/drawing/2014/main" id="{B7CBB3EC-3984-4150-9BF5-C7F5D78A530F}"/>
              </a:ext>
            </a:extLst>
          </p:cNvPr>
          <p:cNvSpPr>
            <a:spLocks noGrp="1"/>
          </p:cNvSpPr>
          <p:nvPr>
            <p:ph idx="1"/>
          </p:nvPr>
        </p:nvSpPr>
        <p:spPr>
          <a:xfrm>
            <a:off x="550506" y="1912776"/>
            <a:ext cx="5539010" cy="4580099"/>
          </a:xfrm>
        </p:spPr>
        <p:txBody>
          <a:bodyPr>
            <a:normAutofit/>
          </a:bodyPr>
          <a:lstStyle/>
          <a:p>
            <a:r>
              <a:rPr lang="hr-HR" sz="2300" dirty="0"/>
              <a:t>Arhimed (oko 287.-212. pr. Kr.) bio je grčki fizičar, astronom i jedan od najvećih matematičara starog vijeka</a:t>
            </a:r>
          </a:p>
          <a:p>
            <a:r>
              <a:rPr lang="hr-HR" sz="2300" dirty="0"/>
              <a:t>Prvi je primijenio </a:t>
            </a:r>
            <a:r>
              <a:rPr lang="hr-HR" sz="2300" dirty="0" err="1"/>
              <a:t>algoritmički</a:t>
            </a:r>
            <a:r>
              <a:rPr lang="hr-HR" sz="2300" dirty="0"/>
              <a:t> pristup koji se bazirao na mjerenju stranica poligona (2D oblik koji se sastoji od određenog broja linija)</a:t>
            </a:r>
          </a:p>
          <a:p>
            <a:r>
              <a:rPr lang="hr-HR" sz="2300" dirty="0"/>
              <a:t>upisivanjem pravilnih višekutnika (poligona) od 6, 12, 24, 38 i 96 stranica u krug i njihovim opisivanjem oko kruga, Arhimed je našao da se vrijednost broja </a:t>
            </a:r>
            <a:r>
              <a:rPr lang="el-GR" sz="2300" dirty="0"/>
              <a:t>π </a:t>
            </a:r>
            <a:r>
              <a:rPr lang="hr-HR" sz="2300" dirty="0"/>
              <a:t>nalazi u području od 3 i 1/7 do 3 i 10/71 (a to odgovara približnoj vrijednosti </a:t>
            </a:r>
            <a:r>
              <a:rPr lang="el-GR" sz="2300" dirty="0"/>
              <a:t>π = 3,14)</a:t>
            </a:r>
            <a:endParaRPr lang="hr-HR" sz="2300" dirty="0"/>
          </a:p>
        </p:txBody>
      </p:sp>
      <p:pic>
        <p:nvPicPr>
          <p:cNvPr id="4" name="Slika 3">
            <a:extLst>
              <a:ext uri="{FF2B5EF4-FFF2-40B4-BE49-F238E27FC236}">
                <a16:creationId xmlns:a16="http://schemas.microsoft.com/office/drawing/2014/main" id="{A0337FC0-4ACB-46F7-A967-71AA0F449B85}"/>
              </a:ext>
            </a:extLst>
          </p:cNvPr>
          <p:cNvPicPr>
            <a:picLocks noChangeAspect="1"/>
          </p:cNvPicPr>
          <p:nvPr/>
        </p:nvPicPr>
        <p:blipFill rotWithShape="1">
          <a:blip r:embed="rId2"/>
          <a:srcRect t="13453" b="28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2099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71FD55A9-6822-42B0-B251-DBC9DD9A04B0}"/>
              </a:ext>
            </a:extLst>
          </p:cNvPr>
          <p:cNvSpPr>
            <a:spLocks noGrp="1"/>
          </p:cNvSpPr>
          <p:nvPr>
            <p:ph type="title"/>
          </p:nvPr>
        </p:nvSpPr>
        <p:spPr>
          <a:xfrm>
            <a:off x="1137034" y="609597"/>
            <a:ext cx="9392421" cy="1330841"/>
          </a:xfrm>
        </p:spPr>
        <p:txBody>
          <a:bodyPr>
            <a:normAutofit/>
          </a:bodyPr>
          <a:lstStyle/>
          <a:p>
            <a:r>
              <a:rPr lang="hr-HR" dirty="0"/>
              <a:t>Slavlje na Dan broja </a:t>
            </a:r>
            <a:r>
              <a:rPr lang="el-GR"/>
              <a:t>π</a:t>
            </a:r>
            <a:r>
              <a:rPr lang="hr-HR" dirty="0"/>
              <a:t> </a:t>
            </a:r>
          </a:p>
        </p:txBody>
      </p:sp>
      <p:sp>
        <p:nvSpPr>
          <p:cNvPr id="3" name="Rezervirano mjesto sadržaja 2">
            <a:extLst>
              <a:ext uri="{FF2B5EF4-FFF2-40B4-BE49-F238E27FC236}">
                <a16:creationId xmlns:a16="http://schemas.microsoft.com/office/drawing/2014/main" id="{744AB116-4D42-4D6E-A6D9-80C5B5308F9E}"/>
              </a:ext>
            </a:extLst>
          </p:cNvPr>
          <p:cNvSpPr>
            <a:spLocks noGrp="1"/>
          </p:cNvSpPr>
          <p:nvPr>
            <p:ph idx="1"/>
          </p:nvPr>
        </p:nvSpPr>
        <p:spPr>
          <a:xfrm>
            <a:off x="684128" y="2081707"/>
            <a:ext cx="5411872" cy="4175697"/>
          </a:xfrm>
        </p:spPr>
        <p:txBody>
          <a:bodyPr>
            <a:normAutofit/>
          </a:bodyPr>
          <a:lstStyle/>
          <a:p>
            <a:r>
              <a:rPr lang="hr-HR" sz="2600" dirty="0"/>
              <a:t>inicijativu je 1988. godine pokrenuo fizičar Larry Shaw, uz obavezno konzumiranje jela okruglog oblika – u početku je to bila torta, a kasnije su prešli na pizzu</a:t>
            </a:r>
          </a:p>
          <a:p>
            <a:r>
              <a:rPr lang="hr-HR" sz="2600" dirty="0"/>
              <a:t>sami možete obilježiti taj dan tako što ćete u subotu 14. ožujka pojesti neko okruglo jelo, pa bilo to i jaje na oko, ako vam ne dođe pizza ili okrugla torta pod ruku</a:t>
            </a:r>
          </a:p>
        </p:txBody>
      </p:sp>
      <p:pic>
        <p:nvPicPr>
          <p:cNvPr id="4" name="Slika 3">
            <a:extLst>
              <a:ext uri="{FF2B5EF4-FFF2-40B4-BE49-F238E27FC236}">
                <a16:creationId xmlns:a16="http://schemas.microsoft.com/office/drawing/2014/main" id="{30DE0547-FEAD-4760-BFE3-6602247DA17D}"/>
              </a:ext>
            </a:extLst>
          </p:cNvPr>
          <p:cNvPicPr>
            <a:picLocks noChangeAspect="1"/>
          </p:cNvPicPr>
          <p:nvPr/>
        </p:nvPicPr>
        <p:blipFill>
          <a:blip r:embed="rId2"/>
          <a:stretch>
            <a:fillRect/>
          </a:stretch>
        </p:blipFill>
        <p:spPr>
          <a:xfrm>
            <a:off x="6719367" y="2248678"/>
            <a:ext cx="4788505" cy="3407459"/>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9131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2EF37D14-3FA0-4327-AED7-C92AE4102B55}"/>
              </a:ext>
            </a:extLst>
          </p:cNvPr>
          <p:cNvSpPr>
            <a:spLocks noGrp="1"/>
          </p:cNvSpPr>
          <p:nvPr>
            <p:ph type="title"/>
          </p:nvPr>
        </p:nvSpPr>
        <p:spPr>
          <a:xfrm>
            <a:off x="1614196" y="320351"/>
            <a:ext cx="9591870" cy="1330840"/>
          </a:xfrm>
        </p:spPr>
        <p:txBody>
          <a:bodyPr>
            <a:normAutofit/>
          </a:bodyPr>
          <a:lstStyle/>
          <a:p>
            <a:r>
              <a:rPr lang="hr-HR" sz="4100" dirty="0">
                <a:latin typeface="+mn-lt"/>
              </a:rPr>
              <a:t>Značaj broja </a:t>
            </a:r>
            <a:r>
              <a:rPr lang="hr-HR" sz="4100" dirty="0" err="1">
                <a:latin typeface="+mn-lt"/>
              </a:rPr>
              <a:t>broja</a:t>
            </a:r>
            <a:r>
              <a:rPr lang="hr-HR" sz="4100" dirty="0">
                <a:latin typeface="+mn-lt"/>
              </a:rPr>
              <a:t> </a:t>
            </a:r>
            <a:r>
              <a:rPr lang="el-GR" sz="4100" dirty="0">
                <a:latin typeface="+mn-lt"/>
              </a:rPr>
              <a:t>π</a:t>
            </a:r>
            <a:r>
              <a:rPr lang="hr-HR" sz="4100" dirty="0">
                <a:latin typeface="+mn-lt"/>
              </a:rPr>
              <a:t> u modernoj znanosti</a:t>
            </a:r>
          </a:p>
        </p:txBody>
      </p:sp>
      <p:sp>
        <p:nvSpPr>
          <p:cNvPr id="3" name="Rezervirano mjesto sadržaja 2">
            <a:extLst>
              <a:ext uri="{FF2B5EF4-FFF2-40B4-BE49-F238E27FC236}">
                <a16:creationId xmlns:a16="http://schemas.microsoft.com/office/drawing/2014/main" id="{0F66A0C6-BE4F-4E06-9129-1120F8F06724}"/>
              </a:ext>
            </a:extLst>
          </p:cNvPr>
          <p:cNvSpPr>
            <a:spLocks noGrp="1"/>
          </p:cNvSpPr>
          <p:nvPr>
            <p:ph idx="1"/>
          </p:nvPr>
        </p:nvSpPr>
        <p:spPr>
          <a:xfrm>
            <a:off x="237214" y="1576218"/>
            <a:ext cx="6069656" cy="4886458"/>
          </a:xfrm>
        </p:spPr>
        <p:txBody>
          <a:bodyPr>
            <a:noAutofit/>
          </a:bodyPr>
          <a:lstStyle/>
          <a:p>
            <a:r>
              <a:rPr lang="hr-HR" sz="1900" dirty="0"/>
              <a:t>Kad god radimo s 2d i 3d okruglim objektima, radimo s brojem </a:t>
            </a:r>
            <a:r>
              <a:rPr lang="hr-HR" sz="1900" dirty="0" err="1"/>
              <a:t>pi</a:t>
            </a:r>
            <a:r>
              <a:rPr lang="hr-HR" sz="1900" dirty="0"/>
              <a:t>. Neophodan je kod izračuna volumena i površina kugli, valjaka i stožaca. Također je važan kod predviđanja rotacija bilo kojeg okruglog </a:t>
            </a:r>
            <a:r>
              <a:rPr lang="hr-HR" sz="1900" dirty="0" err="1"/>
              <a:t>objekta.Zato</a:t>
            </a:r>
            <a:r>
              <a:rPr lang="hr-HR" sz="1900" dirty="0"/>
              <a:t> ima veliku važnost u astronomiji pri utvrđivanju svojstava planeta – oni su okrugli</a:t>
            </a:r>
          </a:p>
          <a:p>
            <a:r>
              <a:rPr lang="hr-HR" sz="1900" dirty="0"/>
              <a:t>NASA koristi </a:t>
            </a:r>
            <a:r>
              <a:rPr lang="hr-HR" sz="1900" dirty="0" err="1"/>
              <a:t>pi</a:t>
            </a:r>
            <a:r>
              <a:rPr lang="hr-HR" sz="1900" dirty="0"/>
              <a:t> u puno istraživačkih misija. Na primjer, </a:t>
            </a:r>
            <a:r>
              <a:rPr lang="hr-HR" sz="1900" dirty="0" err="1"/>
              <a:t>pi</a:t>
            </a:r>
            <a:r>
              <a:rPr lang="hr-HR" sz="1900" dirty="0"/>
              <a:t> je korišten pri modeliranju distribucije mjesta slijetanja rovera na Mars. Ima važnu ulogu i pri utvrđivanju jesu li novootkriveni planeti pogodni za život. Da bi bili pogodni za život (kakav poznajemo) trebaju biti na optimalnoj udaljenosti od zvijezde, ne predaleko, ne preblizu. Pomoću formule koja uključuje i </a:t>
            </a:r>
            <a:r>
              <a:rPr lang="hr-HR" sz="1900" dirty="0" err="1"/>
              <a:t>pi</a:t>
            </a:r>
            <a:r>
              <a:rPr lang="hr-HR" sz="1900" dirty="0"/>
              <a:t>, znanstvenici mogu odrediti približan položaj planeta i je li u nastanjivom području. I pri određivanju udaljenosti među zvijezdama koristi se ova posebna granu geometrije, “sferna geometrija” koja u velikoj mjeri koristi broj </a:t>
            </a:r>
            <a:r>
              <a:rPr lang="hr-HR" sz="1900" dirty="0" err="1"/>
              <a:t>pi</a:t>
            </a:r>
            <a:r>
              <a:rPr lang="hr-HR" sz="1900" dirty="0"/>
              <a:t>.</a:t>
            </a:r>
          </a:p>
          <a:p>
            <a:r>
              <a:rPr lang="hr-HR" sz="1900" dirty="0"/>
              <a:t>Osim u geometriji, </a:t>
            </a:r>
            <a:r>
              <a:rPr lang="hr-HR" sz="1900" dirty="0" err="1"/>
              <a:t>pi</a:t>
            </a:r>
            <a:r>
              <a:rPr lang="hr-HR" sz="1900" dirty="0"/>
              <a:t> se koristi i u statistici i teoriji brojeva</a:t>
            </a:r>
          </a:p>
        </p:txBody>
      </p:sp>
      <p:pic>
        <p:nvPicPr>
          <p:cNvPr id="5" name="Slika 4">
            <a:extLst>
              <a:ext uri="{FF2B5EF4-FFF2-40B4-BE49-F238E27FC236}">
                <a16:creationId xmlns:a16="http://schemas.microsoft.com/office/drawing/2014/main" id="{DB1C6DBE-9E3B-4338-A75F-CB1140B8629E}"/>
              </a:ext>
            </a:extLst>
          </p:cNvPr>
          <p:cNvPicPr>
            <a:picLocks noChangeAspect="1"/>
          </p:cNvPicPr>
          <p:nvPr/>
        </p:nvPicPr>
        <p:blipFill>
          <a:blip r:embed="rId2"/>
          <a:stretch>
            <a:fillRect/>
          </a:stretch>
        </p:blipFill>
        <p:spPr>
          <a:xfrm>
            <a:off x="6880610" y="1828958"/>
            <a:ext cx="4737650" cy="3222298"/>
          </a:xfrm>
          <a:prstGeom prst="rect">
            <a:avLst/>
          </a:prstGeom>
        </p:spPr>
      </p:pic>
    </p:spTree>
    <p:extLst>
      <p:ext uri="{BB962C8B-B14F-4D97-AF65-F5344CB8AC3E}">
        <p14:creationId xmlns:p14="http://schemas.microsoft.com/office/powerpoint/2010/main" val="2491061696"/>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87</TotalTime>
  <Words>656</Words>
  <Application>Microsoft Office PowerPoint</Application>
  <PresentationFormat>Široki zaslon</PresentationFormat>
  <Paragraphs>32</Paragraphs>
  <Slides>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7</vt:i4>
      </vt:variant>
    </vt:vector>
  </HeadingPairs>
  <TitlesOfParts>
    <vt:vector size="12" baseType="lpstr">
      <vt:lpstr>Arial</vt:lpstr>
      <vt:lpstr>Calibri</vt:lpstr>
      <vt:lpstr>Calibri Light</vt:lpstr>
      <vt:lpstr>Gill Sans MT</vt:lpstr>
      <vt:lpstr>Tema sustava Office</vt:lpstr>
      <vt:lpstr>Broj Pi (π) </vt:lpstr>
      <vt:lpstr> Pi ili π</vt:lpstr>
      <vt:lpstr>Povijest broja Pi</vt:lpstr>
      <vt:lpstr>Neke zanimljivosti o broju π </vt:lpstr>
      <vt:lpstr>Arhimed</vt:lpstr>
      <vt:lpstr>Slavlje na Dan broja π </vt:lpstr>
      <vt:lpstr>Značaj broja broja π u modernoj znanosti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Broj Pi (π)</dc:title>
  <dc:creator>Donata Čirjak</dc:creator>
  <cp:lastModifiedBy>Korisnik</cp:lastModifiedBy>
  <cp:revision>2</cp:revision>
  <dcterms:created xsi:type="dcterms:W3CDTF">2022-03-13T15:30:15Z</dcterms:created>
  <dcterms:modified xsi:type="dcterms:W3CDTF">2022-03-15T19:27:55Z</dcterms:modified>
</cp:coreProperties>
</file>