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4"/>
  </p:notesMasterIdLst>
  <p:sldIdLst>
    <p:sldId id="256" r:id="rId2"/>
    <p:sldId id="400" r:id="rId3"/>
    <p:sldId id="259" r:id="rId4"/>
    <p:sldId id="260" r:id="rId5"/>
    <p:sldId id="261" r:id="rId6"/>
    <p:sldId id="262" r:id="rId7"/>
    <p:sldId id="263" r:id="rId8"/>
    <p:sldId id="264" r:id="rId9"/>
    <p:sldId id="265" r:id="rId10"/>
    <p:sldId id="266" r:id="rId11"/>
    <p:sldId id="267" r:id="rId12"/>
    <p:sldId id="268" r:id="rId13"/>
    <p:sldId id="269" r:id="rId14"/>
    <p:sldId id="270" r:id="rId15"/>
    <p:sldId id="381" r:id="rId16"/>
    <p:sldId id="271" r:id="rId17"/>
    <p:sldId id="272" r:id="rId18"/>
    <p:sldId id="273" r:id="rId19"/>
    <p:sldId id="274" r:id="rId20"/>
    <p:sldId id="372" r:id="rId21"/>
    <p:sldId id="275" r:id="rId22"/>
    <p:sldId id="276" r:id="rId23"/>
    <p:sldId id="277" r:id="rId24"/>
    <p:sldId id="304" r:id="rId25"/>
    <p:sldId id="279" r:id="rId26"/>
    <p:sldId id="280" r:id="rId27"/>
    <p:sldId id="281" r:id="rId28"/>
    <p:sldId id="282" r:id="rId29"/>
    <p:sldId id="283" r:id="rId30"/>
    <p:sldId id="284" r:id="rId31"/>
    <p:sldId id="285" r:id="rId32"/>
    <p:sldId id="286" r:id="rId33"/>
    <p:sldId id="287" r:id="rId34"/>
    <p:sldId id="288" r:id="rId35"/>
    <p:sldId id="380" r:id="rId36"/>
    <p:sldId id="289" r:id="rId37"/>
    <p:sldId id="290" r:id="rId38"/>
    <p:sldId id="291" r:id="rId39"/>
    <p:sldId id="292" r:id="rId40"/>
    <p:sldId id="293" r:id="rId41"/>
    <p:sldId id="294" r:id="rId42"/>
    <p:sldId id="295" r:id="rId43"/>
    <p:sldId id="296" r:id="rId44"/>
    <p:sldId id="297" r:id="rId45"/>
    <p:sldId id="301" r:id="rId46"/>
    <p:sldId id="298" r:id="rId47"/>
    <p:sldId id="302" r:id="rId48"/>
    <p:sldId id="371" r:id="rId49"/>
    <p:sldId id="300" r:id="rId50"/>
    <p:sldId id="315" r:id="rId51"/>
    <p:sldId id="373" r:id="rId52"/>
    <p:sldId id="318" r:id="rId53"/>
    <p:sldId id="375" r:id="rId54"/>
    <p:sldId id="303" r:id="rId55"/>
    <p:sldId id="305" r:id="rId56"/>
    <p:sldId id="374" r:id="rId57"/>
    <p:sldId id="319" r:id="rId58"/>
    <p:sldId id="306" r:id="rId59"/>
    <p:sldId id="307" r:id="rId60"/>
    <p:sldId id="299" r:id="rId61"/>
    <p:sldId id="309" r:id="rId62"/>
    <p:sldId id="308" r:id="rId63"/>
    <p:sldId id="322" r:id="rId64"/>
    <p:sldId id="323" r:id="rId65"/>
    <p:sldId id="324" r:id="rId66"/>
    <p:sldId id="325" r:id="rId67"/>
    <p:sldId id="326" r:id="rId68"/>
    <p:sldId id="327" r:id="rId69"/>
    <p:sldId id="328" r:id="rId70"/>
    <p:sldId id="329" r:id="rId71"/>
    <p:sldId id="330" r:id="rId72"/>
    <p:sldId id="397" r:id="rId73"/>
    <p:sldId id="332" r:id="rId74"/>
    <p:sldId id="382" r:id="rId75"/>
    <p:sldId id="383" r:id="rId76"/>
    <p:sldId id="377" r:id="rId77"/>
    <p:sldId id="336" r:id="rId78"/>
    <p:sldId id="337" r:id="rId79"/>
    <p:sldId id="338" r:id="rId80"/>
    <p:sldId id="339" r:id="rId81"/>
    <p:sldId id="340" r:id="rId82"/>
    <p:sldId id="341" r:id="rId83"/>
    <p:sldId id="376" r:id="rId84"/>
    <p:sldId id="343" r:id="rId85"/>
    <p:sldId id="344" r:id="rId86"/>
    <p:sldId id="346" r:id="rId87"/>
    <p:sldId id="345" r:id="rId88"/>
    <p:sldId id="394" r:id="rId89"/>
    <p:sldId id="393" r:id="rId90"/>
    <p:sldId id="395" r:id="rId91"/>
    <p:sldId id="347" r:id="rId92"/>
    <p:sldId id="384" r:id="rId93"/>
    <p:sldId id="390" r:id="rId94"/>
    <p:sldId id="389" r:id="rId95"/>
    <p:sldId id="388" r:id="rId96"/>
    <p:sldId id="387" r:id="rId97"/>
    <p:sldId id="386" r:id="rId98"/>
    <p:sldId id="385" r:id="rId99"/>
    <p:sldId id="391" r:id="rId100"/>
    <p:sldId id="392" r:id="rId101"/>
    <p:sldId id="348" r:id="rId102"/>
    <p:sldId id="349" r:id="rId103"/>
    <p:sldId id="359" r:id="rId104"/>
    <p:sldId id="350" r:id="rId105"/>
    <p:sldId id="396" r:id="rId106"/>
    <p:sldId id="351" r:id="rId107"/>
    <p:sldId id="352" r:id="rId108"/>
    <p:sldId id="353" r:id="rId109"/>
    <p:sldId id="354" r:id="rId110"/>
    <p:sldId id="355" r:id="rId111"/>
    <p:sldId id="360" r:id="rId112"/>
    <p:sldId id="361" r:id="rId113"/>
    <p:sldId id="362" r:id="rId114"/>
    <p:sldId id="363" r:id="rId115"/>
    <p:sldId id="364" r:id="rId116"/>
    <p:sldId id="365" r:id="rId117"/>
    <p:sldId id="366" r:id="rId118"/>
    <p:sldId id="367" r:id="rId119"/>
    <p:sldId id="368" r:id="rId120"/>
    <p:sldId id="369" r:id="rId121"/>
    <p:sldId id="370" r:id="rId122"/>
    <p:sldId id="399" r:id="rId123"/>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99"/>
    <a:srgbClr val="FF99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Srednji stil 4 - Istic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43" autoAdjust="0"/>
  </p:normalViewPr>
  <p:slideViewPr>
    <p:cSldViewPr>
      <p:cViewPr varScale="1">
        <p:scale>
          <a:sx n="101" d="100"/>
          <a:sy n="101" d="100"/>
        </p:scale>
        <p:origin x="19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31CD8-B74A-47F7-B29C-468CC7E5B891}" type="datetimeFigureOut">
              <a:rPr lang="hr-HR" smtClean="0"/>
              <a:t>23.9.2020.</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78F1F-DAD5-4B9F-BF4A-0AC685013782}" type="slidenum">
              <a:rPr lang="hr-HR" smtClean="0"/>
              <a:t>‹#›</a:t>
            </a:fld>
            <a:endParaRPr lang="hr-HR"/>
          </a:p>
        </p:txBody>
      </p:sp>
    </p:spTree>
    <p:extLst>
      <p:ext uri="{BB962C8B-B14F-4D97-AF65-F5344CB8AC3E}">
        <p14:creationId xmlns:p14="http://schemas.microsoft.com/office/powerpoint/2010/main" val="316578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9578F1F-DAD5-4B9F-BF4A-0AC685013782}" type="slidenum">
              <a:rPr lang="hr-HR" smtClean="0"/>
              <a:t>62</a:t>
            </a:fld>
            <a:endParaRPr lang="hr-HR"/>
          </a:p>
        </p:txBody>
      </p:sp>
    </p:spTree>
    <p:extLst>
      <p:ext uri="{BB962C8B-B14F-4D97-AF65-F5344CB8AC3E}">
        <p14:creationId xmlns:p14="http://schemas.microsoft.com/office/powerpoint/2010/main" val="32372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hr-HR" smtClean="0"/>
              <a:t>Uredite stil naslova matrice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93631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396304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23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202318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406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2968427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153484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hr-HR" smtClean="0"/>
              <a:t>Uredite stil naslova matrice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226692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88024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hr-HR" smtClean="0"/>
              <a:t>Uredite stil naslova matrice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DC8B615B-72D5-4407-B518-2EE8EE08D803}" type="datetimeFigureOut">
              <a:rPr lang="hr-HR" smtClean="0"/>
              <a:t>23.9.2020.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321529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DC8B615B-72D5-4407-B518-2EE8EE08D803}" type="datetimeFigureOut">
              <a:rPr lang="hr-HR" smtClean="0"/>
              <a:t>23.9.2020.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132847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DC8B615B-72D5-4407-B518-2EE8EE08D803}" type="datetimeFigureOut">
              <a:rPr lang="hr-HR" smtClean="0"/>
              <a:t>23.9.2020.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235554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DC8B615B-72D5-4407-B518-2EE8EE08D803}" type="datetimeFigureOut">
              <a:rPr lang="hr-HR" smtClean="0"/>
              <a:t>23.9.2020.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9367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B615B-72D5-4407-B518-2EE8EE08D803}" type="datetimeFigureOut">
              <a:rPr lang="hr-HR" smtClean="0"/>
              <a:t>23.9.2020.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269764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hr-HR" smtClean="0"/>
              <a:t>Uredite stil naslova matrice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DC8B615B-72D5-4407-B518-2EE8EE08D803}" type="datetimeFigureOut">
              <a:rPr lang="hr-HR" smtClean="0"/>
              <a:t>23.9.2020.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95964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DC8B615B-72D5-4407-B518-2EE8EE08D803}" type="datetimeFigureOut">
              <a:rPr lang="hr-HR" smtClean="0"/>
              <a:t>23.9.2020.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64EDE1C-FD22-4AA4-9CD2-3A8EBF8012A2}" type="slidenum">
              <a:rPr lang="hr-HR" smtClean="0"/>
              <a:t>‹#›</a:t>
            </a:fld>
            <a:endParaRPr lang="hr-HR"/>
          </a:p>
        </p:txBody>
      </p:sp>
    </p:spTree>
    <p:extLst>
      <p:ext uri="{BB962C8B-B14F-4D97-AF65-F5344CB8AC3E}">
        <p14:creationId xmlns:p14="http://schemas.microsoft.com/office/powerpoint/2010/main" val="93691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hr-HR" smtClean="0"/>
              <a:t>Uredite stil naslova matrice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8B615B-72D5-4407-B518-2EE8EE08D803}" type="datetimeFigureOut">
              <a:rPr lang="hr-HR" smtClean="0"/>
              <a:t>23.9.2020.</a:t>
            </a:fld>
            <a:endParaRPr lang="hr-H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4EDE1C-FD22-4AA4-9CD2-3A8EBF8012A2}" type="slidenum">
              <a:rPr lang="hr-HR" smtClean="0"/>
              <a:t>‹#›</a:t>
            </a:fld>
            <a:endParaRPr lang="hr-HR"/>
          </a:p>
        </p:txBody>
      </p:sp>
    </p:spTree>
    <p:extLst>
      <p:ext uri="{BB962C8B-B14F-4D97-AF65-F5344CB8AC3E}">
        <p14:creationId xmlns:p14="http://schemas.microsoft.com/office/powerpoint/2010/main" val="460955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oleObject1.bin"/></Relationships>
</file>

<file path=ppt/slides/_rels/slide8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endParaRPr lang="hr-HR" dirty="0"/>
          </a:p>
        </p:txBody>
      </p:sp>
      <p:sp>
        <p:nvSpPr>
          <p:cNvPr id="3" name="Podnaslov 2"/>
          <p:cNvSpPr>
            <a:spLocks noGrp="1"/>
          </p:cNvSpPr>
          <p:nvPr>
            <p:ph type="subTitle" idx="1"/>
          </p:nvPr>
        </p:nvSpPr>
        <p:spPr/>
        <p:txBody>
          <a:bodyPr/>
          <a:lstStyle/>
          <a:p>
            <a:endParaRPr lang="hr-HR"/>
          </a:p>
        </p:txBody>
      </p:sp>
      <p:pic>
        <p:nvPicPr>
          <p:cNvPr id="4" name="Picture 2" descr="Brown wooden framed blackboard illustration, Microsoft PowerPoint Desktop  Teacher Blackboard Presentation, classroom free png | PNGFu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76" y="0"/>
            <a:ext cx="92988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736" y="2671192"/>
            <a:ext cx="513873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2671763"/>
            <a:ext cx="513873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15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01330"/>
            <a:ext cx="7344816" cy="109947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3600" spc="50" dirty="0">
                <a:ln w="11430"/>
                <a:solidFill>
                  <a:schemeClr val="bg1"/>
                </a:solidFill>
                <a:latin typeface="Calibri" pitchFamily="34" charset="0"/>
                <a:cs typeface="Calibri" pitchFamily="34" charset="0"/>
              </a:rPr>
              <a:t>DANI</a:t>
            </a:r>
            <a:r>
              <a:rPr lang="hr-HR" sz="3600" spc="50" dirty="0">
                <a:ln w="11430"/>
                <a:solidFill>
                  <a:schemeClr val="bg1"/>
                </a:solidFill>
                <a:effectLst>
                  <a:outerShdw blurRad="76200" dist="50800" dir="5400000" algn="tl" rotWithShape="0">
                    <a:srgbClr val="000000">
                      <a:alpha val="65000"/>
                    </a:srgbClr>
                  </a:outerShdw>
                </a:effectLst>
                <a:latin typeface="Calibri" pitchFamily="34" charset="0"/>
                <a:cs typeface="Calibri" pitchFamily="34" charset="0"/>
              </a:rPr>
              <a:t> </a:t>
            </a:r>
            <a:r>
              <a:rPr lang="hr-HR" sz="3600" dirty="0">
                <a:solidFill>
                  <a:schemeClr val="bg1"/>
                </a:solidFill>
                <a:latin typeface="Calibri" pitchFamily="34" charset="0"/>
                <a:cs typeface="Calibri" pitchFamily="34" charset="0"/>
              </a:rPr>
              <a:t>ZAHVALNOSTI ZA PLODOVE ZEMLJE</a:t>
            </a:r>
          </a:p>
        </p:txBody>
      </p:sp>
      <p:graphicFrame>
        <p:nvGraphicFramePr>
          <p:cNvPr id="6" name="Content Placeholder 3"/>
          <p:cNvGraphicFramePr>
            <a:graphicFrameLocks/>
          </p:cNvGraphicFramePr>
          <p:nvPr>
            <p:extLst>
              <p:ext uri="{D42A27DB-BD31-4B8C-83A1-F6EECF244321}">
                <p14:modId xmlns:p14="http://schemas.microsoft.com/office/powerpoint/2010/main" val="2609165897"/>
              </p:ext>
            </p:extLst>
          </p:nvPr>
        </p:nvGraphicFramePr>
        <p:xfrm>
          <a:off x="827584" y="1988839"/>
          <a:ext cx="7344816" cy="4368137"/>
        </p:xfrm>
        <a:graphic>
          <a:graphicData uri="http://schemas.openxmlformats.org/drawingml/2006/table">
            <a:tbl>
              <a:tblPr firstRow="1" bandRow="1">
                <a:tableStyleId>{69CF1AB2-1976-4502-BF36-3FF5EA218861}</a:tableStyleId>
              </a:tblPr>
              <a:tblGrid>
                <a:gridCol w="151216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782853">
                <a:tc>
                  <a:txBody>
                    <a:bodyPr/>
                    <a:lstStyle/>
                    <a:p>
                      <a:r>
                        <a:rPr lang="hr-HR" sz="1600" b="1" dirty="0">
                          <a:solidFill>
                            <a:schemeClr val="bg1"/>
                          </a:solidFill>
                        </a:rPr>
                        <a:t>CILJEVI:</a:t>
                      </a:r>
                    </a:p>
                  </a:txBody>
                  <a:tcPr>
                    <a:solidFill>
                      <a:srgbClr val="FFCC99"/>
                    </a:solidFill>
                  </a:tcPr>
                </a:tc>
                <a:tc>
                  <a:txBody>
                    <a:bodyPr/>
                    <a:lstStyle/>
                    <a:p>
                      <a:pPr eaLnBrk="1" hangingPunct="1">
                        <a:lnSpc>
                          <a:spcPct val="80000"/>
                        </a:lnSpc>
                      </a:pPr>
                      <a:r>
                        <a:rPr lang="hr-HR" sz="1200" b="0" dirty="0"/>
                        <a:t>Poučiti učenike o kruhu kao izrazu životne i duhovne snage.</a:t>
                      </a:r>
                    </a:p>
                    <a:p>
                      <a:pPr eaLnBrk="1" hangingPunct="1">
                        <a:lnSpc>
                          <a:spcPct val="80000"/>
                        </a:lnSpc>
                      </a:pPr>
                      <a:r>
                        <a:rPr lang="hr-HR" sz="1200" b="0" dirty="0"/>
                        <a:t>Potaknuti učenike na zahvalnost na Božjim darovima: pšenici i drugim plodovima zemlje, kruhu i hrani koju svakodnevno blagujemo.</a:t>
                      </a:r>
                    </a:p>
                    <a:p>
                      <a:pPr eaLnBrk="1" hangingPunct="1">
                        <a:lnSpc>
                          <a:spcPct val="80000"/>
                        </a:lnSpc>
                      </a:pPr>
                      <a:r>
                        <a:rPr lang="hr-HR" sz="1200" b="0" dirty="0"/>
                        <a:t>Potaknuti učenike na zahvalnost ljudima koji su svojim radom učinili naš život ljepšim i boljim.</a:t>
                      </a:r>
                    </a:p>
                    <a:p>
                      <a:pPr eaLnBrk="1" hangingPunct="1">
                        <a:lnSpc>
                          <a:spcPct val="80000"/>
                        </a:lnSpc>
                      </a:pPr>
                      <a:r>
                        <a:rPr lang="hr-HR" sz="1200" b="0" dirty="0"/>
                        <a:t>Razvijati odnos prema kruhu, vodi i hrani kroz razmišljanja o gladi u svijetu, čuvanju okoline.</a:t>
                      </a:r>
                    </a:p>
                  </a:txBody>
                  <a:tcPr>
                    <a:solidFill>
                      <a:srgbClr val="FFCC99"/>
                    </a:solidFill>
                  </a:tcPr>
                </a:tc>
                <a:extLst>
                  <a:ext uri="{0D108BD9-81ED-4DB2-BD59-A6C34878D82A}">
                    <a16:rowId xmlns:a16="http://schemas.microsoft.com/office/drawing/2014/main" val="10000"/>
                  </a:ext>
                </a:extLst>
              </a:tr>
              <a:tr h="409720">
                <a:tc>
                  <a:txBody>
                    <a:bodyPr/>
                    <a:lstStyle/>
                    <a:p>
                      <a:r>
                        <a:rPr lang="hr-HR" sz="1600" b="1" dirty="0">
                          <a:solidFill>
                            <a:schemeClr val="bg1"/>
                          </a:solidFill>
                        </a:rPr>
                        <a:t>NAMJENA:</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 učenike od prvog do osmog razreda.</a:t>
                      </a:r>
                    </a:p>
                  </a:txBody>
                  <a:tcPr>
                    <a:solidFill>
                      <a:srgbClr val="FFCC99"/>
                    </a:solidFill>
                  </a:tcPr>
                </a:tc>
                <a:extLst>
                  <a:ext uri="{0D108BD9-81ED-4DB2-BD59-A6C34878D82A}">
                    <a16:rowId xmlns:a16="http://schemas.microsoft.com/office/drawing/2014/main" val="10001"/>
                  </a:ext>
                </a:extLst>
              </a:tr>
              <a:tr h="414371">
                <a:tc>
                  <a:txBody>
                    <a:bodyPr/>
                    <a:lstStyle/>
                    <a:p>
                      <a:r>
                        <a:rPr lang="hr-HR" sz="1600" b="1" kern="1200" dirty="0">
                          <a:solidFill>
                            <a:schemeClr val="bg1"/>
                          </a:solidFill>
                          <a:latin typeface="+mn-lt"/>
                          <a:ea typeface="+mn-ea"/>
                          <a:cs typeface="+mn-cs"/>
                        </a:rPr>
                        <a:t>NOSITELJI</a:t>
                      </a:r>
                      <a:r>
                        <a:rPr lang="hr-HR" sz="1600" b="1" dirty="0">
                          <a:solidFill>
                            <a:schemeClr val="bg1"/>
                          </a:solidFill>
                        </a:rPr>
                        <a:t>:</a:t>
                      </a:r>
                    </a:p>
                  </a:txBody>
                  <a:tcPr>
                    <a:solidFill>
                      <a:srgbClr val="FFCC99"/>
                    </a:solidFill>
                  </a:tcPr>
                </a:tc>
                <a:tc>
                  <a:txBody>
                    <a:bodyPr/>
                    <a:lstStyle/>
                    <a:p>
                      <a:pPr eaLnBrk="1" hangingPunct="1">
                        <a:lnSpc>
                          <a:spcPct val="80000"/>
                        </a:lnSpc>
                      </a:pPr>
                      <a:r>
                        <a:rPr lang="hr-HR" sz="1200" dirty="0"/>
                        <a:t>Školski zbor, voditelj dramsko – recitatorske skupine, župnik, ravnateljica, pedagog, razredni učitelji, vjeroučitelji</a:t>
                      </a:r>
                      <a:r>
                        <a:rPr lang="hr-HR" sz="1200" dirty="0" smtClean="0"/>
                        <a:t>. Budući</a:t>
                      </a:r>
                      <a:r>
                        <a:rPr lang="hr-HR" sz="1200" baseline="0" dirty="0" smtClean="0"/>
                        <a:t> da se priredbe ne preporučuju, održat će se samo ukoliko se poboljša opća epidemiološka situacija.</a:t>
                      </a:r>
                      <a:endParaRPr lang="hr-HR" sz="1200" dirty="0"/>
                    </a:p>
                  </a:txBody>
                  <a:tcPr>
                    <a:solidFill>
                      <a:srgbClr val="FFCC99"/>
                    </a:solidFill>
                  </a:tcPr>
                </a:tc>
                <a:extLst>
                  <a:ext uri="{0D108BD9-81ED-4DB2-BD59-A6C34878D82A}">
                    <a16:rowId xmlns:a16="http://schemas.microsoft.com/office/drawing/2014/main" val="10002"/>
                  </a:ext>
                </a:extLst>
              </a:tr>
              <a:tr h="639836">
                <a:tc>
                  <a:txBody>
                    <a:bodyPr/>
                    <a:lstStyle/>
                    <a:p>
                      <a:r>
                        <a:rPr lang="hr-HR" sz="1600" b="1" dirty="0">
                          <a:solidFill>
                            <a:schemeClr val="bg1"/>
                          </a:solidFill>
                        </a:rPr>
                        <a:t>NAČINI </a:t>
                      </a:r>
                      <a:r>
                        <a:rPr lang="hr-HR" sz="1600" b="1" kern="1200" dirty="0">
                          <a:solidFill>
                            <a:schemeClr val="bg1"/>
                          </a:solidFill>
                          <a:latin typeface="+mn-lt"/>
                          <a:ea typeface="+mn-ea"/>
                          <a:cs typeface="+mn-cs"/>
                        </a:rPr>
                        <a:t>REALIZACIJE</a:t>
                      </a:r>
                      <a:r>
                        <a:rPr lang="hr-HR" sz="1600" b="1" dirty="0">
                          <a:solidFill>
                            <a:schemeClr val="bg1"/>
                          </a:solidFill>
                        </a:rPr>
                        <a:t>:</a:t>
                      </a:r>
                    </a:p>
                  </a:txBody>
                  <a:tcPr>
                    <a:solidFill>
                      <a:srgbClr val="FFCC99"/>
                    </a:solidFill>
                  </a:tcPr>
                </a:tc>
                <a:tc>
                  <a:txBody>
                    <a:bodyPr/>
                    <a:lstStyle/>
                    <a:p>
                      <a:pPr eaLnBrk="1" hangingPunct="1">
                        <a:lnSpc>
                          <a:spcPct val="80000"/>
                        </a:lnSpc>
                      </a:pPr>
                      <a:r>
                        <a:rPr lang="hr-HR" sz="1200" dirty="0"/>
                        <a:t>Blagoslov i blagovanje kruha.</a:t>
                      </a:r>
                    </a:p>
                    <a:p>
                      <a:pPr eaLnBrk="1" hangingPunct="1">
                        <a:lnSpc>
                          <a:spcPct val="80000"/>
                        </a:lnSpc>
                      </a:pPr>
                      <a:r>
                        <a:rPr lang="hr-HR" sz="1200" dirty="0"/>
                        <a:t>Prigodna priredba za Dane kruha.</a:t>
                      </a:r>
                    </a:p>
                  </a:txBody>
                  <a:tcPr>
                    <a:solidFill>
                      <a:srgbClr val="FFCC99"/>
                    </a:solidFill>
                  </a:tcPr>
                </a:tc>
                <a:extLst>
                  <a:ext uri="{0D108BD9-81ED-4DB2-BD59-A6C34878D82A}">
                    <a16:rowId xmlns:a16="http://schemas.microsoft.com/office/drawing/2014/main" val="10003"/>
                  </a:ext>
                </a:extLst>
              </a:tr>
              <a:tr h="466989">
                <a:tc>
                  <a:txBody>
                    <a:bodyPr/>
                    <a:lstStyle/>
                    <a:p>
                      <a:r>
                        <a:rPr lang="hr-HR" sz="1600" b="1" dirty="0">
                          <a:solidFill>
                            <a:schemeClr val="bg1"/>
                          </a:solidFill>
                        </a:rPr>
                        <a:t>VREMENIK:</a:t>
                      </a:r>
                    </a:p>
                  </a:txBody>
                  <a:tcPr>
                    <a:solidFill>
                      <a:srgbClr val="FFCC99"/>
                    </a:solidFill>
                  </a:tcPr>
                </a:tc>
                <a:tc>
                  <a:txBody>
                    <a:bodyPr/>
                    <a:lstStyle/>
                    <a:p>
                      <a:pPr eaLnBrk="1" hangingPunct="1">
                        <a:lnSpc>
                          <a:spcPct val="80000"/>
                        </a:lnSpc>
                      </a:pPr>
                      <a:r>
                        <a:rPr lang="hr-HR" sz="1200" b="0" dirty="0"/>
                        <a:t>Program Dani kruha – Dani zahvalnosti za plodove zemlje održat će se tijekom mjeseca </a:t>
                      </a:r>
                      <a:r>
                        <a:rPr lang="hr-HR" sz="1200" b="0" kern="1200" dirty="0">
                          <a:solidFill>
                            <a:schemeClr val="bg1"/>
                          </a:solidFill>
                          <a:latin typeface="+mn-lt"/>
                          <a:ea typeface="+mn-ea"/>
                          <a:cs typeface="+mn-cs"/>
                        </a:rPr>
                        <a:t>listopada</a:t>
                      </a:r>
                      <a:r>
                        <a:rPr lang="hr-HR" sz="1200" b="0" dirty="0"/>
                        <a:t>.</a:t>
                      </a:r>
                    </a:p>
                  </a:txBody>
                  <a:tcPr>
                    <a:solidFill>
                      <a:srgbClr val="FFCC99"/>
                    </a:solidFill>
                  </a:tcPr>
                </a:tc>
                <a:extLst>
                  <a:ext uri="{0D108BD9-81ED-4DB2-BD59-A6C34878D82A}">
                    <a16:rowId xmlns:a16="http://schemas.microsoft.com/office/drawing/2014/main" val="10004"/>
                  </a:ext>
                </a:extLst>
              </a:tr>
              <a:tr h="585955">
                <a:tc>
                  <a:txBody>
                    <a:bodyPr/>
                    <a:lstStyle/>
                    <a:p>
                      <a:r>
                        <a:rPr lang="hr-HR" sz="1600" b="1" kern="1200" dirty="0">
                          <a:solidFill>
                            <a:schemeClr val="bg1"/>
                          </a:solidFill>
                          <a:latin typeface="+mn-lt"/>
                          <a:ea typeface="+mn-ea"/>
                          <a:cs typeface="+mn-cs"/>
                        </a:rPr>
                        <a:t>TROŠKOVNIK</a:t>
                      </a:r>
                      <a:r>
                        <a:rPr lang="hr-HR" sz="1600" b="1" dirty="0">
                          <a:solidFill>
                            <a:schemeClr val="bg1"/>
                          </a:solidFill>
                        </a:rPr>
                        <a:t>:</a:t>
                      </a:r>
                    </a:p>
                  </a:txBody>
                  <a:tcPr>
                    <a:solidFill>
                      <a:srgbClr val="FFCC99"/>
                    </a:solidFill>
                  </a:tcPr>
                </a:tc>
                <a:tc>
                  <a:txBody>
                    <a:bodyPr/>
                    <a:lstStyle/>
                    <a:p>
                      <a:pPr>
                        <a:lnSpc>
                          <a:spcPct val="80000"/>
                        </a:lnSpc>
                        <a:buNone/>
                      </a:pPr>
                      <a:r>
                        <a:rPr lang="hr-HR" sz="1200" dirty="0"/>
                        <a:t>/</a:t>
                      </a:r>
                    </a:p>
                  </a:txBody>
                  <a:tcPr>
                    <a:solidFill>
                      <a:srgbClr val="FFCC99"/>
                    </a:solidFill>
                  </a:tcPr>
                </a:tc>
                <a:extLst>
                  <a:ext uri="{0D108BD9-81ED-4DB2-BD59-A6C34878D82A}">
                    <a16:rowId xmlns:a16="http://schemas.microsoft.com/office/drawing/2014/main" val="10005"/>
                  </a:ext>
                </a:extLst>
              </a:tr>
              <a:tr h="616034">
                <a:tc>
                  <a:txBody>
                    <a:bodyPr/>
                    <a:lstStyle/>
                    <a:p>
                      <a:r>
                        <a:rPr lang="hr-HR" sz="1600" b="1" dirty="0">
                          <a:solidFill>
                            <a:schemeClr val="bg1"/>
                          </a:solidFill>
                        </a:rPr>
                        <a:t>VREDNOVANJE:</a:t>
                      </a:r>
                    </a:p>
                  </a:txBody>
                  <a:tcPr>
                    <a:solidFill>
                      <a:srgbClr val="FFCC99"/>
                    </a:solidFill>
                  </a:tcPr>
                </a:tc>
                <a:tc>
                  <a:txBody>
                    <a:bodyPr/>
                    <a:lstStyle/>
                    <a:p>
                      <a:pPr eaLnBrk="1" hangingPunct="1">
                        <a:lnSpc>
                          <a:spcPct val="80000"/>
                        </a:lnSpc>
                      </a:pPr>
                      <a:r>
                        <a:rPr lang="hr-HR" sz="1200" dirty="0"/>
                        <a:t>Stvaralački rad učenika: pisanje molitve zahvalnosti, slikanje, modeliranje kruha i krušnih proizvoda,izrada plakata na temu gladi u svijetu.</a:t>
                      </a:r>
                    </a:p>
                    <a:p>
                      <a:pPr eaLnBrk="1" hangingPunct="1">
                        <a:lnSpc>
                          <a:spcPct val="80000"/>
                        </a:lnSpc>
                      </a:pPr>
                      <a:r>
                        <a:rPr lang="hr-HR" sz="1200" dirty="0"/>
                        <a:t>Izlaganje učeničkih </a:t>
                      </a:r>
                      <a:r>
                        <a:rPr lang="hr-HR" sz="1200" b="0" dirty="0"/>
                        <a:t>radova i </a:t>
                      </a:r>
                      <a:r>
                        <a:rPr lang="hr-HR" sz="1200" b="0" kern="1200" dirty="0">
                          <a:solidFill>
                            <a:schemeClr val="bg1"/>
                          </a:solidFill>
                          <a:latin typeface="+mn-lt"/>
                          <a:ea typeface="+mn-ea"/>
                          <a:cs typeface="+mn-cs"/>
                        </a:rPr>
                        <a:t>razmjena</a:t>
                      </a:r>
                      <a:r>
                        <a:rPr lang="hr-HR" sz="1200" b="0" dirty="0"/>
                        <a:t> iskustava </a:t>
                      </a:r>
                      <a:r>
                        <a:rPr lang="hr-HR" sz="1200" dirty="0"/>
                        <a:t>sa ostalim učenicima.</a:t>
                      </a:r>
                    </a:p>
                  </a:txBody>
                  <a:tcPr>
                    <a:solidFill>
                      <a:srgbClr val="FFCC9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53478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051720" y="750081"/>
            <a:ext cx="5184576" cy="87872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ISTI, A RAZLIČITI</a:t>
            </a:r>
          </a:p>
        </p:txBody>
      </p:sp>
      <p:graphicFrame>
        <p:nvGraphicFramePr>
          <p:cNvPr id="7" name="Content Placeholder 3"/>
          <p:cNvGraphicFramePr>
            <a:graphicFrameLocks/>
          </p:cNvGraphicFramePr>
          <p:nvPr>
            <p:extLst>
              <p:ext uri="{D42A27DB-BD31-4B8C-83A1-F6EECF244321}">
                <p14:modId xmlns:p14="http://schemas.microsoft.com/office/powerpoint/2010/main" val="2349539873"/>
              </p:ext>
            </p:extLst>
          </p:nvPr>
        </p:nvGraphicFramePr>
        <p:xfrm>
          <a:off x="1151620" y="1844824"/>
          <a:ext cx="6840760" cy="4290351"/>
        </p:xfrm>
        <a:graphic>
          <a:graphicData uri="http://schemas.openxmlformats.org/drawingml/2006/table">
            <a:tbl>
              <a:tblPr firstRow="1" bandRow="1">
                <a:tableStyleId>{C4B1156A-380E-4F78-BDF5-A606A8083BF9}</a:tableStyleId>
              </a:tblPr>
              <a:tblGrid>
                <a:gridCol w="1567674">
                  <a:extLst>
                    <a:ext uri="{9D8B030D-6E8A-4147-A177-3AD203B41FA5}">
                      <a16:colId xmlns:a16="http://schemas.microsoft.com/office/drawing/2014/main" val="20000"/>
                    </a:ext>
                  </a:extLst>
                </a:gridCol>
                <a:gridCol w="5273086">
                  <a:extLst>
                    <a:ext uri="{9D8B030D-6E8A-4147-A177-3AD203B41FA5}">
                      <a16:colId xmlns:a16="http://schemas.microsoft.com/office/drawing/2014/main" val="20001"/>
                    </a:ext>
                  </a:extLst>
                </a:gridCol>
              </a:tblGrid>
              <a:tr h="632751">
                <a:tc>
                  <a:txBody>
                    <a:bodyPr/>
                    <a:lstStyle/>
                    <a:p>
                      <a:r>
                        <a:rPr lang="hr-HR" sz="16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dirty="0"/>
                        <a:t>Učenici razvijaju pozitivnu sliku o sebi te vježbaju socijalne i komunikacijske vještine, znanja i trud za dobrobit drugih i društva u cjelini bez naknade i prisile.</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b="0" dirty="0"/>
                    </a:p>
                  </a:txBody>
                  <a:tcPr/>
                </a:tc>
                <a:extLst>
                  <a:ext uri="{0D108BD9-81ED-4DB2-BD59-A6C34878D82A}">
                    <a16:rowId xmlns:a16="http://schemas.microsoft.com/office/drawing/2014/main" val="10000"/>
                  </a:ext>
                </a:extLst>
              </a:tr>
              <a:tr h="451965">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Stjecanje samopouzdanja i senzibiliteta.</a:t>
                      </a:r>
                    </a:p>
                    <a:p>
                      <a:endParaRPr lang="hr-HR" sz="1200" dirty="0"/>
                    </a:p>
                  </a:txBody>
                  <a:tcPr/>
                </a:tc>
                <a:extLst>
                  <a:ext uri="{0D108BD9-81ED-4DB2-BD59-A6C34878D82A}">
                    <a16:rowId xmlns:a16="http://schemas.microsoft.com/office/drawing/2014/main" val="10001"/>
                  </a:ext>
                </a:extLst>
              </a:tr>
              <a:tr h="632751">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Katarina Prnjak, učiteljica razredne nastave, ostali učitelji, učenici, članovi lokalne zajednice.</a:t>
                      </a:r>
                    </a:p>
                  </a:txBody>
                  <a:tcPr/>
                </a:tc>
                <a:extLst>
                  <a:ext uri="{0D108BD9-81ED-4DB2-BD59-A6C34878D82A}">
                    <a16:rowId xmlns:a16="http://schemas.microsoft.com/office/drawing/2014/main" val="10002"/>
                  </a:ext>
                </a:extLst>
              </a:tr>
              <a:tr h="1175109">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realizacija.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Povezivanje s Udrugom </a:t>
                      </a:r>
                      <a:r>
                        <a:rPr lang="hr-HR" sz="1200" dirty="0" err="1"/>
                        <a:t>Down</a:t>
                      </a:r>
                      <a:r>
                        <a:rPr lang="hr-HR" sz="1200" dirty="0"/>
                        <a:t> sindrom, udrugom </a:t>
                      </a:r>
                      <a:r>
                        <a:rPr lang="hr-HR" sz="1200" dirty="0" err="1"/>
                        <a:t>Cukrići</a:t>
                      </a:r>
                      <a:r>
                        <a:rPr lang="hr-HR" sz="1200" dirty="0"/>
                        <a:t> te Udrugom za autizam.</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Obilježavanje dana: Svjetski dan šećerne bolesti – 14.studenoga</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                                    Svjetski dan osoba s </a:t>
                      </a:r>
                      <a:r>
                        <a:rPr lang="hr-HR" sz="1200" dirty="0" err="1"/>
                        <a:t>Down</a:t>
                      </a:r>
                      <a:r>
                        <a:rPr lang="hr-HR" sz="1200" dirty="0"/>
                        <a:t> sindromom – 21. ožujka</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                                    Svjetski dan svjesnosti o autizmu – 2. travnja.</a:t>
                      </a:r>
                    </a:p>
                    <a:p>
                      <a:endParaRPr lang="hr-HR" sz="1200" dirty="0"/>
                    </a:p>
                  </a:txBody>
                  <a:tcPr/>
                </a:tc>
                <a:extLst>
                  <a:ext uri="{0D108BD9-81ED-4DB2-BD59-A6C34878D82A}">
                    <a16:rowId xmlns:a16="http://schemas.microsoft.com/office/drawing/2014/main" val="10003"/>
                  </a:ext>
                </a:extLst>
              </a:tr>
              <a:tr h="451965">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p>
                      <a:endParaRPr lang="hr-HR" sz="1200" dirty="0"/>
                    </a:p>
                  </a:txBody>
                  <a:tcPr/>
                </a:tc>
                <a:extLst>
                  <a:ext uri="{0D108BD9-81ED-4DB2-BD59-A6C34878D82A}">
                    <a16:rowId xmlns:a16="http://schemas.microsoft.com/office/drawing/2014/main" val="10004"/>
                  </a:ext>
                </a:extLst>
              </a:tr>
              <a:tr h="451965">
                <a:tc>
                  <a:txBody>
                    <a:bodyPr/>
                    <a:lstStyle/>
                    <a:p>
                      <a:r>
                        <a:rPr lang="hr-HR" sz="1600" b="1" dirty="0"/>
                        <a:t>TROŠOVNIK: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p>
                      <a:endParaRPr lang="hr-HR" sz="1200" dirty="0"/>
                    </a:p>
                  </a:txBody>
                  <a:tcPr/>
                </a:tc>
                <a:extLst>
                  <a:ext uri="{0D108BD9-81ED-4DB2-BD59-A6C34878D82A}">
                    <a16:rowId xmlns:a16="http://schemas.microsoft.com/office/drawing/2014/main" val="10005"/>
                  </a:ext>
                </a:extLst>
              </a:tr>
              <a:tr h="451965">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57336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28794" y="1000114"/>
            <a:ext cx="5194605" cy="59835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STRUČNO RAZVOJNA SLUŽBA</a:t>
            </a:r>
            <a:endParaRPr lang="hr-H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Content Placeholder 2">
            <a:extLst>
              <a:ext uri="{FF2B5EF4-FFF2-40B4-BE49-F238E27FC236}">
                <a16:creationId xmlns:a16="http://schemas.microsoft.com/office/drawing/2014/main" id="{9C36A437-8222-4F4E-8566-B41370125577}"/>
              </a:ext>
            </a:extLst>
          </p:cNvPr>
          <p:cNvSpPr txBox="1">
            <a:spLocks/>
          </p:cNvSpPr>
          <p:nvPr/>
        </p:nvSpPr>
        <p:spPr>
          <a:xfrm>
            <a:off x="1115616" y="2132856"/>
            <a:ext cx="5694670" cy="3416560"/>
          </a:xfrm>
          <a:prstGeom prst="rect">
            <a:avLst/>
          </a:prstGeom>
        </p:spPr>
        <p:txBody>
          <a:bodyPr vert="horz" lIns="91440" tIns="45720" rIns="91440" bIns="45720" rtlCol="0">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PROFESIONALNA ORIJENTACIJA</a:t>
            </a:r>
          </a:p>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VIJEĆE UČENIKA</a:t>
            </a:r>
          </a:p>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  PROGRAM</a:t>
            </a:r>
          </a:p>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MENTORI ZA ČITANJE</a:t>
            </a:r>
          </a:p>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ZDRAV ZA PET</a:t>
            </a:r>
          </a:p>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SIGURNO PONAŠANJE DJECE NA INTERNETU</a:t>
            </a:r>
          </a:p>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ŽIVIM ŽIVOT BEZ NASILJA</a:t>
            </a:r>
          </a:p>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MOJE SNAGE I POTEŠKOĆE</a:t>
            </a:r>
          </a:p>
          <a:p>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TRENING ŽIVOTNIH NAVIKA</a:t>
            </a:r>
          </a:p>
          <a:p>
            <a:pPr>
              <a:buFont typeface="Arial" pitchFamily="34" charset="0"/>
              <a:buNone/>
            </a:pP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Arial" pitchFamily="34" charset="0"/>
              <a:buNone/>
            </a:pP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Arial" pitchFamily="34" charset="0"/>
              <a:buNone/>
            </a:pP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Arial" pitchFamily="34" charset="0"/>
              <a:buNone/>
            </a:pP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Arial" pitchFamily="34" charset="0"/>
              <a:buNone/>
            </a:pP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885213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750215" y="908720"/>
            <a:ext cx="5643570" cy="64294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PROFESIONALNA ORIJENTACIJA</a:t>
            </a:r>
          </a:p>
        </p:txBody>
      </p:sp>
      <p:graphicFrame>
        <p:nvGraphicFramePr>
          <p:cNvPr id="6" name="Table 3">
            <a:extLst>
              <a:ext uri="{FF2B5EF4-FFF2-40B4-BE49-F238E27FC236}">
                <a16:creationId xmlns:a16="http://schemas.microsoft.com/office/drawing/2014/main" id="{A1E8B1CA-1B2F-408E-BD6B-423F0FC6249E}"/>
              </a:ext>
            </a:extLst>
          </p:cNvPr>
          <p:cNvGraphicFramePr>
            <a:graphicFrameLocks noGrp="1"/>
          </p:cNvGraphicFramePr>
          <p:nvPr>
            <p:extLst>
              <p:ext uri="{D42A27DB-BD31-4B8C-83A1-F6EECF244321}">
                <p14:modId xmlns:p14="http://schemas.microsoft.com/office/powerpoint/2010/main" val="3628269832"/>
              </p:ext>
            </p:extLst>
          </p:nvPr>
        </p:nvGraphicFramePr>
        <p:xfrm>
          <a:off x="1187624" y="2132856"/>
          <a:ext cx="6984776" cy="3160647"/>
        </p:xfrm>
        <a:graphic>
          <a:graphicData uri="http://schemas.openxmlformats.org/drawingml/2006/table">
            <a:tbl>
              <a:tblPr firstRow="1" bandRow="1">
                <a:tableStyleId>{16D9F66E-5EB9-4882-86FB-DCBF35E3C3E4}</a:tableStyleId>
              </a:tblPr>
              <a:tblGrid>
                <a:gridCol w="1512168">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628698">
                <a:tc>
                  <a:txBody>
                    <a:bodyPr/>
                    <a:lstStyle/>
                    <a:p>
                      <a:r>
                        <a:rPr lang="hr-HR" sz="1600" b="1" dirty="0"/>
                        <a:t>CILJEVI:</a:t>
                      </a:r>
                    </a:p>
                  </a:txBody>
                  <a:tcPr/>
                </a:tc>
                <a:tc>
                  <a:txBody>
                    <a:bodyPr/>
                    <a:lstStyle/>
                    <a:p>
                      <a:r>
                        <a:rPr lang="hr-HR" sz="1200" b="0" dirty="0"/>
                        <a:t>Pružiti pomoć učenicima u otkrivaju, upoznaju i preispitivanju vlastitih želja, zanimanja i sklonosti. Pružanje informacija koje će pomoći učenicima i roditeljima u informiranom i kvalitetnom odabiru budućeg zanimanja.</a:t>
                      </a:r>
                    </a:p>
                  </a:txBody>
                  <a:tcPr/>
                </a:tc>
                <a:extLst>
                  <a:ext uri="{0D108BD9-81ED-4DB2-BD59-A6C34878D82A}">
                    <a16:rowId xmlns:a16="http://schemas.microsoft.com/office/drawing/2014/main" val="10000"/>
                  </a:ext>
                </a:extLst>
              </a:tr>
              <a:tr h="348317">
                <a:tc>
                  <a:txBody>
                    <a:bodyPr/>
                    <a:lstStyle/>
                    <a:p>
                      <a:r>
                        <a:rPr lang="hr-HR" sz="1600" b="1" dirty="0"/>
                        <a:t>NAMJENA:</a:t>
                      </a:r>
                    </a:p>
                  </a:txBody>
                  <a:tcPr/>
                </a:tc>
                <a:tc>
                  <a:txBody>
                    <a:bodyPr/>
                    <a:lstStyle/>
                    <a:p>
                      <a:r>
                        <a:rPr lang="hr-HR" sz="1200" b="0" dirty="0"/>
                        <a:t>Učenicima 7. i 8. razreda.</a:t>
                      </a:r>
                    </a:p>
                  </a:txBody>
                  <a:tcPr/>
                </a:tc>
                <a:extLst>
                  <a:ext uri="{0D108BD9-81ED-4DB2-BD59-A6C34878D82A}">
                    <a16:rowId xmlns:a16="http://schemas.microsoft.com/office/drawing/2014/main" val="10001"/>
                  </a:ext>
                </a:extLst>
              </a:tr>
              <a:tr h="427647">
                <a:tc>
                  <a:txBody>
                    <a:bodyPr/>
                    <a:lstStyle/>
                    <a:p>
                      <a:r>
                        <a:rPr lang="hr-HR" sz="1600" b="1" dirty="0"/>
                        <a:t>NOSITELJI:</a:t>
                      </a:r>
                    </a:p>
                  </a:txBody>
                  <a:tcPr/>
                </a:tc>
                <a:tc>
                  <a:txBody>
                    <a:bodyPr/>
                    <a:lstStyle/>
                    <a:p>
                      <a:r>
                        <a:rPr lang="hr-HR" sz="1200" b="0" dirty="0"/>
                        <a:t>Razrednici i pedagoginja Katarina Rosan </a:t>
                      </a:r>
                      <a:r>
                        <a:rPr lang="hr-HR" sz="1200" b="0" dirty="0" err="1"/>
                        <a:t>Leovac</a:t>
                      </a:r>
                      <a:r>
                        <a:rPr lang="hr-HR" sz="1200" b="0" dirty="0"/>
                        <a:t>, uz pomoć i suradnju dr. šk. medicine, HZZ-a i CISOK-a.</a:t>
                      </a:r>
                    </a:p>
                  </a:txBody>
                  <a:tcPr/>
                </a:tc>
                <a:extLst>
                  <a:ext uri="{0D108BD9-81ED-4DB2-BD59-A6C34878D82A}">
                    <a16:rowId xmlns:a16="http://schemas.microsoft.com/office/drawing/2014/main" val="10002"/>
                  </a:ext>
                </a:extLst>
              </a:tr>
              <a:tr h="541686">
                <a:tc>
                  <a:txBody>
                    <a:bodyPr/>
                    <a:lstStyle/>
                    <a:p>
                      <a:r>
                        <a:rPr lang="hr-HR" sz="1600" b="1" dirty="0"/>
                        <a:t>NAČINI REALIZACIJE:</a:t>
                      </a:r>
                    </a:p>
                  </a:txBody>
                  <a:tcPr/>
                </a:tc>
                <a:tc>
                  <a:txBody>
                    <a:bodyPr/>
                    <a:lstStyle/>
                    <a:p>
                      <a:r>
                        <a:rPr lang="hr-HR" sz="1200" b="0" dirty="0"/>
                        <a:t>Kroz satove razrednika, posjete srednjim školama, posjete srednjih škola našoj školi.</a:t>
                      </a:r>
                    </a:p>
                  </a:txBody>
                  <a:tcPr/>
                </a:tc>
                <a:extLst>
                  <a:ext uri="{0D108BD9-81ED-4DB2-BD59-A6C34878D82A}">
                    <a16:rowId xmlns:a16="http://schemas.microsoft.com/office/drawing/2014/main" val="10003"/>
                  </a:ext>
                </a:extLst>
              </a:tr>
              <a:tr h="411230">
                <a:tc>
                  <a:txBody>
                    <a:bodyPr/>
                    <a:lstStyle/>
                    <a:p>
                      <a:r>
                        <a:rPr lang="hr-HR" sz="1600" b="1" dirty="0"/>
                        <a:t>VREMENIK:</a:t>
                      </a:r>
                    </a:p>
                  </a:txBody>
                  <a:tcPr/>
                </a:tc>
                <a:tc>
                  <a:txBody>
                    <a:bodyPr/>
                    <a:lstStyle/>
                    <a:p>
                      <a:r>
                        <a:rPr lang="hr-HR" sz="1200" b="0" kern="1200" dirty="0"/>
                        <a:t>Tijekom nastavne godine 2020./2021. </a:t>
                      </a:r>
                      <a:endParaRPr lang="hr-HR" sz="1200" b="0" dirty="0"/>
                    </a:p>
                  </a:txBody>
                  <a:tcPr/>
                </a:tc>
                <a:extLst>
                  <a:ext uri="{0D108BD9-81ED-4DB2-BD59-A6C34878D82A}">
                    <a16:rowId xmlns:a16="http://schemas.microsoft.com/office/drawing/2014/main" val="10004"/>
                  </a:ext>
                </a:extLst>
              </a:tr>
              <a:tr h="357094">
                <a:tc>
                  <a:txBody>
                    <a:bodyPr/>
                    <a:lstStyle/>
                    <a:p>
                      <a:r>
                        <a:rPr lang="hr-HR" sz="1600" b="1" dirty="0"/>
                        <a:t>TROŠKOVNIK:</a:t>
                      </a:r>
                    </a:p>
                  </a:txBody>
                  <a:tcPr/>
                </a:tc>
                <a:tc>
                  <a:txBody>
                    <a:bodyPr/>
                    <a:lstStyle/>
                    <a:p>
                      <a:r>
                        <a:rPr lang="hr-HR" sz="1200" b="0" kern="1200" dirty="0"/>
                        <a:t>Potrošni uredski materijal. </a:t>
                      </a:r>
                      <a:endParaRPr lang="hr-HR" sz="1200" b="0" dirty="0"/>
                    </a:p>
                  </a:txBody>
                  <a:tcPr/>
                </a:tc>
                <a:extLst>
                  <a:ext uri="{0D108BD9-81ED-4DB2-BD59-A6C34878D82A}">
                    <a16:rowId xmlns:a16="http://schemas.microsoft.com/office/drawing/2014/main" val="10005"/>
                  </a:ext>
                </a:extLst>
              </a:tr>
              <a:tr h="367606">
                <a:tc>
                  <a:txBody>
                    <a:bodyPr/>
                    <a:lstStyle/>
                    <a:p>
                      <a:r>
                        <a:rPr lang="hr-HR" sz="1600" b="1" dirty="0"/>
                        <a:t>VREDNOVANjE:</a:t>
                      </a:r>
                    </a:p>
                  </a:txBody>
                  <a:tcPr/>
                </a:tc>
                <a:tc>
                  <a:txBody>
                    <a:bodyPr/>
                    <a:lstStyle/>
                    <a:p>
                      <a:r>
                        <a:rPr lang="hr-HR" sz="1200" b="0" kern="1200" dirty="0"/>
                        <a:t>Praćenje aktivnosti i zalaganje učenika, upitnik o učenikovim aktivnostima.</a:t>
                      </a:r>
                      <a:endParaRPr lang="hr-HR" sz="12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36099" y="764704"/>
            <a:ext cx="3071802" cy="64294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VIJEĆE UČENIKA</a:t>
            </a:r>
            <a:endParaRPr lang="hr-H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6" name="Table 3"/>
          <p:cNvGraphicFramePr>
            <a:graphicFrameLocks noGrp="1"/>
          </p:cNvGraphicFramePr>
          <p:nvPr>
            <p:extLst>
              <p:ext uri="{D42A27DB-BD31-4B8C-83A1-F6EECF244321}">
                <p14:modId xmlns:p14="http://schemas.microsoft.com/office/powerpoint/2010/main" val="3179204681"/>
              </p:ext>
            </p:extLst>
          </p:nvPr>
        </p:nvGraphicFramePr>
        <p:xfrm>
          <a:off x="1043608" y="1844824"/>
          <a:ext cx="7056784" cy="3813636"/>
        </p:xfrm>
        <a:graphic>
          <a:graphicData uri="http://schemas.openxmlformats.org/drawingml/2006/table">
            <a:tbl>
              <a:tblPr firstRow="1" bandRow="1">
                <a:tableStyleId>{16D9F66E-5EB9-4882-86FB-DCBF35E3C3E4}</a:tableStyleId>
              </a:tblPr>
              <a:tblGrid>
                <a:gridCol w="1568174">
                  <a:extLst>
                    <a:ext uri="{9D8B030D-6E8A-4147-A177-3AD203B41FA5}">
                      <a16:colId xmlns:a16="http://schemas.microsoft.com/office/drawing/2014/main" val="20000"/>
                    </a:ext>
                  </a:extLst>
                </a:gridCol>
                <a:gridCol w="5488610">
                  <a:extLst>
                    <a:ext uri="{9D8B030D-6E8A-4147-A177-3AD203B41FA5}">
                      <a16:colId xmlns:a16="http://schemas.microsoft.com/office/drawing/2014/main" val="20001"/>
                    </a:ext>
                  </a:extLst>
                </a:gridCol>
              </a:tblGrid>
              <a:tr h="986065">
                <a:tc>
                  <a:txBody>
                    <a:bodyPr/>
                    <a:lstStyle/>
                    <a:p>
                      <a:r>
                        <a:rPr lang="hr-HR" sz="1600" b="1" dirty="0"/>
                        <a:t>CILJEVI:</a:t>
                      </a:r>
                    </a:p>
                  </a:txBody>
                  <a:tcPr/>
                </a:tc>
                <a:tc>
                  <a:txBody>
                    <a:bodyPr/>
                    <a:lstStyle/>
                    <a:p>
                      <a:r>
                        <a:rPr lang="hr-HR" sz="1200" b="0" dirty="0"/>
                        <a:t>Razvijanje suradnje učenika osnovne škole, učitelja i lokalne zajednice, kroz aktivnosti:</a:t>
                      </a:r>
                    </a:p>
                    <a:p>
                      <a:r>
                        <a:rPr lang="hr-HR" sz="1200" b="0" dirty="0"/>
                        <a:t>- sudjelovanje u radu Vijeća učenika Zadarske županije,</a:t>
                      </a:r>
                    </a:p>
                    <a:p>
                      <a:r>
                        <a:rPr lang="hr-HR" sz="1200" b="0" dirty="0"/>
                        <a:t>- sudjelovanje u poboljšanju školske atmosfere, pomoć u organizaciji i provedbi kulturno – zabavne djelatnosti škole,</a:t>
                      </a:r>
                    </a:p>
                    <a:p>
                      <a:r>
                        <a:rPr lang="hr-HR" sz="1200" b="0" dirty="0"/>
                        <a:t>- sudjelovanje u radu kolegijalnih tijela škole.</a:t>
                      </a:r>
                    </a:p>
                  </a:txBody>
                  <a:tcPr/>
                </a:tc>
                <a:extLst>
                  <a:ext uri="{0D108BD9-81ED-4DB2-BD59-A6C34878D82A}">
                    <a16:rowId xmlns:a16="http://schemas.microsoft.com/office/drawing/2014/main" val="10000"/>
                  </a:ext>
                </a:extLst>
              </a:tr>
              <a:tr h="448211">
                <a:tc>
                  <a:txBody>
                    <a:bodyPr/>
                    <a:lstStyle/>
                    <a:p>
                      <a:r>
                        <a:rPr lang="hr-HR" sz="1600" b="1" dirty="0"/>
                        <a:t>NAMJENA:</a:t>
                      </a:r>
                    </a:p>
                  </a:txBody>
                  <a:tcPr/>
                </a:tc>
                <a:tc>
                  <a:txBody>
                    <a:bodyPr/>
                    <a:lstStyle/>
                    <a:p>
                      <a:r>
                        <a:rPr lang="hr-HR" sz="1200" b="0" kern="1200" dirty="0"/>
                        <a:t>Program je namijenjen učenicima škole izabranim u Vijeće učenika, a svojim će radom utjecati na život i rad škole.</a:t>
                      </a:r>
                      <a:endParaRPr lang="hr-HR" sz="1200" b="0" dirty="0"/>
                    </a:p>
                  </a:txBody>
                  <a:tcPr/>
                </a:tc>
                <a:extLst>
                  <a:ext uri="{0D108BD9-81ED-4DB2-BD59-A6C34878D82A}">
                    <a16:rowId xmlns:a16="http://schemas.microsoft.com/office/drawing/2014/main" val="10001"/>
                  </a:ext>
                </a:extLst>
              </a:tr>
              <a:tr h="380371">
                <a:tc>
                  <a:txBody>
                    <a:bodyPr/>
                    <a:lstStyle/>
                    <a:p>
                      <a:r>
                        <a:rPr lang="hr-HR" sz="1600" b="1" dirty="0"/>
                        <a:t>NOSITELJI:</a:t>
                      </a:r>
                    </a:p>
                  </a:txBody>
                  <a:tcPr/>
                </a:tc>
                <a:tc>
                  <a:txBody>
                    <a:bodyPr/>
                    <a:lstStyle/>
                    <a:p>
                      <a:r>
                        <a:rPr lang="hr-HR" sz="1200" b="0" kern="1200" dirty="0"/>
                        <a:t>Pedagoginja Katarina Rosan</a:t>
                      </a:r>
                      <a:r>
                        <a:rPr lang="hr-HR" sz="1200" b="0" kern="1200" baseline="0" dirty="0"/>
                        <a:t> </a:t>
                      </a:r>
                      <a:r>
                        <a:rPr lang="hr-HR" sz="1200" b="0" kern="1200" baseline="0" dirty="0" err="1"/>
                        <a:t>Leovac</a:t>
                      </a:r>
                      <a:r>
                        <a:rPr lang="hr-HR" sz="1200" b="0" kern="1200" baseline="0" dirty="0"/>
                        <a:t> i </a:t>
                      </a:r>
                      <a:r>
                        <a:rPr lang="hr-HR" sz="1200" b="0" kern="1200" dirty="0"/>
                        <a:t> učenici škole.</a:t>
                      </a:r>
                      <a:endParaRPr lang="hr-HR" sz="1200" b="0" dirty="0"/>
                    </a:p>
                  </a:txBody>
                  <a:tcPr/>
                </a:tc>
                <a:extLst>
                  <a:ext uri="{0D108BD9-81ED-4DB2-BD59-A6C34878D82A}">
                    <a16:rowId xmlns:a16="http://schemas.microsoft.com/office/drawing/2014/main" val="10002"/>
                  </a:ext>
                </a:extLst>
              </a:tr>
              <a:tr h="567734">
                <a:tc>
                  <a:txBody>
                    <a:bodyPr/>
                    <a:lstStyle/>
                    <a:p>
                      <a:r>
                        <a:rPr lang="hr-HR" sz="1600" b="1" dirty="0"/>
                        <a:t>NAČINI REALIZACIJE:</a:t>
                      </a:r>
                    </a:p>
                  </a:txBody>
                  <a:tcPr/>
                </a:tc>
                <a:tc>
                  <a:txBody>
                    <a:bodyPr/>
                    <a:lstStyle/>
                    <a:p>
                      <a:r>
                        <a:rPr lang="hr-HR" sz="1200" b="0" kern="1200" dirty="0"/>
                        <a:t>Kroz sastanke Vijeća učenika, najmanje dva puta godišnje.</a:t>
                      </a:r>
                      <a:endParaRPr lang="hr-HR" sz="1200" b="0" dirty="0"/>
                    </a:p>
                  </a:txBody>
                  <a:tcPr/>
                </a:tc>
                <a:extLst>
                  <a:ext uri="{0D108BD9-81ED-4DB2-BD59-A6C34878D82A}">
                    <a16:rowId xmlns:a16="http://schemas.microsoft.com/office/drawing/2014/main" val="10003"/>
                  </a:ext>
                </a:extLst>
              </a:tr>
              <a:tr h="443092">
                <a:tc>
                  <a:txBody>
                    <a:bodyPr/>
                    <a:lstStyle/>
                    <a:p>
                      <a:r>
                        <a:rPr lang="hr-HR" sz="1600" b="1" dirty="0"/>
                        <a:t>VREMENIK:</a:t>
                      </a:r>
                    </a:p>
                  </a:txBody>
                  <a:tcPr/>
                </a:tc>
                <a:tc>
                  <a:txBody>
                    <a:bodyPr/>
                    <a:lstStyle/>
                    <a:p>
                      <a:r>
                        <a:rPr lang="hr-HR" sz="1200" b="0" kern="1200" dirty="0"/>
                        <a:t>Tijekom nastavne godine 2020./2021.</a:t>
                      </a:r>
                      <a:endParaRPr lang="hr-HR" sz="1200" b="0" dirty="0"/>
                    </a:p>
                  </a:txBody>
                  <a:tcPr/>
                </a:tc>
                <a:extLst>
                  <a:ext uri="{0D108BD9-81ED-4DB2-BD59-A6C34878D82A}">
                    <a16:rowId xmlns:a16="http://schemas.microsoft.com/office/drawing/2014/main" val="10004"/>
                  </a:ext>
                </a:extLst>
              </a:tr>
              <a:tr h="384762">
                <a:tc>
                  <a:txBody>
                    <a:bodyPr/>
                    <a:lstStyle/>
                    <a:p>
                      <a:r>
                        <a:rPr lang="hr-HR" sz="1600" b="1" dirty="0"/>
                        <a:t>TROŠKOVNIK:</a:t>
                      </a:r>
                    </a:p>
                  </a:txBody>
                  <a:tcPr/>
                </a:tc>
                <a:tc>
                  <a:txBody>
                    <a:bodyPr/>
                    <a:lstStyle/>
                    <a:p>
                      <a:r>
                        <a:rPr lang="hr-HR" sz="1200" b="0" kern="1200" dirty="0"/>
                        <a:t>Potrošni uredski materijal. </a:t>
                      </a:r>
                      <a:endParaRPr lang="hr-HR" sz="1200" b="0" dirty="0"/>
                    </a:p>
                  </a:txBody>
                  <a:tcPr/>
                </a:tc>
                <a:extLst>
                  <a:ext uri="{0D108BD9-81ED-4DB2-BD59-A6C34878D82A}">
                    <a16:rowId xmlns:a16="http://schemas.microsoft.com/office/drawing/2014/main" val="10005"/>
                  </a:ext>
                </a:extLst>
              </a:tr>
              <a:tr h="380371">
                <a:tc>
                  <a:txBody>
                    <a:bodyPr/>
                    <a:lstStyle/>
                    <a:p>
                      <a:r>
                        <a:rPr lang="hr-HR" sz="1600" b="1" dirty="0"/>
                        <a:t>VREDNOVANJE:</a:t>
                      </a:r>
                    </a:p>
                  </a:txBody>
                  <a:tcPr/>
                </a:tc>
                <a:tc>
                  <a:txBody>
                    <a:bodyPr/>
                    <a:lstStyle/>
                    <a:p>
                      <a:r>
                        <a:rPr lang="hr-HR" sz="1200" b="0" kern="1200" dirty="0"/>
                        <a:t>Praćenje aktivnosti i zalaganje učenika.</a:t>
                      </a:r>
                      <a:endParaRPr lang="hr-HR" sz="12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300348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35796" y="692696"/>
            <a:ext cx="3672408" cy="64807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CAP PROGRAM</a:t>
            </a:r>
          </a:p>
        </p:txBody>
      </p:sp>
      <p:graphicFrame>
        <p:nvGraphicFramePr>
          <p:cNvPr id="6" name="Table 3">
            <a:extLst>
              <a:ext uri="{FF2B5EF4-FFF2-40B4-BE49-F238E27FC236}">
                <a16:creationId xmlns:a16="http://schemas.microsoft.com/office/drawing/2014/main" id="{F5476CD2-6338-4727-B262-FF750D68C14B}"/>
              </a:ext>
            </a:extLst>
          </p:cNvPr>
          <p:cNvGraphicFramePr>
            <a:graphicFrameLocks noGrp="1"/>
          </p:cNvGraphicFramePr>
          <p:nvPr>
            <p:extLst>
              <p:ext uri="{D42A27DB-BD31-4B8C-83A1-F6EECF244321}">
                <p14:modId xmlns:p14="http://schemas.microsoft.com/office/powerpoint/2010/main" val="3234897099"/>
              </p:ext>
            </p:extLst>
          </p:nvPr>
        </p:nvGraphicFramePr>
        <p:xfrm>
          <a:off x="899592" y="1717807"/>
          <a:ext cx="7488832" cy="4078430"/>
        </p:xfrm>
        <a:graphic>
          <a:graphicData uri="http://schemas.openxmlformats.org/drawingml/2006/table">
            <a:tbl>
              <a:tblPr firstRow="1" bandRow="1">
                <a:tableStyleId>{16D9F66E-5EB9-4882-86FB-DCBF35E3C3E4}</a:tableStyleId>
              </a:tblPr>
              <a:tblGrid>
                <a:gridCol w="1656184">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891951">
                <a:tc>
                  <a:txBody>
                    <a:bodyPr/>
                    <a:lstStyle/>
                    <a:p>
                      <a:r>
                        <a:rPr lang="hr-HR" sz="1600" b="1" dirty="0"/>
                        <a:t>CILJEVI:</a:t>
                      </a:r>
                    </a:p>
                  </a:txBody>
                  <a:tcPr/>
                </a:tc>
                <a:tc>
                  <a:txBody>
                    <a:bodyPr/>
                    <a:lstStyle/>
                    <a:p>
                      <a:r>
                        <a:rPr lang="hr-HR" sz="1200" b="0" dirty="0"/>
                        <a:t>Child Assault Prevention - program sprječavanja napada na djecu:</a:t>
                      </a:r>
                      <a:r>
                        <a:rPr lang="hr-HR" sz="1200" b="0" baseline="0" dirty="0"/>
                        <a:t> </a:t>
                      </a:r>
                      <a:endParaRPr lang="hr-HR" sz="1200" b="0" dirty="0"/>
                    </a:p>
                    <a:p>
                      <a:pPr marL="171450" indent="-171450">
                        <a:buFont typeface="Arial" panose="020B0604020202020204" pitchFamily="34" charset="0"/>
                        <a:buChar char="•"/>
                      </a:pPr>
                      <a:r>
                        <a:rPr lang="hr-HR" sz="1200" b="0" dirty="0"/>
                        <a:t>informiranje učenika, učitelja i roditelja o načinima sprječavanja zlostavljanja djece</a:t>
                      </a:r>
                    </a:p>
                    <a:p>
                      <a:pPr marL="171450" indent="-171450">
                        <a:buFont typeface="Arial" panose="020B0604020202020204" pitchFamily="34" charset="0"/>
                        <a:buChar char="•"/>
                      </a:pPr>
                      <a:r>
                        <a:rPr lang="hr-HR" sz="1200" b="0" dirty="0"/>
                        <a:t> smanjivanje dječje bespomoćnosti i zavisnosti</a:t>
                      </a:r>
                    </a:p>
                    <a:p>
                      <a:pPr marL="171450" indent="-171450">
                        <a:buFont typeface="Arial" panose="020B0604020202020204" pitchFamily="34" charset="0"/>
                        <a:buChar char="•"/>
                      </a:pPr>
                      <a:r>
                        <a:rPr lang="hr-HR" sz="1200" b="0" dirty="0"/>
                        <a:t>upoznavanje djece s izvorima pomoći i podrške koju mogu dobiti.</a:t>
                      </a:r>
                    </a:p>
                  </a:txBody>
                  <a:tcPr/>
                </a:tc>
                <a:extLst>
                  <a:ext uri="{0D108BD9-81ED-4DB2-BD59-A6C34878D82A}">
                    <a16:rowId xmlns:a16="http://schemas.microsoft.com/office/drawing/2014/main" val="10000"/>
                  </a:ext>
                </a:extLst>
              </a:tr>
              <a:tr h="1014772">
                <a:tc>
                  <a:txBody>
                    <a:bodyPr/>
                    <a:lstStyle/>
                    <a:p>
                      <a:r>
                        <a:rPr lang="hr-HR" sz="1600" b="1" dirty="0"/>
                        <a:t>NAMJENA:</a:t>
                      </a:r>
                    </a:p>
                  </a:txBody>
                  <a:tcPr/>
                </a:tc>
                <a:tc>
                  <a:txBody>
                    <a:bodyPr/>
                    <a:lstStyle/>
                    <a:p>
                      <a:r>
                        <a:rPr lang="hr-HR" sz="1200" b="0" dirty="0"/>
                        <a:t>Program primarne prevencije zlostavljanja koji (informira djecu o potencijalno opasnim situacijama, poučava ih njihovim pravima i trima strategijama kako mogu obraniti svoja prava te ih) osnažuje djecu za situacije u slučaju u sprječavanju napada od strane: vršnjaka, nepoznate osobe i poznate osobe.</a:t>
                      </a:r>
                    </a:p>
                    <a:p>
                      <a:r>
                        <a:rPr lang="hr-HR" sz="1200" b="0" dirty="0"/>
                        <a:t>Namijenjen je učenicima drugog i trećeg razreda.</a:t>
                      </a:r>
                    </a:p>
                  </a:txBody>
                  <a:tcPr/>
                </a:tc>
                <a:extLst>
                  <a:ext uri="{0D108BD9-81ED-4DB2-BD59-A6C34878D82A}">
                    <a16:rowId xmlns:a16="http://schemas.microsoft.com/office/drawing/2014/main" val="10001"/>
                  </a:ext>
                </a:extLst>
              </a:tr>
              <a:tr h="380096">
                <a:tc>
                  <a:txBody>
                    <a:bodyPr/>
                    <a:lstStyle/>
                    <a:p>
                      <a:r>
                        <a:rPr lang="hr-HR" sz="1600" b="1" dirty="0"/>
                        <a:t>NOSITELJI:</a:t>
                      </a:r>
                    </a:p>
                  </a:txBody>
                  <a:tcPr/>
                </a:tc>
                <a:tc>
                  <a:txBody>
                    <a:bodyPr/>
                    <a:lstStyle/>
                    <a:p>
                      <a:r>
                        <a:rPr lang="hr-HR" sz="1200" b="0" dirty="0"/>
                        <a:t>CAP tim škole (pedagoginja Katarina</a:t>
                      </a:r>
                      <a:r>
                        <a:rPr lang="hr-HR" sz="1200" b="0" baseline="0" dirty="0"/>
                        <a:t> Rosan </a:t>
                      </a:r>
                      <a:r>
                        <a:rPr lang="hr-HR" sz="1200" b="0" baseline="0" dirty="0" err="1"/>
                        <a:t>Leovac</a:t>
                      </a:r>
                      <a:r>
                        <a:rPr lang="hr-HR" sz="1200" b="0" dirty="0"/>
                        <a:t>, učiteljice razredne nastave).</a:t>
                      </a:r>
                    </a:p>
                  </a:txBody>
                  <a:tcPr/>
                </a:tc>
                <a:extLst>
                  <a:ext uri="{0D108BD9-81ED-4DB2-BD59-A6C34878D82A}">
                    <a16:rowId xmlns:a16="http://schemas.microsoft.com/office/drawing/2014/main" val="10002"/>
                  </a:ext>
                </a:extLst>
              </a:tr>
              <a:tr h="584263">
                <a:tc>
                  <a:txBody>
                    <a:bodyPr/>
                    <a:lstStyle/>
                    <a:p>
                      <a:r>
                        <a:rPr lang="hr-HR" sz="1600" b="1" dirty="0"/>
                        <a:t>NAČINI REALIZACIJE:</a:t>
                      </a:r>
                    </a:p>
                  </a:txBody>
                  <a:tcPr/>
                </a:tc>
                <a:tc>
                  <a:txBody>
                    <a:bodyPr/>
                    <a:lstStyle/>
                    <a:p>
                      <a:r>
                        <a:rPr lang="hr-HR" sz="1200" b="0" dirty="0"/>
                        <a:t>Provodi se na satu razrednika kroz igrokaze, interaktivnu analizu i individualne razgovore s učenicima nakon igrokaza.</a:t>
                      </a:r>
                    </a:p>
                  </a:txBody>
                  <a:tcPr/>
                </a:tc>
                <a:extLst>
                  <a:ext uri="{0D108BD9-81ED-4DB2-BD59-A6C34878D82A}">
                    <a16:rowId xmlns:a16="http://schemas.microsoft.com/office/drawing/2014/main" val="10003"/>
                  </a:ext>
                </a:extLst>
              </a:tr>
              <a:tr h="442770">
                <a:tc>
                  <a:txBody>
                    <a:bodyPr/>
                    <a:lstStyle/>
                    <a:p>
                      <a:r>
                        <a:rPr lang="hr-HR" sz="1600" b="1" dirty="0"/>
                        <a:t>VREMENIK:</a:t>
                      </a:r>
                    </a:p>
                  </a:txBody>
                  <a:tcPr/>
                </a:tc>
                <a:tc>
                  <a:txBody>
                    <a:bodyPr/>
                    <a:lstStyle/>
                    <a:p>
                      <a:r>
                        <a:rPr lang="hr-HR" sz="1200" b="0" kern="1200" dirty="0"/>
                        <a:t>Tijekom nastavne godine 2020./2021.</a:t>
                      </a:r>
                      <a:endParaRPr lang="hr-HR" sz="1200" b="0" dirty="0"/>
                    </a:p>
                  </a:txBody>
                  <a:tcPr/>
                </a:tc>
                <a:extLst>
                  <a:ext uri="{0D108BD9-81ED-4DB2-BD59-A6C34878D82A}">
                    <a16:rowId xmlns:a16="http://schemas.microsoft.com/office/drawing/2014/main" val="10004"/>
                  </a:ext>
                </a:extLst>
              </a:tr>
              <a:tr h="384482">
                <a:tc>
                  <a:txBody>
                    <a:bodyPr/>
                    <a:lstStyle/>
                    <a:p>
                      <a:r>
                        <a:rPr lang="hr-HR" sz="1600" b="1" dirty="0"/>
                        <a:t>TROŠKOVNIK:</a:t>
                      </a:r>
                    </a:p>
                  </a:txBody>
                  <a:tcPr/>
                </a:tc>
                <a:tc>
                  <a:txBody>
                    <a:bodyPr/>
                    <a:lstStyle/>
                    <a:p>
                      <a:r>
                        <a:rPr lang="hr-HR" sz="1200" b="0" kern="1200" dirty="0"/>
                        <a:t>Potrošni uredski materijal. </a:t>
                      </a:r>
                      <a:endParaRPr lang="hr-HR" sz="1200" b="0" dirty="0"/>
                    </a:p>
                  </a:txBody>
                  <a:tcPr/>
                </a:tc>
                <a:extLst>
                  <a:ext uri="{0D108BD9-81ED-4DB2-BD59-A6C34878D82A}">
                    <a16:rowId xmlns:a16="http://schemas.microsoft.com/office/drawing/2014/main" val="10005"/>
                  </a:ext>
                </a:extLst>
              </a:tr>
              <a:tr h="380096">
                <a:tc>
                  <a:txBody>
                    <a:bodyPr/>
                    <a:lstStyle/>
                    <a:p>
                      <a:r>
                        <a:rPr lang="hr-HR" sz="1600" b="1" dirty="0"/>
                        <a:t>VREDNOVANJE:</a:t>
                      </a:r>
                    </a:p>
                  </a:txBody>
                  <a:tcPr/>
                </a:tc>
                <a:tc>
                  <a:txBody>
                    <a:bodyPr/>
                    <a:lstStyle/>
                    <a:p>
                      <a:r>
                        <a:rPr lang="hr-HR" sz="1200" b="0" dirty="0"/>
                        <a:t>Evaluacijskim listićima.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699792" y="640925"/>
            <a:ext cx="3672408" cy="79695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MENTORI ZA ČITANJE</a:t>
            </a:r>
          </a:p>
        </p:txBody>
      </p:sp>
      <p:graphicFrame>
        <p:nvGraphicFramePr>
          <p:cNvPr id="8" name="Table 3">
            <a:extLst>
              <a:ext uri="{FF2B5EF4-FFF2-40B4-BE49-F238E27FC236}">
                <a16:creationId xmlns:a16="http://schemas.microsoft.com/office/drawing/2014/main" id="{F5476CD2-6338-4727-B262-FF750D68C14B}"/>
              </a:ext>
            </a:extLst>
          </p:cNvPr>
          <p:cNvGraphicFramePr>
            <a:graphicFrameLocks noGrp="1"/>
          </p:cNvGraphicFramePr>
          <p:nvPr>
            <p:extLst>
              <p:ext uri="{D42A27DB-BD31-4B8C-83A1-F6EECF244321}">
                <p14:modId xmlns:p14="http://schemas.microsoft.com/office/powerpoint/2010/main" val="3739306705"/>
              </p:ext>
            </p:extLst>
          </p:nvPr>
        </p:nvGraphicFramePr>
        <p:xfrm>
          <a:off x="827584" y="1916832"/>
          <a:ext cx="7488832" cy="3858897"/>
        </p:xfrm>
        <a:graphic>
          <a:graphicData uri="http://schemas.openxmlformats.org/drawingml/2006/table">
            <a:tbl>
              <a:tblPr firstRow="1" bandRow="1">
                <a:tableStyleId>{16D9F66E-5EB9-4882-86FB-DCBF35E3C3E4}</a:tableStyleId>
              </a:tblPr>
              <a:tblGrid>
                <a:gridCol w="1656184">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631073">
                <a:tc>
                  <a:txBody>
                    <a:bodyPr/>
                    <a:lstStyle/>
                    <a:p>
                      <a:r>
                        <a:rPr lang="hr-HR" sz="1600" b="1" dirty="0"/>
                        <a:t>CILJEVI:</a:t>
                      </a:r>
                    </a:p>
                  </a:txBody>
                  <a:tcPr/>
                </a:tc>
                <a:tc>
                  <a:txBody>
                    <a:bodyPr/>
                    <a:lstStyle/>
                    <a:p>
                      <a:r>
                        <a:rPr lang="hr-HR" sz="1200" b="0" dirty="0"/>
                        <a:t>Prevencija razvoja teškoće u čitanju, podizanje  samopouzdanja učenicima koji su razvili lošiju tehniku čitanja, pospješiti tehniku čitanja.</a:t>
                      </a:r>
                    </a:p>
                    <a:p>
                      <a:endParaRPr lang="hr-HR" sz="1200" b="0" dirty="0"/>
                    </a:p>
                  </a:txBody>
                  <a:tcPr/>
                </a:tc>
                <a:extLst>
                  <a:ext uri="{0D108BD9-81ED-4DB2-BD59-A6C34878D82A}">
                    <a16:rowId xmlns:a16="http://schemas.microsoft.com/office/drawing/2014/main" val="10000"/>
                  </a:ext>
                </a:extLst>
              </a:tr>
              <a:tr h="567057">
                <a:tc>
                  <a:txBody>
                    <a:bodyPr/>
                    <a:lstStyle/>
                    <a:p>
                      <a:r>
                        <a:rPr lang="hr-HR" sz="1600" b="1" dirty="0"/>
                        <a:t>NAMJENA:</a:t>
                      </a:r>
                    </a:p>
                  </a:txBody>
                  <a:tcPr/>
                </a:tc>
                <a:tc>
                  <a:txBody>
                    <a:bodyPr/>
                    <a:lstStyle/>
                    <a:p>
                      <a:r>
                        <a:rPr lang="hr-HR" sz="1200" b="0" dirty="0"/>
                        <a:t>Senzibiliziranje vršnjaka za djecu s teškoćama u čitanju, smanjiti teškoće čitanja u višim razredima.</a:t>
                      </a:r>
                    </a:p>
                  </a:txBody>
                  <a:tcPr/>
                </a:tc>
                <a:extLst>
                  <a:ext uri="{0D108BD9-81ED-4DB2-BD59-A6C34878D82A}">
                    <a16:rowId xmlns:a16="http://schemas.microsoft.com/office/drawing/2014/main" val="10001"/>
                  </a:ext>
                </a:extLst>
              </a:tr>
              <a:tr h="380096">
                <a:tc>
                  <a:txBody>
                    <a:bodyPr/>
                    <a:lstStyle/>
                    <a:p>
                      <a:r>
                        <a:rPr lang="hr-HR" sz="1600" b="1" dirty="0"/>
                        <a:t>NOSITELJI:</a:t>
                      </a:r>
                    </a:p>
                  </a:txBody>
                  <a:tcPr/>
                </a:tc>
                <a:tc>
                  <a:txBody>
                    <a:bodyPr/>
                    <a:lstStyle/>
                    <a:p>
                      <a:r>
                        <a:rPr lang="hr-HR" sz="1200" b="0" dirty="0"/>
                        <a:t>Gradska knjižnica u suradnji s logopedima, psiholozima i učiteljima.</a:t>
                      </a:r>
                    </a:p>
                    <a:p>
                      <a:endParaRPr lang="hr-HR" sz="1200" b="0" dirty="0"/>
                    </a:p>
                  </a:txBody>
                  <a:tcPr/>
                </a:tc>
                <a:extLst>
                  <a:ext uri="{0D108BD9-81ED-4DB2-BD59-A6C34878D82A}">
                    <a16:rowId xmlns:a16="http://schemas.microsoft.com/office/drawing/2014/main" val="10002"/>
                  </a:ext>
                </a:extLst>
              </a:tr>
              <a:tr h="584263">
                <a:tc>
                  <a:txBody>
                    <a:bodyPr/>
                    <a:lstStyle/>
                    <a:p>
                      <a:r>
                        <a:rPr lang="hr-HR" sz="1600" b="1" dirty="0"/>
                        <a:t>NAČINI REALIZACIJE:</a:t>
                      </a:r>
                    </a:p>
                  </a:txBody>
                  <a:tcPr/>
                </a:tc>
                <a:tc>
                  <a:txBody>
                    <a:bodyPr/>
                    <a:lstStyle/>
                    <a:p>
                      <a:r>
                        <a:rPr lang="hr-HR" sz="1200" b="0" dirty="0"/>
                        <a:t>Sastajanje s mentorom koji će raditi s djetetom jedanput tjedno u Gradskoj knjižnici (Ogranak Arbanasi i Ploče). Rad s mentorom traje 60 min. i svaki mjesec mentor za čitanje podnosi izvješće kako bismo pratili napredak djeteta.</a:t>
                      </a:r>
                    </a:p>
                    <a:p>
                      <a:endParaRPr lang="hr-HR" sz="1200" b="0" dirty="0"/>
                    </a:p>
                  </a:txBody>
                  <a:tcPr/>
                </a:tc>
                <a:extLst>
                  <a:ext uri="{0D108BD9-81ED-4DB2-BD59-A6C34878D82A}">
                    <a16:rowId xmlns:a16="http://schemas.microsoft.com/office/drawing/2014/main" val="10003"/>
                  </a:ext>
                </a:extLst>
              </a:tr>
              <a:tr h="442770">
                <a:tc>
                  <a:txBody>
                    <a:bodyPr/>
                    <a:lstStyle/>
                    <a:p>
                      <a:r>
                        <a:rPr lang="hr-HR" sz="1600" b="1" dirty="0"/>
                        <a:t>VREMENIK:</a:t>
                      </a:r>
                    </a:p>
                  </a:txBody>
                  <a:tcPr/>
                </a:tc>
                <a:tc>
                  <a:txBody>
                    <a:bodyPr/>
                    <a:lstStyle/>
                    <a:p>
                      <a:r>
                        <a:rPr lang="hr-HR" sz="1200" b="0" dirty="0"/>
                        <a:t>Tijekom školske godine 2020./2021.</a:t>
                      </a:r>
                    </a:p>
                    <a:p>
                      <a:endParaRPr lang="hr-HR" sz="1200" b="0" dirty="0"/>
                    </a:p>
                  </a:txBody>
                  <a:tcPr/>
                </a:tc>
                <a:extLst>
                  <a:ext uri="{0D108BD9-81ED-4DB2-BD59-A6C34878D82A}">
                    <a16:rowId xmlns:a16="http://schemas.microsoft.com/office/drawing/2014/main" val="10004"/>
                  </a:ext>
                </a:extLst>
              </a:tr>
              <a:tr h="384482">
                <a:tc>
                  <a:txBody>
                    <a:bodyPr/>
                    <a:lstStyle/>
                    <a:p>
                      <a:r>
                        <a:rPr lang="hr-HR" sz="1600" b="1" dirty="0"/>
                        <a:t>TROŠKOVNIK:</a:t>
                      </a:r>
                    </a:p>
                  </a:txBody>
                  <a:tcPr/>
                </a:tc>
                <a:tc>
                  <a:txBody>
                    <a:bodyPr/>
                    <a:lstStyle/>
                    <a:p>
                      <a:r>
                        <a:rPr lang="hr-HR" sz="1200" b="0" dirty="0"/>
                        <a:t>Uredski materijal.</a:t>
                      </a:r>
                    </a:p>
                    <a:p>
                      <a:endParaRPr lang="hr-HR" sz="1200" b="0" dirty="0"/>
                    </a:p>
                  </a:txBody>
                  <a:tcPr/>
                </a:tc>
                <a:extLst>
                  <a:ext uri="{0D108BD9-81ED-4DB2-BD59-A6C34878D82A}">
                    <a16:rowId xmlns:a16="http://schemas.microsoft.com/office/drawing/2014/main" val="10005"/>
                  </a:ext>
                </a:extLst>
              </a:tr>
              <a:tr h="380096">
                <a:tc>
                  <a:txBody>
                    <a:bodyPr/>
                    <a:lstStyle/>
                    <a:p>
                      <a:r>
                        <a:rPr lang="hr-HR" sz="1600" b="1" dirty="0"/>
                        <a:t>VREDNOVANJE:</a:t>
                      </a:r>
                    </a:p>
                  </a:txBody>
                  <a:tcPr/>
                </a:tc>
                <a:tc>
                  <a:txBody>
                    <a:bodyPr/>
                    <a:lstStyle/>
                    <a:p>
                      <a:r>
                        <a:rPr lang="hr-HR" sz="1200" b="0" dirty="0"/>
                        <a:t>Analiza rezultata čitanja i razumijevanja pročitanog  na kraju školske godine.</a:t>
                      </a:r>
                    </a:p>
                    <a:p>
                      <a:endParaRPr lang="hr-HR" sz="12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774322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23727" y="836712"/>
            <a:ext cx="4896545" cy="61082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ZDRAV ZA PET</a:t>
            </a:r>
          </a:p>
        </p:txBody>
      </p:sp>
      <p:graphicFrame>
        <p:nvGraphicFramePr>
          <p:cNvPr id="6" name="Table 5">
            <a:extLst>
              <a:ext uri="{FF2B5EF4-FFF2-40B4-BE49-F238E27FC236}">
                <a16:creationId xmlns:a16="http://schemas.microsoft.com/office/drawing/2014/main" id="{B4CE622E-0352-425E-9E00-2D29E903250F}"/>
              </a:ext>
            </a:extLst>
          </p:cNvPr>
          <p:cNvGraphicFramePr>
            <a:graphicFrameLocks noGrp="1"/>
          </p:cNvGraphicFramePr>
          <p:nvPr>
            <p:extLst>
              <p:ext uri="{D42A27DB-BD31-4B8C-83A1-F6EECF244321}">
                <p14:modId xmlns:p14="http://schemas.microsoft.com/office/powerpoint/2010/main" val="653855784"/>
              </p:ext>
            </p:extLst>
          </p:nvPr>
        </p:nvGraphicFramePr>
        <p:xfrm>
          <a:off x="1187624" y="1692277"/>
          <a:ext cx="7056784" cy="4313606"/>
        </p:xfrm>
        <a:graphic>
          <a:graphicData uri="http://schemas.openxmlformats.org/drawingml/2006/table">
            <a:tbl>
              <a:tblPr firstRow="1" bandRow="1">
                <a:tableStyleId>{16D9F66E-5EB9-4882-86FB-DCBF35E3C3E4}</a:tableStyleId>
              </a:tblPr>
              <a:tblGrid>
                <a:gridCol w="1600508">
                  <a:extLst>
                    <a:ext uri="{9D8B030D-6E8A-4147-A177-3AD203B41FA5}">
                      <a16:colId xmlns:a16="http://schemas.microsoft.com/office/drawing/2014/main" val="20000"/>
                    </a:ext>
                  </a:extLst>
                </a:gridCol>
                <a:gridCol w="5456276">
                  <a:extLst>
                    <a:ext uri="{9D8B030D-6E8A-4147-A177-3AD203B41FA5}">
                      <a16:colId xmlns:a16="http://schemas.microsoft.com/office/drawing/2014/main" val="20001"/>
                    </a:ext>
                  </a:extLst>
                </a:gridCol>
              </a:tblGrid>
              <a:tr h="1305834">
                <a:tc>
                  <a:txBody>
                    <a:bodyPr/>
                    <a:lstStyle/>
                    <a:p>
                      <a:r>
                        <a:rPr lang="hr-HR" sz="1600" b="1" dirty="0"/>
                        <a:t>CILJEVI:</a:t>
                      </a:r>
                    </a:p>
                  </a:txBody>
                  <a:tcPr/>
                </a:tc>
                <a:tc>
                  <a:txBody>
                    <a:bodyPr/>
                    <a:lstStyle/>
                    <a:p>
                      <a:r>
                        <a:rPr lang="hr-HR" sz="1200" b="0" kern="1200" dirty="0"/>
                        <a:t>Prevencija ovisnosti te promocija pro-socijalnog preventivnog i zaštitnog djelovanja uz razvijanje socio emocionalnih vještina kod djece i mladeži.</a:t>
                      </a:r>
                      <a:r>
                        <a:rPr lang="hr-HR" sz="1200" b="0" kern="1200" baseline="0" dirty="0"/>
                        <a:t> P</a:t>
                      </a:r>
                      <a:r>
                        <a:rPr lang="hr-HR" sz="1200" b="0" kern="1200" dirty="0"/>
                        <a:t>odizanje razine svijesti o vlastitoj ulozi o očuvanju životne, školske i radne okoline.</a:t>
                      </a:r>
                      <a:r>
                        <a:rPr lang="hr-HR" sz="1200" b="0" kern="1200" baseline="0" dirty="0"/>
                        <a:t> P</a:t>
                      </a:r>
                      <a:r>
                        <a:rPr lang="hr-HR" sz="1200" b="0" kern="1200" dirty="0"/>
                        <a:t>odizanje razine</a:t>
                      </a:r>
                      <a:r>
                        <a:rPr lang="hr-HR" sz="1200" b="0" kern="1200" baseline="0" dirty="0"/>
                        <a:t> </a:t>
                      </a:r>
                      <a:r>
                        <a:rPr lang="hr-HR" sz="1200" b="0" kern="1200" dirty="0"/>
                        <a:t>samosvijesti o odgovornosti u očuvanju vlastitog i tuđeg zdravlja i sigurnosti.</a:t>
                      </a:r>
                      <a:r>
                        <a:rPr lang="hr-HR" sz="1200" b="0" kern="1200" baseline="0" dirty="0"/>
                        <a:t> P</a:t>
                      </a:r>
                      <a:r>
                        <a:rPr lang="hr-HR" sz="1200" b="0" kern="1200" dirty="0"/>
                        <a:t>revencija vršnjačkog nasilja kroz stjecanje vještina prepoznavanja svih vrsta vršnjačkog nasilja, stvaranje empatije među učenicima u razredu i školskom okruženju te učenje učinkovitih reakcija na pojavu nasilja.</a:t>
                      </a:r>
                      <a:endParaRPr lang="hr-HR" sz="1200" b="0" dirty="0"/>
                    </a:p>
                  </a:txBody>
                  <a:tcPr/>
                </a:tc>
                <a:extLst>
                  <a:ext uri="{0D108BD9-81ED-4DB2-BD59-A6C34878D82A}">
                    <a16:rowId xmlns:a16="http://schemas.microsoft.com/office/drawing/2014/main" val="10000"/>
                  </a:ext>
                </a:extLst>
              </a:tr>
              <a:tr h="319204">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kern="1200" dirty="0"/>
                        <a:t>Učenicima 6. i 8. razreda.</a:t>
                      </a:r>
                      <a:endParaRPr lang="hr-HR" sz="1200" b="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609389">
                <a:tc>
                  <a:txBody>
                    <a:bodyPr/>
                    <a:lstStyle/>
                    <a:p>
                      <a:r>
                        <a:rPr lang="hr-HR" sz="1600" b="1" dirty="0"/>
                        <a:t>NOSITELJI:</a:t>
                      </a:r>
                    </a:p>
                  </a:txBody>
                  <a:tcPr/>
                </a:tc>
                <a:tc>
                  <a:txBody>
                    <a:bodyPr/>
                    <a:lstStyle/>
                    <a:p>
                      <a:r>
                        <a:rPr lang="hr-HR" sz="1200" b="0" kern="1200" dirty="0"/>
                        <a:t>Djelatnici ZZJZ Zadar, Služba za mentalno zdravlje i prevenciju ovisnosti, razrednici</a:t>
                      </a:r>
                      <a:r>
                        <a:rPr lang="hr-HR" sz="1200" b="0" kern="1200" baseline="0" dirty="0"/>
                        <a:t> </a:t>
                      </a:r>
                      <a:r>
                        <a:rPr lang="hr-HR" sz="1200" b="0" kern="1200" dirty="0"/>
                        <a:t>u suradnji s koordinatorom školskih preventivnih programa. Voditelj psiholog</a:t>
                      </a:r>
                      <a:r>
                        <a:rPr lang="hr-HR" sz="1200" b="0" kern="1200" baseline="0" dirty="0"/>
                        <a:t> Jagoda Ivanišević.</a:t>
                      </a:r>
                      <a:endParaRPr lang="hr-HR" sz="1200" b="0" dirty="0"/>
                    </a:p>
                  </a:txBody>
                  <a:tcPr/>
                </a:tc>
                <a:extLst>
                  <a:ext uri="{0D108BD9-81ED-4DB2-BD59-A6C34878D82A}">
                    <a16:rowId xmlns:a16="http://schemas.microsoft.com/office/drawing/2014/main" val="10002"/>
                  </a:ext>
                </a:extLst>
              </a:tr>
              <a:tr h="677644">
                <a:tc>
                  <a:txBody>
                    <a:bodyPr/>
                    <a:lstStyle/>
                    <a:p>
                      <a:r>
                        <a:rPr lang="hr-HR" sz="1600" b="1" dirty="0"/>
                        <a:t>NAČINI REALIZACIJE:</a:t>
                      </a:r>
                    </a:p>
                  </a:txBody>
                  <a:tcPr/>
                </a:tc>
                <a:tc>
                  <a:txBody>
                    <a:bodyPr/>
                    <a:lstStyle/>
                    <a:p>
                      <a:r>
                        <a:rPr lang="hr-HR" sz="1200" b="0" kern="1200" dirty="0"/>
                        <a:t>Putem predavanja i radionica na satu razrednika. Teme: nula promila i vršnjačko nasilje.</a:t>
                      </a:r>
                      <a:endParaRPr lang="hr-HR" sz="1200" b="0" dirty="0"/>
                    </a:p>
                  </a:txBody>
                  <a:tcPr/>
                </a:tc>
                <a:extLst>
                  <a:ext uri="{0D108BD9-81ED-4DB2-BD59-A6C34878D82A}">
                    <a16:rowId xmlns:a16="http://schemas.microsoft.com/office/drawing/2014/main" val="10003"/>
                  </a:ext>
                </a:extLst>
              </a:tr>
              <a:tr h="319204">
                <a:tc>
                  <a:txBody>
                    <a:bodyPr/>
                    <a:lstStyle/>
                    <a:p>
                      <a:r>
                        <a:rPr lang="hr-HR" sz="1600" b="1" dirty="0"/>
                        <a:t>VREMENIK:</a:t>
                      </a:r>
                    </a:p>
                  </a:txBody>
                  <a:tcPr/>
                </a:tc>
                <a:tc>
                  <a:txBody>
                    <a:bodyPr/>
                    <a:lstStyle/>
                    <a:p>
                      <a:r>
                        <a:rPr lang="hr-HR" sz="1200" b="0" kern="1200" dirty="0"/>
                        <a:t>Tijekom školske godine</a:t>
                      </a:r>
                      <a:r>
                        <a:rPr lang="hr-HR" sz="1200" b="0" kern="1200" baseline="0" dirty="0"/>
                        <a:t> </a:t>
                      </a:r>
                      <a:r>
                        <a:rPr lang="hr-HR" sz="1200" b="0" kern="1200" dirty="0"/>
                        <a:t>(listopad, travanj).</a:t>
                      </a:r>
                      <a:endParaRPr lang="hr-HR" sz="1200" b="0" dirty="0"/>
                    </a:p>
                  </a:txBody>
                  <a:tcPr/>
                </a:tc>
                <a:extLst>
                  <a:ext uri="{0D108BD9-81ED-4DB2-BD59-A6C34878D82A}">
                    <a16:rowId xmlns:a16="http://schemas.microsoft.com/office/drawing/2014/main" val="10004"/>
                  </a:ext>
                </a:extLst>
              </a:tr>
              <a:tr h="476861">
                <a:tc>
                  <a:txBody>
                    <a:bodyPr/>
                    <a:lstStyle/>
                    <a:p>
                      <a:r>
                        <a:rPr lang="hr-HR" sz="1600" b="1" dirty="0"/>
                        <a:t>TROŠKOVNIK:</a:t>
                      </a:r>
                    </a:p>
                  </a:txBody>
                  <a:tcPr/>
                </a:tc>
                <a:tc>
                  <a:txBody>
                    <a:bodyPr/>
                    <a:lstStyle/>
                    <a:p>
                      <a:r>
                        <a:rPr lang="hr-HR" sz="1200" b="0" dirty="0"/>
                        <a:t>/</a:t>
                      </a:r>
                    </a:p>
                  </a:txBody>
                  <a:tcPr/>
                </a:tc>
                <a:extLst>
                  <a:ext uri="{0D108BD9-81ED-4DB2-BD59-A6C34878D82A}">
                    <a16:rowId xmlns:a16="http://schemas.microsoft.com/office/drawing/2014/main" val="10005"/>
                  </a:ext>
                </a:extLst>
              </a:tr>
              <a:tr h="476861">
                <a:tc>
                  <a:txBody>
                    <a:bodyPr/>
                    <a:lstStyle/>
                    <a:p>
                      <a:r>
                        <a:rPr lang="hr-HR" sz="1600" b="1" dirty="0"/>
                        <a:t>VREDNOVANJE:</a:t>
                      </a:r>
                    </a:p>
                  </a:txBody>
                  <a:tcPr/>
                </a:tc>
                <a:tc>
                  <a:txBody>
                    <a:bodyPr/>
                    <a:lstStyle/>
                    <a:p>
                      <a:r>
                        <a:rPr lang="hr-HR" sz="1200" b="0" kern="1200" dirty="0"/>
                        <a:t>Putem evluacijskih listića za predavanje koje provode djelatnici ZZJZ Zadar.</a:t>
                      </a:r>
                      <a:endParaRPr lang="hr-HR" sz="12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619672" y="620687"/>
            <a:ext cx="5904656" cy="91777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SIGURNO PONAŠANJE DJECE NA INTERNETU</a:t>
            </a:r>
          </a:p>
        </p:txBody>
      </p:sp>
      <p:graphicFrame>
        <p:nvGraphicFramePr>
          <p:cNvPr id="6" name="Table 5">
            <a:extLst>
              <a:ext uri="{FF2B5EF4-FFF2-40B4-BE49-F238E27FC236}">
                <a16:creationId xmlns:a16="http://schemas.microsoft.com/office/drawing/2014/main" id="{37A3902E-AD49-483E-9D6D-24A5EE2A72AE}"/>
              </a:ext>
            </a:extLst>
          </p:cNvPr>
          <p:cNvGraphicFramePr>
            <a:graphicFrameLocks noGrp="1"/>
          </p:cNvGraphicFramePr>
          <p:nvPr>
            <p:extLst>
              <p:ext uri="{D42A27DB-BD31-4B8C-83A1-F6EECF244321}">
                <p14:modId xmlns:p14="http://schemas.microsoft.com/office/powerpoint/2010/main" val="1497787491"/>
              </p:ext>
            </p:extLst>
          </p:nvPr>
        </p:nvGraphicFramePr>
        <p:xfrm>
          <a:off x="1115616" y="1721029"/>
          <a:ext cx="6768752" cy="3922099"/>
        </p:xfrm>
        <a:graphic>
          <a:graphicData uri="http://schemas.openxmlformats.org/drawingml/2006/table">
            <a:tbl>
              <a:tblPr firstRow="1" bandRow="1">
                <a:tableStyleId>{16D9F66E-5EB9-4882-86FB-DCBF35E3C3E4}</a:tableStyleId>
              </a:tblPr>
              <a:tblGrid>
                <a:gridCol w="1584176">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829966">
                <a:tc>
                  <a:txBody>
                    <a:bodyPr/>
                    <a:lstStyle/>
                    <a:p>
                      <a:r>
                        <a:rPr lang="hr-HR" sz="1600" b="1" dirty="0"/>
                        <a:t>CILJEVI:</a:t>
                      </a:r>
                    </a:p>
                  </a:txBody>
                  <a:tcPr/>
                </a:tc>
                <a:tc>
                  <a:txBody>
                    <a:bodyPr/>
                    <a:lstStyle/>
                    <a:p>
                      <a:r>
                        <a:rPr lang="hr-HR" sz="1100" b="0" kern="1200" dirty="0"/>
                        <a:t>Opći cilj projekta: senzibilizacija javnosti za problematiku ovisnosti i svih vrsta nasilja putem interneta, aktivno mijenjanje stavova o rizičnom ponašanju na internetu.</a:t>
                      </a:r>
                    </a:p>
                    <a:p>
                      <a:r>
                        <a:rPr lang="hr-HR" sz="1100" b="0" kern="1200" dirty="0"/>
                        <a:t>2.specifični ciljevi:</a:t>
                      </a:r>
                      <a:r>
                        <a:rPr lang="hr-HR" sz="1100" b="0" kern="1200" baseline="0" dirty="0"/>
                        <a:t> p</a:t>
                      </a:r>
                      <a:r>
                        <a:rPr lang="hr-HR" sz="1100" b="0" kern="1200" dirty="0"/>
                        <a:t>odizanje razine znanja osnovnoškolaca o mogućim opasnostima i rizičnim ponašanjima te prekomjernom korištenju interneta uz poduku o odgovornom i samozaštitnom ponašanju.</a:t>
                      </a:r>
                      <a:endParaRPr lang="hr-HR" sz="1100" b="0" dirty="0"/>
                    </a:p>
                  </a:txBody>
                  <a:tcPr/>
                </a:tc>
                <a:extLst>
                  <a:ext uri="{0D108BD9-81ED-4DB2-BD59-A6C34878D82A}">
                    <a16:rowId xmlns:a16="http://schemas.microsoft.com/office/drawing/2014/main" val="10000"/>
                  </a:ext>
                </a:extLst>
              </a:tr>
              <a:tr h="276655">
                <a:tc>
                  <a:txBody>
                    <a:bodyPr/>
                    <a:lstStyle/>
                    <a:p>
                      <a:r>
                        <a:rPr lang="hr-HR" sz="1600" b="1" dirty="0"/>
                        <a:t>NAMJENA:</a:t>
                      </a:r>
                    </a:p>
                  </a:txBody>
                  <a:tcPr/>
                </a:tc>
                <a:tc>
                  <a:txBody>
                    <a:bodyPr/>
                    <a:lstStyle/>
                    <a:p>
                      <a:r>
                        <a:rPr lang="hr-HR" sz="1100" b="0" kern="1200" dirty="0"/>
                        <a:t>Učenicima</a:t>
                      </a:r>
                      <a:r>
                        <a:rPr lang="hr-HR" sz="1100" b="0" kern="1200" baseline="0" dirty="0"/>
                        <a:t> </a:t>
                      </a:r>
                      <a:r>
                        <a:rPr lang="hr-HR" sz="1100" b="0" kern="1200" dirty="0"/>
                        <a:t>6. i 7. razreda.</a:t>
                      </a:r>
                      <a:endParaRPr lang="hr-HR" sz="1100" b="0" dirty="0"/>
                    </a:p>
                  </a:txBody>
                  <a:tcPr/>
                </a:tc>
                <a:extLst>
                  <a:ext uri="{0D108BD9-81ED-4DB2-BD59-A6C34878D82A}">
                    <a16:rowId xmlns:a16="http://schemas.microsoft.com/office/drawing/2014/main" val="10001"/>
                  </a:ext>
                </a:extLst>
              </a:tr>
              <a:tr h="829966">
                <a:tc>
                  <a:txBody>
                    <a:bodyPr/>
                    <a:lstStyle/>
                    <a:p>
                      <a:r>
                        <a:rPr lang="hr-HR" sz="1600" b="1" dirty="0"/>
                        <a:t>NOSITELJI:</a:t>
                      </a:r>
                    </a:p>
                  </a:txBody>
                  <a:tcPr/>
                </a:tc>
                <a:tc>
                  <a:txBody>
                    <a:bodyPr/>
                    <a:lstStyle/>
                    <a:p>
                      <a:r>
                        <a:rPr lang="hr-HR" sz="1100" b="0" kern="1200" dirty="0"/>
                        <a:t>Radna skupina za problematiku sigurnog ponašanja mladih na internetu Vijeća za prvenciju kriminaliteta na području Grada Zadra.</a:t>
                      </a:r>
                      <a:r>
                        <a:rPr lang="hr-HR" sz="1100" b="0" kern="1200" baseline="0" dirty="0"/>
                        <a:t> </a:t>
                      </a:r>
                      <a:r>
                        <a:rPr lang="hr-HR" sz="1100" b="0" kern="1200" dirty="0"/>
                        <a:t>Osnovne škole.</a:t>
                      </a:r>
                      <a:r>
                        <a:rPr lang="hr-HR" sz="1100" b="0" kern="1200" baseline="0" dirty="0"/>
                        <a:t> </a:t>
                      </a:r>
                      <a:r>
                        <a:rPr lang="hr-HR" sz="1100" b="0" kern="1200" dirty="0"/>
                        <a:t>Partneri u projektu:</a:t>
                      </a:r>
                    </a:p>
                    <a:p>
                      <a:r>
                        <a:rPr lang="hr-HR" sz="1100" b="0" kern="1200" dirty="0"/>
                        <a:t>- Policijska uprava Zadarska; ured za prevenciju; ured za maloljetničku delikvenciju</a:t>
                      </a:r>
                    </a:p>
                    <a:p>
                      <a:pPr>
                        <a:buFontTx/>
                        <a:buChar char="-"/>
                      </a:pPr>
                      <a:r>
                        <a:rPr lang="hr-HR" sz="1100" b="0" kern="1200" dirty="0"/>
                        <a:t>Zavod za javno zdravstvo; služba za mentalno zdravlje i prevenciju ovisnosti Zadar.</a:t>
                      </a:r>
                    </a:p>
                    <a:p>
                      <a:pPr>
                        <a:buFontTx/>
                        <a:buNone/>
                      </a:pPr>
                      <a:r>
                        <a:rPr lang="hr-HR" sz="1100" b="0" kern="1200" dirty="0"/>
                        <a:t>Voditelj psiholog Jagoda</a:t>
                      </a:r>
                      <a:r>
                        <a:rPr lang="hr-HR" sz="1100" b="0" kern="1200" baseline="0" dirty="0"/>
                        <a:t> Ivanišević.</a:t>
                      </a:r>
                      <a:endParaRPr lang="hr-HR" sz="1100" b="0" dirty="0"/>
                    </a:p>
                  </a:txBody>
                  <a:tcPr/>
                </a:tc>
                <a:extLst>
                  <a:ext uri="{0D108BD9-81ED-4DB2-BD59-A6C34878D82A}">
                    <a16:rowId xmlns:a16="http://schemas.microsoft.com/office/drawing/2014/main" val="10002"/>
                  </a:ext>
                </a:extLst>
              </a:tr>
              <a:tr h="477859">
                <a:tc>
                  <a:txBody>
                    <a:bodyPr/>
                    <a:lstStyle/>
                    <a:p>
                      <a:r>
                        <a:rPr lang="hr-HR" sz="1600" b="1" dirty="0"/>
                        <a:t>NAČINI REALIZACIJE:</a:t>
                      </a:r>
                    </a:p>
                  </a:txBody>
                  <a:tcPr/>
                </a:tc>
                <a:tc>
                  <a:txBody>
                    <a:bodyPr/>
                    <a:lstStyle/>
                    <a:p>
                      <a:r>
                        <a:rPr lang="hr-HR" sz="1100" b="0" kern="1200" dirty="0"/>
                        <a:t>Edukacija</a:t>
                      </a:r>
                      <a:r>
                        <a:rPr lang="hr-HR" sz="1100" b="0" kern="1200" baseline="0" dirty="0"/>
                        <a:t> </a:t>
                      </a:r>
                      <a:r>
                        <a:rPr lang="hr-HR" sz="1100" b="0" kern="1200" dirty="0"/>
                        <a:t>učenika,</a:t>
                      </a:r>
                      <a:r>
                        <a:rPr lang="hr-HR" sz="1100" b="0" kern="1200" baseline="0" dirty="0"/>
                        <a:t> p</a:t>
                      </a:r>
                      <a:r>
                        <a:rPr lang="hr-HR" sz="1100" b="0" kern="1200" dirty="0"/>
                        <a:t>arlaonice.</a:t>
                      </a:r>
                      <a:endParaRPr lang="hr-HR" sz="1100" b="0" dirty="0"/>
                    </a:p>
                  </a:txBody>
                  <a:tcPr/>
                </a:tc>
                <a:extLst>
                  <a:ext uri="{0D108BD9-81ED-4DB2-BD59-A6C34878D82A}">
                    <a16:rowId xmlns:a16="http://schemas.microsoft.com/office/drawing/2014/main" val="10003"/>
                  </a:ext>
                </a:extLst>
              </a:tr>
              <a:tr h="276655">
                <a:tc>
                  <a:txBody>
                    <a:bodyPr/>
                    <a:lstStyle/>
                    <a:p>
                      <a:r>
                        <a:rPr lang="hr-HR" sz="1600" b="1" dirty="0"/>
                        <a:t>VREMENIK:</a:t>
                      </a:r>
                    </a:p>
                  </a:txBody>
                  <a:tcPr/>
                </a:tc>
                <a:tc>
                  <a:txBody>
                    <a:bodyPr/>
                    <a:lstStyle/>
                    <a:p>
                      <a:r>
                        <a:rPr lang="hr-HR" sz="1100" b="0" kern="1200" dirty="0"/>
                        <a:t>Tijekom 2. polugodišta.</a:t>
                      </a:r>
                      <a:endParaRPr lang="hr-HR" sz="1100" b="0" dirty="0"/>
                    </a:p>
                  </a:txBody>
                  <a:tcPr/>
                </a:tc>
                <a:extLst>
                  <a:ext uri="{0D108BD9-81ED-4DB2-BD59-A6C34878D82A}">
                    <a16:rowId xmlns:a16="http://schemas.microsoft.com/office/drawing/2014/main" val="10004"/>
                  </a:ext>
                </a:extLst>
              </a:tr>
              <a:tr h="300603">
                <a:tc>
                  <a:txBody>
                    <a:bodyPr/>
                    <a:lstStyle/>
                    <a:p>
                      <a:r>
                        <a:rPr lang="hr-HR" sz="1600" b="1" dirty="0"/>
                        <a:t>TROŠKOVNIK:</a:t>
                      </a:r>
                    </a:p>
                  </a:txBody>
                  <a:tcPr/>
                </a:tc>
                <a:tc>
                  <a:txBody>
                    <a:bodyPr/>
                    <a:lstStyle/>
                    <a:p>
                      <a:r>
                        <a:rPr lang="hr-HR" sz="1100" b="0" dirty="0"/>
                        <a:t>/</a:t>
                      </a:r>
                    </a:p>
                  </a:txBody>
                  <a:tcPr/>
                </a:tc>
                <a:extLst>
                  <a:ext uri="{0D108BD9-81ED-4DB2-BD59-A6C34878D82A}">
                    <a16:rowId xmlns:a16="http://schemas.microsoft.com/office/drawing/2014/main" val="10005"/>
                  </a:ext>
                </a:extLst>
              </a:tr>
              <a:tr h="477859">
                <a:tc>
                  <a:txBody>
                    <a:bodyPr/>
                    <a:lstStyle/>
                    <a:p>
                      <a:r>
                        <a:rPr lang="hr-HR" sz="1600" b="1" dirty="0"/>
                        <a:t>VREDNOVANJE:</a:t>
                      </a:r>
                    </a:p>
                  </a:txBody>
                  <a:tcPr/>
                </a:tc>
                <a:tc>
                  <a:txBody>
                    <a:bodyPr/>
                    <a:lstStyle/>
                    <a:p>
                      <a:r>
                        <a:rPr lang="hr-HR" sz="1100" b="0" kern="1200" dirty="0"/>
                        <a:t>Na početku predavanja i na kraju ciklusa učenici ispunjavaju ankete.</a:t>
                      </a:r>
                      <a:r>
                        <a:rPr lang="hr-HR" sz="1100" b="0" kern="1200" baseline="0" dirty="0"/>
                        <a:t> P</a:t>
                      </a:r>
                      <a:r>
                        <a:rPr lang="hr-HR" sz="1100" b="0" kern="1200" dirty="0"/>
                        <a:t>o završetku parlaonice učenici ispunjavaju ankete.</a:t>
                      </a:r>
                      <a:endParaRPr lang="hr-HR" sz="11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655676" y="686003"/>
            <a:ext cx="5832648" cy="64294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ŽIVIM ŽIVOT BEZ NASILJA</a:t>
            </a:r>
          </a:p>
        </p:txBody>
      </p:sp>
      <p:graphicFrame>
        <p:nvGraphicFramePr>
          <p:cNvPr id="6" name="Table 5">
            <a:extLst>
              <a:ext uri="{FF2B5EF4-FFF2-40B4-BE49-F238E27FC236}">
                <a16:creationId xmlns:a16="http://schemas.microsoft.com/office/drawing/2014/main" id="{B331F308-D08A-40EA-9C9E-FD4D9A76F30F}"/>
              </a:ext>
            </a:extLst>
          </p:cNvPr>
          <p:cNvGraphicFramePr>
            <a:graphicFrameLocks noGrp="1"/>
          </p:cNvGraphicFramePr>
          <p:nvPr>
            <p:extLst>
              <p:ext uri="{D42A27DB-BD31-4B8C-83A1-F6EECF244321}">
                <p14:modId xmlns:p14="http://schemas.microsoft.com/office/powerpoint/2010/main" val="3358936000"/>
              </p:ext>
            </p:extLst>
          </p:nvPr>
        </p:nvGraphicFramePr>
        <p:xfrm>
          <a:off x="1043608" y="1600200"/>
          <a:ext cx="6866709" cy="4346692"/>
        </p:xfrm>
        <a:graphic>
          <a:graphicData uri="http://schemas.openxmlformats.org/drawingml/2006/table">
            <a:tbl>
              <a:tblPr firstRow="1" bandRow="1">
                <a:tableStyleId>{16D9F66E-5EB9-4882-86FB-DCBF35E3C3E4}</a:tableStyleId>
              </a:tblPr>
              <a:tblGrid>
                <a:gridCol w="1440160">
                  <a:extLst>
                    <a:ext uri="{9D8B030D-6E8A-4147-A177-3AD203B41FA5}">
                      <a16:colId xmlns:a16="http://schemas.microsoft.com/office/drawing/2014/main" val="20000"/>
                    </a:ext>
                  </a:extLst>
                </a:gridCol>
                <a:gridCol w="5426549">
                  <a:extLst>
                    <a:ext uri="{9D8B030D-6E8A-4147-A177-3AD203B41FA5}">
                      <a16:colId xmlns:a16="http://schemas.microsoft.com/office/drawing/2014/main" val="20001"/>
                    </a:ext>
                  </a:extLst>
                </a:gridCol>
              </a:tblGrid>
              <a:tr h="834426">
                <a:tc>
                  <a:txBody>
                    <a:bodyPr/>
                    <a:lstStyle/>
                    <a:p>
                      <a:r>
                        <a:rPr lang="hr-HR" sz="1400" b="1" dirty="0"/>
                        <a:t>CILJEVI:</a:t>
                      </a:r>
                    </a:p>
                  </a:txBody>
                  <a:tcPr/>
                </a:tc>
                <a:tc>
                  <a:txBody>
                    <a:bodyPr/>
                    <a:lstStyle/>
                    <a:p>
                      <a:r>
                        <a:rPr lang="hr-HR" sz="1100" b="0" kern="1200" dirty="0"/>
                        <a:t>Izgraditi kulturu nenasilja među mladima, prevenirati sve oblike nasilja.</a:t>
                      </a:r>
                      <a:r>
                        <a:rPr lang="hr-HR" sz="1100" b="0" kern="1200" baseline="0" dirty="0"/>
                        <a:t> </a:t>
                      </a:r>
                      <a:r>
                        <a:rPr lang="hr-HR" sz="1100" b="0" kern="1200" dirty="0"/>
                        <a:t>Identificirati faktore te razviti zaštitne mehanizme svih oblika nasilja.</a:t>
                      </a:r>
                      <a:r>
                        <a:rPr lang="hr-HR" sz="1100" b="0" kern="1200" baseline="0" dirty="0"/>
                        <a:t> </a:t>
                      </a:r>
                      <a:r>
                        <a:rPr lang="hr-HR" sz="1100" b="0" kern="1200" dirty="0"/>
                        <a:t>Upoznati učenike s problemima nasilja i zakonskim mogućnostima sprječavanja i prijavljivanja nasilja.</a:t>
                      </a:r>
                      <a:r>
                        <a:rPr lang="hr-HR" sz="1100" b="0" kern="1200" baseline="0" dirty="0"/>
                        <a:t> </a:t>
                      </a:r>
                      <a:r>
                        <a:rPr lang="hr-HR" sz="1100" b="0" kern="1200" dirty="0"/>
                        <a:t>Informirati učenike o pojmu nasilja i kako se zaštititi.</a:t>
                      </a:r>
                      <a:r>
                        <a:rPr lang="hr-HR" sz="1100" b="0" kern="1200" baseline="0" dirty="0"/>
                        <a:t> </a:t>
                      </a:r>
                      <a:r>
                        <a:rPr lang="hr-HR" sz="1100" b="0" kern="1200" dirty="0"/>
                        <a:t>Potaknuti učenike da osobno daju doprinos u razumijevanju pojma društveno odgovornog ponašanja.</a:t>
                      </a:r>
                      <a:endParaRPr lang="hr-HR" sz="1100" b="0" dirty="0"/>
                    </a:p>
                  </a:txBody>
                  <a:tcPr/>
                </a:tc>
                <a:extLst>
                  <a:ext uri="{0D108BD9-81ED-4DB2-BD59-A6C34878D82A}">
                    <a16:rowId xmlns:a16="http://schemas.microsoft.com/office/drawing/2014/main" val="10000"/>
                  </a:ext>
                </a:extLst>
              </a:tr>
              <a:tr h="349030">
                <a:tc>
                  <a:txBody>
                    <a:bodyPr/>
                    <a:lstStyle/>
                    <a:p>
                      <a:r>
                        <a:rPr lang="hr-HR" sz="1400" b="1" dirty="0"/>
                        <a:t>NAMJENA:</a:t>
                      </a:r>
                    </a:p>
                  </a:txBody>
                  <a:tcPr/>
                </a:tc>
                <a:tc>
                  <a:txBody>
                    <a:bodyPr/>
                    <a:lstStyle/>
                    <a:p>
                      <a:r>
                        <a:rPr lang="hr-HR" sz="1100" b="0" kern="1200" dirty="0"/>
                        <a:t>Učenicima 6. i 7. razreda.</a:t>
                      </a:r>
                      <a:endParaRPr lang="hr-HR" sz="1100" b="0" dirty="0"/>
                    </a:p>
                  </a:txBody>
                  <a:tcPr/>
                </a:tc>
                <a:extLst>
                  <a:ext uri="{0D108BD9-81ED-4DB2-BD59-A6C34878D82A}">
                    <a16:rowId xmlns:a16="http://schemas.microsoft.com/office/drawing/2014/main" val="10001"/>
                  </a:ext>
                </a:extLst>
              </a:tr>
              <a:tr h="682712">
                <a:tc>
                  <a:txBody>
                    <a:bodyPr/>
                    <a:lstStyle/>
                    <a:p>
                      <a:r>
                        <a:rPr lang="hr-HR" sz="1400" b="1" dirty="0"/>
                        <a:t>NOSITELJI:</a:t>
                      </a:r>
                    </a:p>
                  </a:txBody>
                  <a:tcPr/>
                </a:tc>
                <a:tc>
                  <a:txBody>
                    <a:bodyPr/>
                    <a:lstStyle/>
                    <a:p>
                      <a:r>
                        <a:rPr lang="hr-HR" sz="1100" b="0" kern="1200" dirty="0"/>
                        <a:t>Vijeće za prvenciju kriminaliteta na području Grada Zadra, Grad Zadar, UO za odgoj i školstvo.</a:t>
                      </a:r>
                      <a:r>
                        <a:rPr lang="hr-HR" sz="1100" b="0" kern="1200" baseline="0" dirty="0"/>
                        <a:t> </a:t>
                      </a:r>
                      <a:r>
                        <a:rPr lang="hr-HR" sz="1100" b="0" kern="1200" dirty="0"/>
                        <a:t>Osnovne škole partneri u projektu</a:t>
                      </a:r>
                      <a:r>
                        <a:rPr lang="hr-HR" sz="1100" b="0" kern="1200" baseline="0" dirty="0"/>
                        <a:t>. </a:t>
                      </a:r>
                      <a:r>
                        <a:rPr lang="hr-HR" sz="1100" b="0" kern="1200" dirty="0"/>
                        <a:t>Policijska uprava Zadarska; ured za prevenciju; ured za maloljetničku delikvenciju.</a:t>
                      </a:r>
                    </a:p>
                    <a:p>
                      <a:r>
                        <a:rPr lang="hr-HR" sz="1100" b="0" kern="1200" dirty="0"/>
                        <a:t>Voditelj psiholog</a:t>
                      </a:r>
                      <a:r>
                        <a:rPr lang="hr-HR" sz="1100" b="0" kern="1200" baseline="0" dirty="0"/>
                        <a:t> Jagoda Ivanišević.</a:t>
                      </a:r>
                      <a:endParaRPr lang="hr-HR" sz="11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986140">
                <a:tc>
                  <a:txBody>
                    <a:bodyPr/>
                    <a:lstStyle/>
                    <a:p>
                      <a:r>
                        <a:rPr lang="hr-HR" sz="1400" b="1" dirty="0"/>
                        <a:t>NAČINI REALIZACIJE:</a:t>
                      </a:r>
                    </a:p>
                  </a:txBody>
                  <a:tcPr/>
                </a:tc>
                <a:tc>
                  <a:txBody>
                    <a:bodyPr/>
                    <a:lstStyle/>
                    <a:p>
                      <a:r>
                        <a:rPr lang="hr-HR" sz="1100" b="0" kern="1200" dirty="0"/>
                        <a:t>Komponenta 1</a:t>
                      </a:r>
                      <a:r>
                        <a:rPr lang="hr-HR" sz="1100" b="0" kern="1200" baseline="0" dirty="0"/>
                        <a:t> - d</a:t>
                      </a:r>
                      <a:r>
                        <a:rPr lang="hr-HR" sz="1100" b="0" kern="1200" dirty="0"/>
                        <a:t>ogovor PU i škole o terminima edukativnih predavanja i interaktivnih radionica o nasilju na satovima razrednika.</a:t>
                      </a:r>
                    </a:p>
                    <a:p>
                      <a:r>
                        <a:rPr lang="hr-HR" sz="1100" b="0" kern="1200" dirty="0"/>
                        <a:t>Komponenta 2 -</a:t>
                      </a:r>
                      <a:r>
                        <a:rPr lang="hr-HR" sz="1100" b="0" kern="1200" baseline="0" dirty="0"/>
                        <a:t> p</a:t>
                      </a:r>
                      <a:r>
                        <a:rPr lang="hr-HR" sz="1100" b="0" kern="1200" dirty="0"/>
                        <a:t>redstava kazališta Theatro “Nasilje za nasilje nema opravdanja” u suradnji s udrugom Riječi/Prave/Predstave. U režiji Zijaha Sokolovića.</a:t>
                      </a:r>
                    </a:p>
                    <a:p>
                      <a:r>
                        <a:rPr lang="hr-HR" sz="1100" b="0" kern="1200" dirty="0"/>
                        <a:t>Komponenta 3</a:t>
                      </a:r>
                      <a:r>
                        <a:rPr lang="hr-HR" sz="1100" b="0" kern="1200" baseline="0" dirty="0"/>
                        <a:t> - o</a:t>
                      </a:r>
                      <a:r>
                        <a:rPr lang="hr-HR" sz="1100" b="0" kern="1200" dirty="0"/>
                        <a:t>svrt i uradci na temu nenasilja, tolerancije i diskriminacije-likovni radovi, ppt, literarni radovi.</a:t>
                      </a:r>
                      <a:endParaRPr lang="hr-HR" sz="1100" b="0" dirty="0"/>
                    </a:p>
                  </a:txBody>
                  <a:tcPr/>
                </a:tc>
                <a:extLst>
                  <a:ext uri="{0D108BD9-81ED-4DB2-BD59-A6C34878D82A}">
                    <a16:rowId xmlns:a16="http://schemas.microsoft.com/office/drawing/2014/main" val="10003"/>
                  </a:ext>
                </a:extLst>
              </a:tr>
              <a:tr h="349030">
                <a:tc>
                  <a:txBody>
                    <a:bodyPr/>
                    <a:lstStyle/>
                    <a:p>
                      <a:r>
                        <a:rPr lang="hr-HR" sz="1400" b="1" dirty="0"/>
                        <a:t>VREMENIK:</a:t>
                      </a:r>
                    </a:p>
                  </a:txBody>
                  <a:tcPr/>
                </a:tc>
                <a:tc>
                  <a:txBody>
                    <a:bodyPr/>
                    <a:lstStyle/>
                    <a:p>
                      <a:r>
                        <a:rPr lang="hr-HR" sz="1100" b="0" kern="1200" dirty="0"/>
                        <a:t>Tijekom 2. polugodišta.</a:t>
                      </a:r>
                      <a:endParaRPr lang="hr-HR" sz="1100" b="0" dirty="0"/>
                    </a:p>
                  </a:txBody>
                  <a:tcPr/>
                </a:tc>
                <a:extLst>
                  <a:ext uri="{0D108BD9-81ED-4DB2-BD59-A6C34878D82A}">
                    <a16:rowId xmlns:a16="http://schemas.microsoft.com/office/drawing/2014/main" val="10004"/>
                  </a:ext>
                </a:extLst>
              </a:tr>
              <a:tr h="429856">
                <a:tc>
                  <a:txBody>
                    <a:bodyPr/>
                    <a:lstStyle/>
                    <a:p>
                      <a:r>
                        <a:rPr lang="hr-HR" sz="1400" b="1" dirty="0"/>
                        <a:t>TROŠKOVNIK:</a:t>
                      </a:r>
                    </a:p>
                  </a:txBody>
                  <a:tcPr/>
                </a:tc>
                <a:tc>
                  <a:txBody>
                    <a:bodyPr/>
                    <a:lstStyle/>
                    <a:p>
                      <a:r>
                        <a:rPr lang="hr-HR" sz="1100" b="0" dirty="0"/>
                        <a:t>/</a:t>
                      </a:r>
                    </a:p>
                  </a:txBody>
                  <a:tcPr/>
                </a:tc>
                <a:extLst>
                  <a:ext uri="{0D108BD9-81ED-4DB2-BD59-A6C34878D82A}">
                    <a16:rowId xmlns:a16="http://schemas.microsoft.com/office/drawing/2014/main" val="10005"/>
                  </a:ext>
                </a:extLst>
              </a:tr>
              <a:tr h="429856">
                <a:tc>
                  <a:txBody>
                    <a:bodyPr/>
                    <a:lstStyle/>
                    <a:p>
                      <a:r>
                        <a:rPr lang="hr-HR" sz="1400" b="1" dirty="0"/>
                        <a:t>VREDNOVANJE:</a:t>
                      </a:r>
                    </a:p>
                  </a:txBody>
                  <a:tcPr/>
                </a:tc>
                <a:tc>
                  <a:txBody>
                    <a:bodyPr/>
                    <a:lstStyle/>
                    <a:p>
                      <a:r>
                        <a:rPr lang="hr-HR" sz="1100" b="0" kern="1200" dirty="0"/>
                        <a:t>Evaluacija se provodi nakon predavanja i nakon održane predstave. Vredovanje provodi PU.</a:t>
                      </a:r>
                      <a:endParaRPr lang="hr-HR" sz="11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727684" y="764704"/>
            <a:ext cx="5688632" cy="64294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MOJE SNAGE I POTEŠKOĆE</a:t>
            </a:r>
          </a:p>
        </p:txBody>
      </p:sp>
      <p:graphicFrame>
        <p:nvGraphicFramePr>
          <p:cNvPr id="6" name="Table 5">
            <a:extLst>
              <a:ext uri="{FF2B5EF4-FFF2-40B4-BE49-F238E27FC236}">
                <a16:creationId xmlns:a16="http://schemas.microsoft.com/office/drawing/2014/main" id="{CF5EEA39-B6AA-4260-8EEA-062D4E3B9228}"/>
              </a:ext>
            </a:extLst>
          </p:cNvPr>
          <p:cNvGraphicFramePr>
            <a:graphicFrameLocks noGrp="1"/>
          </p:cNvGraphicFramePr>
          <p:nvPr>
            <p:extLst>
              <p:ext uri="{D42A27DB-BD31-4B8C-83A1-F6EECF244321}">
                <p14:modId xmlns:p14="http://schemas.microsoft.com/office/powerpoint/2010/main" val="3193192514"/>
              </p:ext>
            </p:extLst>
          </p:nvPr>
        </p:nvGraphicFramePr>
        <p:xfrm>
          <a:off x="1331640" y="1916832"/>
          <a:ext cx="6480720" cy="3472600"/>
        </p:xfrm>
        <a:graphic>
          <a:graphicData uri="http://schemas.openxmlformats.org/drawingml/2006/table">
            <a:tbl>
              <a:tblPr firstRow="1" bandRow="1">
                <a:tableStyleId>{16D9F66E-5EB9-4882-86FB-DCBF35E3C3E4}</a:tableStyleId>
              </a:tblPr>
              <a:tblGrid>
                <a:gridCol w="1512168">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393696">
                <a:tc>
                  <a:txBody>
                    <a:bodyPr/>
                    <a:lstStyle/>
                    <a:p>
                      <a:r>
                        <a:rPr lang="hr-HR" sz="1600" b="1" dirty="0"/>
                        <a:t>CILJEVI:</a:t>
                      </a:r>
                    </a:p>
                  </a:txBody>
                  <a:tcPr/>
                </a:tc>
                <a:tc>
                  <a:txBody>
                    <a:bodyPr/>
                    <a:lstStyle/>
                    <a:p>
                      <a:r>
                        <a:rPr lang="hr-HR" sz="1200" b="0" kern="1200" dirty="0"/>
                        <a:t>Otkriti emocionalne i rizične učenike.</a:t>
                      </a:r>
                      <a:r>
                        <a:rPr lang="hr-HR" sz="1200" b="0" kern="1200" baseline="0" dirty="0"/>
                        <a:t> </a:t>
                      </a:r>
                      <a:r>
                        <a:rPr lang="hr-HR" sz="1200" b="0" kern="1200" dirty="0"/>
                        <a:t>Usmjeriti na mjere pomoći roditeljima i učenicima.</a:t>
                      </a:r>
                      <a:endParaRPr lang="hr-HR" sz="1200" b="0" dirty="0"/>
                    </a:p>
                  </a:txBody>
                  <a:tcPr/>
                </a:tc>
                <a:extLst>
                  <a:ext uri="{0D108BD9-81ED-4DB2-BD59-A6C34878D82A}">
                    <a16:rowId xmlns:a16="http://schemas.microsoft.com/office/drawing/2014/main" val="10000"/>
                  </a:ext>
                </a:extLst>
              </a:tr>
              <a:tr h="385902">
                <a:tc>
                  <a:txBody>
                    <a:bodyPr/>
                    <a:lstStyle/>
                    <a:p>
                      <a:r>
                        <a:rPr lang="hr-HR" sz="1600" b="1" dirty="0"/>
                        <a:t>NAMJENA:</a:t>
                      </a:r>
                    </a:p>
                  </a:txBody>
                  <a:tcPr/>
                </a:tc>
                <a:tc>
                  <a:txBody>
                    <a:bodyPr/>
                    <a:lstStyle/>
                    <a:p>
                      <a:r>
                        <a:rPr lang="hr-HR" sz="1200" b="0" kern="1200" dirty="0"/>
                        <a:t>Učenicima 7. razreda.</a:t>
                      </a:r>
                      <a:endParaRPr lang="hr-HR" sz="1200" b="0" dirty="0"/>
                    </a:p>
                  </a:txBody>
                  <a:tcPr/>
                </a:tc>
                <a:extLst>
                  <a:ext uri="{0D108BD9-81ED-4DB2-BD59-A6C34878D82A}">
                    <a16:rowId xmlns:a16="http://schemas.microsoft.com/office/drawing/2014/main" val="10001"/>
                  </a:ext>
                </a:extLst>
              </a:tr>
              <a:tr h="467106">
                <a:tc>
                  <a:txBody>
                    <a:bodyPr/>
                    <a:lstStyle/>
                    <a:p>
                      <a:r>
                        <a:rPr lang="hr-HR" sz="1600" b="1" dirty="0"/>
                        <a:t>NOSITELJI:</a:t>
                      </a:r>
                    </a:p>
                  </a:txBody>
                  <a:tcPr/>
                </a:tc>
                <a:tc>
                  <a:txBody>
                    <a:bodyPr/>
                    <a:lstStyle/>
                    <a:p>
                      <a:r>
                        <a:rPr lang="hr-HR" sz="1200" b="0" kern="1200" dirty="0"/>
                        <a:t>Služba za mentalno zdravlje, SRS, liječnik školske medicine.</a:t>
                      </a:r>
                    </a:p>
                    <a:p>
                      <a:r>
                        <a:rPr lang="hr-HR" sz="1200" b="0" kern="1200" dirty="0"/>
                        <a:t>Voditelji</a:t>
                      </a:r>
                      <a:r>
                        <a:rPr lang="hr-HR" sz="1200" b="0" kern="1200" baseline="0" dirty="0"/>
                        <a:t> psiholog Jagoda Ivanišević.</a:t>
                      </a:r>
                      <a:endParaRPr lang="hr-HR" sz="1200" b="0" dirty="0"/>
                    </a:p>
                  </a:txBody>
                  <a:tcPr/>
                </a:tc>
                <a:extLst>
                  <a:ext uri="{0D108BD9-81ED-4DB2-BD59-A6C34878D82A}">
                    <a16:rowId xmlns:a16="http://schemas.microsoft.com/office/drawing/2014/main" val="10002"/>
                  </a:ext>
                </a:extLst>
              </a:tr>
              <a:tr h="581771">
                <a:tc>
                  <a:txBody>
                    <a:bodyPr/>
                    <a:lstStyle/>
                    <a:p>
                      <a:r>
                        <a:rPr lang="hr-HR" sz="1600" b="1" dirty="0"/>
                        <a:t>NAČINI REALIZACIJE:</a:t>
                      </a:r>
                    </a:p>
                  </a:txBody>
                  <a:tcPr/>
                </a:tc>
                <a:tc>
                  <a:txBody>
                    <a:bodyPr/>
                    <a:lstStyle/>
                    <a:p>
                      <a:r>
                        <a:rPr lang="hr-HR" sz="1200" b="0" kern="1200" dirty="0"/>
                        <a:t>Provođenje ankete, skrining upitnici.</a:t>
                      </a:r>
                      <a:endParaRPr lang="hr-HR" sz="1200" b="0" dirty="0"/>
                    </a:p>
                  </a:txBody>
                  <a:tcPr/>
                </a:tc>
                <a:extLst>
                  <a:ext uri="{0D108BD9-81ED-4DB2-BD59-A6C34878D82A}">
                    <a16:rowId xmlns:a16="http://schemas.microsoft.com/office/drawing/2014/main" val="10003"/>
                  </a:ext>
                </a:extLst>
              </a:tr>
              <a:tr h="417079">
                <a:tc>
                  <a:txBody>
                    <a:bodyPr/>
                    <a:lstStyle/>
                    <a:p>
                      <a:r>
                        <a:rPr lang="hr-HR" sz="1600" b="1" dirty="0"/>
                        <a:t>VREMENIK:</a:t>
                      </a:r>
                    </a:p>
                  </a:txBody>
                  <a:tcPr/>
                </a:tc>
                <a:tc>
                  <a:txBody>
                    <a:bodyPr/>
                    <a:lstStyle/>
                    <a:p>
                      <a:r>
                        <a:rPr lang="hr-HR" sz="1200" b="0" kern="1200" dirty="0"/>
                        <a:t>Tijekom školske godine (po</a:t>
                      </a:r>
                      <a:r>
                        <a:rPr lang="hr-HR" sz="1200" b="0" kern="1200" baseline="0" dirty="0"/>
                        <a:t> </a:t>
                      </a:r>
                      <a:r>
                        <a:rPr lang="hr-HR" sz="1200" b="0" kern="1200" dirty="0"/>
                        <a:t>dogovoru).</a:t>
                      </a:r>
                      <a:endParaRPr lang="hr-HR" sz="1200" b="0" dirty="0"/>
                    </a:p>
                  </a:txBody>
                  <a:tcPr/>
                </a:tc>
                <a:extLst>
                  <a:ext uri="{0D108BD9-81ED-4DB2-BD59-A6C34878D82A}">
                    <a16:rowId xmlns:a16="http://schemas.microsoft.com/office/drawing/2014/main" val="10004"/>
                  </a:ext>
                </a:extLst>
              </a:tr>
              <a:tr h="581771">
                <a:tc>
                  <a:txBody>
                    <a:bodyPr/>
                    <a:lstStyle/>
                    <a:p>
                      <a:r>
                        <a:rPr lang="hr-HR" sz="1600" b="1" dirty="0"/>
                        <a:t>TROŠKOVNIK:</a:t>
                      </a:r>
                    </a:p>
                  </a:txBody>
                  <a:tcPr/>
                </a:tc>
                <a:tc>
                  <a:txBody>
                    <a:bodyPr/>
                    <a:lstStyle/>
                    <a:p>
                      <a:r>
                        <a:rPr lang="hr-HR" sz="1200" b="0" dirty="0"/>
                        <a:t>/</a:t>
                      </a:r>
                    </a:p>
                  </a:txBody>
                  <a:tcPr/>
                </a:tc>
                <a:extLst>
                  <a:ext uri="{0D108BD9-81ED-4DB2-BD59-A6C34878D82A}">
                    <a16:rowId xmlns:a16="http://schemas.microsoft.com/office/drawing/2014/main" val="10005"/>
                  </a:ext>
                </a:extLst>
              </a:tr>
              <a:tr h="581771">
                <a:tc>
                  <a:txBody>
                    <a:bodyPr/>
                    <a:lstStyle/>
                    <a:p>
                      <a:r>
                        <a:rPr lang="hr-HR" sz="1600" b="1" dirty="0"/>
                        <a:t>VREDNOVANJE:</a:t>
                      </a:r>
                    </a:p>
                  </a:txBody>
                  <a:tcPr/>
                </a:tc>
                <a:tc>
                  <a:txBody>
                    <a:bodyPr/>
                    <a:lstStyle/>
                    <a:p>
                      <a:r>
                        <a:rPr lang="hr-HR" sz="1200" b="0" kern="1200" dirty="0"/>
                        <a:t>Standardizirani upitnik, skale procjene (standardizirana obrada od strane ZZJZ).</a:t>
                      </a:r>
                      <a:endParaRPr lang="hr-HR" sz="1200"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627784" y="620689"/>
            <a:ext cx="4392488" cy="79694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endParaRPr lang="hr-HR" sz="360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616505299"/>
              </p:ext>
            </p:extLst>
          </p:nvPr>
        </p:nvGraphicFramePr>
        <p:xfrm>
          <a:off x="899592" y="1567179"/>
          <a:ext cx="7344816" cy="4094070"/>
        </p:xfrm>
        <a:graphic>
          <a:graphicData uri="http://schemas.openxmlformats.org/drawingml/2006/table">
            <a:tbl>
              <a:tblPr firstRow="1" bandRow="1">
                <a:tableStyleId>{C4B1156A-380E-4F78-BDF5-A606A8083BF9}</a:tableStyleId>
              </a:tblPr>
              <a:tblGrid>
                <a:gridCol w="151216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1087197">
                <a:tc>
                  <a:txBody>
                    <a:bodyPr/>
                    <a:lstStyle/>
                    <a:p>
                      <a:r>
                        <a:rPr lang="hr-HR" sz="1600" b="1" dirty="0"/>
                        <a:t>CILJEVI:</a:t>
                      </a:r>
                    </a:p>
                  </a:txBody>
                  <a:tcPr>
                    <a:solidFill>
                      <a:srgbClr val="FFCC99"/>
                    </a:solidFill>
                  </a:tcPr>
                </a:tc>
                <a:tc>
                  <a:txBody>
                    <a:bodyPr/>
                    <a:lstStyle/>
                    <a:p>
                      <a:pPr algn="l">
                        <a:lnSpc>
                          <a:spcPct val="80000"/>
                        </a:lnSpc>
                        <a:buNone/>
                      </a:pPr>
                      <a:r>
                        <a:rPr lang="hr-HR" sz="1200" b="0" dirty="0"/>
                        <a:t>Upoznati učenike sa značenjem Božića u kršćanskom životu.</a:t>
                      </a:r>
                      <a:r>
                        <a:rPr lang="hr-HR" sz="1200" b="0" baseline="0" dirty="0"/>
                        <a:t> </a:t>
                      </a:r>
                      <a:r>
                        <a:rPr lang="hr-HR" sz="1200" b="0" dirty="0"/>
                        <a:t>Promicati svijest o potrebi međusobne pomoći i suradnje,tolerancije i poštivanju različitosti.</a:t>
                      </a:r>
                      <a:r>
                        <a:rPr lang="hr-HR" sz="1200" b="0" baseline="0" dirty="0"/>
                        <a:t> </a:t>
                      </a:r>
                      <a:r>
                        <a:rPr lang="hr-HR" sz="1200" b="0" dirty="0"/>
                        <a:t>Razvijati kod učenika svijest o očuvanju duhovne i povijesno-kulturne baštine Republike Hrvatske.</a:t>
                      </a:r>
                      <a:r>
                        <a:rPr lang="hr-HR" sz="1200" b="0" baseline="0" dirty="0"/>
                        <a:t> </a:t>
                      </a:r>
                      <a:r>
                        <a:rPr lang="hr-HR" sz="1200" b="0" dirty="0"/>
                        <a:t>Stvaranje svečanog božićnog ozračja u školi.</a:t>
                      </a:r>
                      <a:r>
                        <a:rPr lang="hr-HR" sz="1200" b="0" baseline="0" dirty="0"/>
                        <a:t> </a:t>
                      </a:r>
                      <a:r>
                        <a:rPr lang="hr-HR" sz="1200" b="0" dirty="0"/>
                        <a:t>Osvijestiti i osposobiti učenike za uređenje prostora u kojima obitavaju.</a:t>
                      </a:r>
                      <a:r>
                        <a:rPr lang="hr-HR" sz="1200" b="0" baseline="0" dirty="0"/>
                        <a:t> </a:t>
                      </a:r>
                      <a:r>
                        <a:rPr lang="hr-HR" sz="1200" b="0" dirty="0"/>
                        <a:t>Učenicima njegovati skrb i brigu za starije osobe i ostvarivati međugeneracijsku razmjenu stvaralaštva.</a:t>
                      </a:r>
                    </a:p>
                  </a:txBody>
                  <a:tcPr>
                    <a:solidFill>
                      <a:srgbClr val="FFCC99"/>
                    </a:solidFill>
                  </a:tcPr>
                </a:tc>
                <a:extLst>
                  <a:ext uri="{0D108BD9-81ED-4DB2-BD59-A6C34878D82A}">
                    <a16:rowId xmlns:a16="http://schemas.microsoft.com/office/drawing/2014/main" val="10000"/>
                  </a:ext>
                </a:extLst>
              </a:tr>
              <a:tr h="415961">
                <a:tc>
                  <a:txBody>
                    <a:bodyPr/>
                    <a:lstStyle/>
                    <a:p>
                      <a:r>
                        <a:rPr lang="hr-HR" sz="1600" b="1" dirty="0"/>
                        <a:t>NAMJENA:</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 učenike od prvog do osmog razreda.</a:t>
                      </a:r>
                    </a:p>
                  </a:txBody>
                  <a:tcPr>
                    <a:solidFill>
                      <a:srgbClr val="FFCC99"/>
                    </a:solidFill>
                  </a:tcPr>
                </a:tc>
                <a:extLst>
                  <a:ext uri="{0D108BD9-81ED-4DB2-BD59-A6C34878D82A}">
                    <a16:rowId xmlns:a16="http://schemas.microsoft.com/office/drawing/2014/main" val="10001"/>
                  </a:ext>
                </a:extLst>
              </a:tr>
              <a:tr h="415961">
                <a:tc>
                  <a:txBody>
                    <a:bodyPr/>
                    <a:lstStyle/>
                    <a:p>
                      <a:r>
                        <a:rPr lang="hr-HR" sz="1600" b="1" dirty="0"/>
                        <a:t>NOSITELJI:</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Vjeroučitelji i ostali razredni učitelji.</a:t>
                      </a:r>
                    </a:p>
                  </a:txBody>
                  <a:tcPr>
                    <a:solidFill>
                      <a:srgbClr val="FFCC99"/>
                    </a:solidFill>
                  </a:tcPr>
                </a:tc>
                <a:extLst>
                  <a:ext uri="{0D108BD9-81ED-4DB2-BD59-A6C34878D82A}">
                    <a16:rowId xmlns:a16="http://schemas.microsoft.com/office/drawing/2014/main" val="10002"/>
                  </a:ext>
                </a:extLst>
              </a:tr>
              <a:tr h="640600">
                <a:tc>
                  <a:txBody>
                    <a:bodyPr/>
                    <a:lstStyle/>
                    <a:p>
                      <a:r>
                        <a:rPr lang="hr-HR" sz="1600" b="1" dirty="0"/>
                        <a:t>NAČINI REALIZACIJE:</a:t>
                      </a:r>
                    </a:p>
                  </a:txBody>
                  <a:tcPr>
                    <a:solidFill>
                      <a:srgbClr val="FFCC99"/>
                    </a:solidFill>
                  </a:tcPr>
                </a:tc>
                <a:tc>
                  <a:txBody>
                    <a:bodyPr/>
                    <a:lstStyle/>
                    <a:p>
                      <a:pPr eaLnBrk="1" hangingPunct="1">
                        <a:lnSpc>
                          <a:spcPct val="80000"/>
                        </a:lnSpc>
                      </a:pPr>
                      <a:r>
                        <a:rPr lang="hr-HR" sz="1200" dirty="0"/>
                        <a:t>Izrada čestitki i božićnih ukrasa.</a:t>
                      </a:r>
                    </a:p>
                    <a:p>
                      <a:pPr eaLnBrk="1" hangingPunct="1">
                        <a:lnSpc>
                          <a:spcPct val="80000"/>
                        </a:lnSpc>
                      </a:pPr>
                      <a:r>
                        <a:rPr lang="hr-HR" sz="1200" dirty="0"/>
                        <a:t>Organizacija Božićnog sajma – prodajne izložbe</a:t>
                      </a:r>
                      <a:r>
                        <a:rPr lang="hr-HR" sz="1200" dirty="0" smtClean="0"/>
                        <a:t>.</a:t>
                      </a:r>
                      <a:endParaRPr lang="hr-HR" sz="1200" dirty="0"/>
                    </a:p>
                  </a:txBody>
                  <a:tcPr>
                    <a:solidFill>
                      <a:srgbClr val="FFCC99"/>
                    </a:solidFill>
                  </a:tcPr>
                </a:tc>
                <a:extLst>
                  <a:ext uri="{0D108BD9-81ED-4DB2-BD59-A6C34878D82A}">
                    <a16:rowId xmlns:a16="http://schemas.microsoft.com/office/drawing/2014/main" val="10003"/>
                  </a:ext>
                </a:extLst>
              </a:tr>
              <a:tr h="415961">
                <a:tc>
                  <a:txBody>
                    <a:bodyPr/>
                    <a:lstStyle/>
                    <a:p>
                      <a:r>
                        <a:rPr lang="hr-HR" sz="1600" b="1" dirty="0"/>
                        <a:t>VREMENIK:</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mjeseca prosinca.</a:t>
                      </a:r>
                    </a:p>
                  </a:txBody>
                  <a:tcPr>
                    <a:solidFill>
                      <a:srgbClr val="FFCC99"/>
                    </a:solidFill>
                  </a:tcPr>
                </a:tc>
                <a:extLst>
                  <a:ext uri="{0D108BD9-81ED-4DB2-BD59-A6C34878D82A}">
                    <a16:rowId xmlns:a16="http://schemas.microsoft.com/office/drawing/2014/main" val="10004"/>
                  </a:ext>
                </a:extLst>
              </a:tr>
              <a:tr h="559195">
                <a:tc>
                  <a:txBody>
                    <a:bodyPr/>
                    <a:lstStyle/>
                    <a:p>
                      <a:r>
                        <a:rPr lang="hr-HR" sz="1600" b="1" dirty="0"/>
                        <a:t>TROŠKOVNIK:</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Troškovi za različit materijal potreban za izradu ukrasa i čestitki - hamer papir,razni papiri u boji,ljepila i ostalo; pokloni za starije osobe – 700,00 kn.</a:t>
                      </a:r>
                    </a:p>
                  </a:txBody>
                  <a:tcPr>
                    <a:solidFill>
                      <a:srgbClr val="FFCC99"/>
                    </a:solidFill>
                  </a:tcPr>
                </a:tc>
                <a:extLst>
                  <a:ext uri="{0D108BD9-81ED-4DB2-BD59-A6C34878D82A}">
                    <a16:rowId xmlns:a16="http://schemas.microsoft.com/office/drawing/2014/main" val="10005"/>
                  </a:ext>
                </a:extLst>
              </a:tr>
              <a:tr h="559195">
                <a:tc>
                  <a:txBody>
                    <a:bodyPr/>
                    <a:lstStyle/>
                    <a:p>
                      <a:r>
                        <a:rPr lang="hr-HR" sz="1600" b="1" dirty="0"/>
                        <a:t>VREDNOVANJE:</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Samovrednovanjem, zadovoljstvom sudionika, uspješnošću prodaje i količinom prikupljenih sredstava u humanitarne svrhe.</a:t>
                      </a:r>
                    </a:p>
                  </a:txBody>
                  <a:tcPr>
                    <a:solidFill>
                      <a:srgbClr val="FFCC99"/>
                    </a:solidFill>
                  </a:tcPr>
                </a:tc>
                <a:extLst>
                  <a:ext uri="{0D108BD9-81ED-4DB2-BD59-A6C34878D82A}">
                    <a16:rowId xmlns:a16="http://schemas.microsoft.com/office/drawing/2014/main" val="10006"/>
                  </a:ext>
                </a:extLst>
              </a:tr>
            </a:tbl>
          </a:graphicData>
        </a:graphic>
      </p:graphicFrame>
      <p:sp>
        <p:nvSpPr>
          <p:cNvPr id="4" name="Pravokutnik 3"/>
          <p:cNvSpPr/>
          <p:nvPr/>
        </p:nvSpPr>
        <p:spPr>
          <a:xfrm>
            <a:off x="3260234" y="726775"/>
            <a:ext cx="3127587" cy="584775"/>
          </a:xfrm>
          <a:prstGeom prst="rect">
            <a:avLst/>
          </a:prstGeom>
        </p:spPr>
        <p:txBody>
          <a:bodyPr wrap="none">
            <a:spAutoFit/>
          </a:bodyPr>
          <a:lstStyle/>
          <a:p>
            <a:r>
              <a:rPr lang="hr-HR" sz="3200" b="1" dirty="0">
                <a:solidFill>
                  <a:schemeClr val="bg1"/>
                </a:solidFill>
              </a:rPr>
              <a:t>USUSRET BOŽIĆU</a:t>
            </a:r>
            <a:endParaRPr lang="hr-HR" sz="3200" dirty="0">
              <a:solidFill>
                <a:schemeClr val="bg1"/>
              </a:solidFill>
            </a:endParaRPr>
          </a:p>
        </p:txBody>
      </p:sp>
    </p:spTree>
    <p:extLst>
      <p:ext uri="{BB962C8B-B14F-4D97-AF65-F5344CB8AC3E}">
        <p14:creationId xmlns:p14="http://schemas.microsoft.com/office/powerpoint/2010/main" val="28753478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6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3668" y="823516"/>
            <a:ext cx="5976664" cy="77532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TRENING ŽIVOTNIH VJEŠTINA</a:t>
            </a:r>
          </a:p>
        </p:txBody>
      </p:sp>
      <p:graphicFrame>
        <p:nvGraphicFramePr>
          <p:cNvPr id="6" name="Table 5">
            <a:extLst>
              <a:ext uri="{FF2B5EF4-FFF2-40B4-BE49-F238E27FC236}">
                <a16:creationId xmlns:a16="http://schemas.microsoft.com/office/drawing/2014/main" id="{C26E2351-4D40-44D9-8F01-F0984EB9764B}"/>
              </a:ext>
            </a:extLst>
          </p:cNvPr>
          <p:cNvGraphicFramePr>
            <a:graphicFrameLocks noGrp="1"/>
          </p:cNvGraphicFramePr>
          <p:nvPr>
            <p:extLst>
              <p:ext uri="{D42A27DB-BD31-4B8C-83A1-F6EECF244321}">
                <p14:modId xmlns:p14="http://schemas.microsoft.com/office/powerpoint/2010/main" val="1827620328"/>
              </p:ext>
            </p:extLst>
          </p:nvPr>
        </p:nvGraphicFramePr>
        <p:xfrm>
          <a:off x="1331640" y="2060848"/>
          <a:ext cx="6480720" cy="3826102"/>
        </p:xfrm>
        <a:graphic>
          <a:graphicData uri="http://schemas.openxmlformats.org/drawingml/2006/table">
            <a:tbl>
              <a:tblPr firstRow="1" bandRow="1">
                <a:tableStyleId>{16D9F66E-5EB9-4882-86FB-DCBF35E3C3E4}</a:tableStyleId>
              </a:tblPr>
              <a:tblGrid>
                <a:gridCol w="1584176">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869419">
                <a:tc>
                  <a:txBody>
                    <a:bodyPr/>
                    <a:lstStyle/>
                    <a:p>
                      <a:r>
                        <a:rPr lang="hr-HR" sz="1600" b="1" dirty="0"/>
                        <a:t>CILJEVI:</a:t>
                      </a:r>
                    </a:p>
                  </a:txBody>
                  <a:tcPr/>
                </a:tc>
                <a:tc>
                  <a:txBody>
                    <a:bodyPr/>
                    <a:lstStyle/>
                    <a:p>
                      <a:r>
                        <a:rPr lang="hr-HR" sz="1200" b="0" dirty="0"/>
                        <a:t>Promicati zdrav stil života kroz poticanje na osobni rast i razvoj te smanjenje </a:t>
                      </a:r>
                      <a:r>
                        <a:rPr lang="hr-HR" sz="1200" b="0" baseline="0" dirty="0"/>
                        <a:t> </a:t>
                      </a:r>
                      <a:r>
                        <a:rPr lang="hr-HR" sz="1200" b="0" dirty="0"/>
                        <a:t>intenziteta konzumiranja droga i odgoda prvog uzimanja.</a:t>
                      </a:r>
                      <a:r>
                        <a:rPr lang="hr-HR" sz="1200" b="0" baseline="0" dirty="0"/>
                        <a:t> </a:t>
                      </a:r>
                      <a:r>
                        <a:rPr lang="hr-HR" sz="1200" b="0" dirty="0"/>
                        <a:t>Afirmacija pozitivnih navika, oblikovanje pozitivnih stavova, poticanje na kritičko mišljenje i odgovorno donošenje odluka.</a:t>
                      </a:r>
                    </a:p>
                  </a:txBody>
                  <a:tcPr/>
                </a:tc>
                <a:extLst>
                  <a:ext uri="{0D108BD9-81ED-4DB2-BD59-A6C34878D82A}">
                    <a16:rowId xmlns:a16="http://schemas.microsoft.com/office/drawing/2014/main" val="10000"/>
                  </a:ext>
                </a:extLst>
              </a:tr>
              <a:tr h="333563">
                <a:tc>
                  <a:txBody>
                    <a:bodyPr/>
                    <a:lstStyle/>
                    <a:p>
                      <a:r>
                        <a:rPr lang="hr-HR" sz="1600" b="1" dirty="0"/>
                        <a:t>NAMJENA:</a:t>
                      </a:r>
                    </a:p>
                  </a:txBody>
                  <a:tcPr/>
                </a:tc>
                <a:tc>
                  <a:txBody>
                    <a:bodyPr/>
                    <a:lstStyle/>
                    <a:p>
                      <a:r>
                        <a:rPr lang="hr-HR" sz="1200" b="0" dirty="0"/>
                        <a:t>Učenicima 5. i 6. razreda.</a:t>
                      </a:r>
                    </a:p>
                  </a:txBody>
                  <a:tcPr/>
                </a:tc>
                <a:extLst>
                  <a:ext uri="{0D108BD9-81ED-4DB2-BD59-A6C34878D82A}">
                    <a16:rowId xmlns:a16="http://schemas.microsoft.com/office/drawing/2014/main" val="10001"/>
                  </a:ext>
                </a:extLst>
              </a:tr>
              <a:tr h="403753">
                <a:tc>
                  <a:txBody>
                    <a:bodyPr/>
                    <a:lstStyle/>
                    <a:p>
                      <a:r>
                        <a:rPr lang="hr-HR" sz="1600" b="1" dirty="0"/>
                        <a:t>NOSITELJI:</a:t>
                      </a:r>
                    </a:p>
                  </a:txBody>
                  <a:tcPr/>
                </a:tc>
                <a:tc>
                  <a:txBody>
                    <a:bodyPr/>
                    <a:lstStyle/>
                    <a:p>
                      <a:r>
                        <a:rPr lang="hr-HR" sz="1200" b="0" dirty="0"/>
                        <a:t>Razrednici petih i šestih razreda, ZZJZ Zadar, Služba za mentalno zdravlje.</a:t>
                      </a:r>
                    </a:p>
                  </a:txBody>
                  <a:tcPr/>
                </a:tc>
                <a:extLst>
                  <a:ext uri="{0D108BD9-81ED-4DB2-BD59-A6C34878D82A}">
                    <a16:rowId xmlns:a16="http://schemas.microsoft.com/office/drawing/2014/main" val="10002"/>
                  </a:ext>
                </a:extLst>
              </a:tr>
              <a:tr h="711343">
                <a:tc>
                  <a:txBody>
                    <a:bodyPr/>
                    <a:lstStyle/>
                    <a:p>
                      <a:r>
                        <a:rPr lang="hr-HR" sz="1600" b="1" dirty="0"/>
                        <a:t>NAČINI REALIZACIJE:</a:t>
                      </a:r>
                    </a:p>
                  </a:txBody>
                  <a:tcPr/>
                </a:tc>
                <a:tc>
                  <a:txBody>
                    <a:bodyPr/>
                    <a:lstStyle/>
                    <a:p>
                      <a:r>
                        <a:rPr lang="hr-HR" sz="1200" b="0" dirty="0"/>
                        <a:t>Edukacija učitelja, provedba inicijalne i završne ankete i provedba radionica.</a:t>
                      </a:r>
                    </a:p>
                  </a:txBody>
                  <a:tcPr/>
                </a:tc>
                <a:extLst>
                  <a:ext uri="{0D108BD9-81ED-4DB2-BD59-A6C34878D82A}">
                    <a16:rowId xmlns:a16="http://schemas.microsoft.com/office/drawing/2014/main" val="10003"/>
                  </a:ext>
                </a:extLst>
              </a:tr>
              <a:tr h="500575">
                <a:tc>
                  <a:txBody>
                    <a:bodyPr/>
                    <a:lstStyle/>
                    <a:p>
                      <a:r>
                        <a:rPr lang="hr-HR" sz="1600" b="1" dirty="0"/>
                        <a:t>VREMENIK:</a:t>
                      </a:r>
                    </a:p>
                  </a:txBody>
                  <a:tcPr/>
                </a:tc>
                <a:tc>
                  <a:txBody>
                    <a:bodyPr/>
                    <a:lstStyle/>
                    <a:p>
                      <a:r>
                        <a:rPr lang="hr-HR" sz="1200" b="0" dirty="0"/>
                        <a:t>Tijekom školske godine.</a:t>
                      </a:r>
                    </a:p>
                  </a:txBody>
                  <a:tcPr/>
                </a:tc>
                <a:extLst>
                  <a:ext uri="{0D108BD9-81ED-4DB2-BD59-A6C34878D82A}">
                    <a16:rowId xmlns:a16="http://schemas.microsoft.com/office/drawing/2014/main" val="10004"/>
                  </a:ext>
                </a:extLst>
              </a:tr>
              <a:tr h="502866">
                <a:tc>
                  <a:txBody>
                    <a:bodyPr/>
                    <a:lstStyle/>
                    <a:p>
                      <a:r>
                        <a:rPr lang="hr-HR" sz="1600" b="1" dirty="0"/>
                        <a:t>TROŠKOVNIK:</a:t>
                      </a:r>
                    </a:p>
                  </a:txBody>
                  <a:tcPr/>
                </a:tc>
                <a:tc>
                  <a:txBody>
                    <a:bodyPr/>
                    <a:lstStyle/>
                    <a:p>
                      <a:r>
                        <a:rPr lang="hr-HR" sz="1200" b="0" dirty="0"/>
                        <a:t>/</a:t>
                      </a:r>
                    </a:p>
                  </a:txBody>
                  <a:tcPr/>
                </a:tc>
                <a:extLst>
                  <a:ext uri="{0D108BD9-81ED-4DB2-BD59-A6C34878D82A}">
                    <a16:rowId xmlns:a16="http://schemas.microsoft.com/office/drawing/2014/main" val="10005"/>
                  </a:ext>
                </a:extLst>
              </a:tr>
              <a:tr h="502866">
                <a:tc>
                  <a:txBody>
                    <a:bodyPr/>
                    <a:lstStyle/>
                    <a:p>
                      <a:r>
                        <a:rPr lang="hr-HR" sz="1600" b="1" dirty="0"/>
                        <a:t>VREDNOVANJE:</a:t>
                      </a:r>
                    </a:p>
                  </a:txBody>
                  <a:tcPr/>
                </a:tc>
                <a:tc>
                  <a:txBody>
                    <a:bodyPr/>
                    <a:lstStyle/>
                    <a:p>
                      <a:r>
                        <a:rPr lang="hr-HR" sz="1200" b="0" dirty="0"/>
                        <a:t>Ostvarivanje ciljeva uz pomoć standardiziranih upitnika te putem vrednovanja realizacije radionica i aktivnosti učenika.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anner design with kids holding hands in circle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7969"/>
          <a:stretch/>
        </p:blipFill>
        <p:spPr bwMode="auto">
          <a:xfrm>
            <a:off x="-22476" y="0"/>
            <a:ext cx="9166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2915816" y="2708920"/>
            <a:ext cx="3159001" cy="122413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PRODUŽENI </a:t>
            </a:r>
          </a:p>
          <a:p>
            <a:r>
              <a:rPr lang="hr-H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BORAVAK</a:t>
            </a:r>
          </a:p>
        </p:txBody>
      </p:sp>
    </p:spTree>
    <p:extLst>
      <p:ext uri="{BB962C8B-B14F-4D97-AF65-F5344CB8AC3E}">
        <p14:creationId xmlns:p14="http://schemas.microsoft.com/office/powerpoint/2010/main" val="5300348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p:cNvGraphicFramePr>
          <p:nvPr>
            <p:extLst>
              <p:ext uri="{D42A27DB-BD31-4B8C-83A1-F6EECF244321}">
                <p14:modId xmlns:p14="http://schemas.microsoft.com/office/powerpoint/2010/main" val="3157290048"/>
              </p:ext>
            </p:extLst>
          </p:nvPr>
        </p:nvGraphicFramePr>
        <p:xfrm>
          <a:off x="899592" y="1304763"/>
          <a:ext cx="7344816" cy="4316791"/>
        </p:xfrm>
        <a:graphic>
          <a:graphicData uri="http://schemas.openxmlformats.org/drawingml/2006/table">
            <a:tbl>
              <a:tblPr firstRow="1" bandRow="1">
                <a:tableStyleId>{22838BEF-8BB2-4498-84A7-C5851F593DF1}</a:tableStyleId>
              </a:tblPr>
              <a:tblGrid>
                <a:gridCol w="1586342">
                  <a:extLst>
                    <a:ext uri="{9D8B030D-6E8A-4147-A177-3AD203B41FA5}">
                      <a16:colId xmlns:a16="http://schemas.microsoft.com/office/drawing/2014/main" val="20000"/>
                    </a:ext>
                  </a:extLst>
                </a:gridCol>
                <a:gridCol w="5758474">
                  <a:extLst>
                    <a:ext uri="{9D8B030D-6E8A-4147-A177-3AD203B41FA5}">
                      <a16:colId xmlns:a16="http://schemas.microsoft.com/office/drawing/2014/main" val="20001"/>
                    </a:ext>
                  </a:extLst>
                </a:gridCol>
              </a:tblGrid>
              <a:tr h="742413">
                <a:tc>
                  <a:txBody>
                    <a:bodyPr/>
                    <a:lstStyle/>
                    <a:p>
                      <a:r>
                        <a:rPr lang="hr-HR" sz="1600" b="1" dirty="0"/>
                        <a:t>CILJEVI:</a:t>
                      </a:r>
                    </a:p>
                  </a:txBody>
                  <a:tcPr/>
                </a:tc>
                <a:tc>
                  <a:txBody>
                    <a:bodyPr/>
                    <a:lstStyle/>
                    <a:p>
                      <a:r>
                        <a:rPr lang="hr-HR" sz="1200" b="0" dirty="0"/>
                        <a:t>Stjecanje i utvrđivanje znanja, vještina i navika, oblikovanje i poticanje pozitivnih osobina učenika za jezičnu komunikaciju koja im omogućuje ovladavanje sadržajima svih nastavnih predmeta i uključivanje u cjeloživotno učenje. </a:t>
                      </a:r>
                    </a:p>
                  </a:txBody>
                  <a:tcPr/>
                </a:tc>
                <a:extLst>
                  <a:ext uri="{0D108BD9-81ED-4DB2-BD59-A6C34878D82A}">
                    <a16:rowId xmlns:a16="http://schemas.microsoft.com/office/drawing/2014/main" val="10000"/>
                  </a:ext>
                </a:extLst>
              </a:tr>
              <a:tr h="439218">
                <a:tc>
                  <a:txBody>
                    <a:bodyPr/>
                    <a:lstStyle/>
                    <a:p>
                      <a:r>
                        <a:rPr lang="hr-HR" sz="1600" b="1" dirty="0"/>
                        <a:t>NAMJENA:</a:t>
                      </a:r>
                    </a:p>
                  </a:txBody>
                  <a:tcPr/>
                </a:tc>
                <a:tc>
                  <a:txBody>
                    <a:bodyPr/>
                    <a:lstStyle/>
                    <a:p>
                      <a:r>
                        <a:rPr lang="hr-HR" sz="1200" dirty="0"/>
                        <a:t>Učenicima 1. i 2. razreda.</a:t>
                      </a:r>
                    </a:p>
                  </a:txBody>
                  <a:tcPr/>
                </a:tc>
                <a:extLst>
                  <a:ext uri="{0D108BD9-81ED-4DB2-BD59-A6C34878D82A}">
                    <a16:rowId xmlns:a16="http://schemas.microsoft.com/office/drawing/2014/main" val="10001"/>
                  </a:ext>
                </a:extLst>
              </a:tr>
              <a:tr h="388883">
                <a:tc>
                  <a:txBody>
                    <a:bodyPr/>
                    <a:lstStyle/>
                    <a:p>
                      <a:r>
                        <a:rPr lang="hr-HR" sz="1600" b="1" dirty="0"/>
                        <a:t>NOSITELJI:</a:t>
                      </a:r>
                    </a:p>
                  </a:txBody>
                  <a:tcPr/>
                </a:tc>
                <a:tc>
                  <a:txBody>
                    <a:bodyPr/>
                    <a:lstStyle/>
                    <a:p>
                      <a:r>
                        <a:rPr lang="hr-HR" sz="1200" dirty="0"/>
                        <a:t>Učiteljice razredne nastave </a:t>
                      </a:r>
                      <a:r>
                        <a:rPr lang="hr-HR" sz="1200" dirty="0" smtClean="0"/>
                        <a:t>Dolores</a:t>
                      </a:r>
                      <a:r>
                        <a:rPr lang="hr-HR" sz="1200" baseline="0" dirty="0" smtClean="0"/>
                        <a:t> </a:t>
                      </a:r>
                      <a:r>
                        <a:rPr lang="hr-HR" sz="1200" baseline="0" dirty="0" err="1" smtClean="0"/>
                        <a:t>Zurak</a:t>
                      </a:r>
                      <a:r>
                        <a:rPr lang="hr-HR" sz="1200" dirty="0" smtClean="0"/>
                        <a:t>, </a:t>
                      </a:r>
                      <a:r>
                        <a:rPr lang="hr-HR" sz="1200" dirty="0"/>
                        <a:t>Katarina Pavičić </a:t>
                      </a:r>
                      <a:r>
                        <a:rPr lang="hr-HR" sz="1200" dirty="0" smtClean="0"/>
                        <a:t>Desnica (sanja Županović) </a:t>
                      </a:r>
                      <a:r>
                        <a:rPr lang="hr-HR" sz="1200" dirty="0"/>
                        <a:t>i Matea </a:t>
                      </a:r>
                      <a:r>
                        <a:rPr lang="hr-HR" sz="1200" dirty="0" smtClean="0"/>
                        <a:t>Jurić (Martina</a:t>
                      </a:r>
                      <a:r>
                        <a:rPr lang="hr-HR" sz="1200" baseline="0" dirty="0" smtClean="0"/>
                        <a:t> </a:t>
                      </a:r>
                      <a:r>
                        <a:rPr lang="hr-HR" sz="1200" baseline="0" dirty="0" err="1" smtClean="0"/>
                        <a:t>Vujević</a:t>
                      </a:r>
                      <a:r>
                        <a:rPr lang="hr-HR" sz="1200" baseline="0" dirty="0" smtClean="0"/>
                        <a:t>), Marina </a:t>
                      </a:r>
                      <a:r>
                        <a:rPr lang="hr-HR" sz="1200" baseline="0" dirty="0" err="1" smtClean="0"/>
                        <a:t>Gambiraža</a:t>
                      </a:r>
                      <a:r>
                        <a:rPr lang="hr-HR" sz="1200" baseline="0" dirty="0" smtClean="0"/>
                        <a:t> </a:t>
                      </a:r>
                      <a:r>
                        <a:rPr lang="hr-HR" sz="1200" baseline="0" dirty="0"/>
                        <a:t>i roditelji.</a:t>
                      </a:r>
                      <a:endParaRPr lang="hr-HR" sz="1200" dirty="0"/>
                    </a:p>
                  </a:txBody>
                  <a:tcPr/>
                </a:tc>
                <a:extLst>
                  <a:ext uri="{0D108BD9-81ED-4DB2-BD59-A6C34878D82A}">
                    <a16:rowId xmlns:a16="http://schemas.microsoft.com/office/drawing/2014/main" val="10002"/>
                  </a:ext>
                </a:extLst>
              </a:tr>
              <a:tr h="954531">
                <a:tc>
                  <a:txBody>
                    <a:bodyPr/>
                    <a:lstStyle/>
                    <a:p>
                      <a:r>
                        <a:rPr lang="hr-HR" sz="1600" b="1" dirty="0"/>
                        <a:t>NAČINI REALIZACIJE:</a:t>
                      </a:r>
                    </a:p>
                  </a:txBody>
                  <a:tcPr/>
                </a:tc>
                <a:tc>
                  <a:txBody>
                    <a:bodyPr/>
                    <a:lstStyle/>
                    <a:p>
                      <a:r>
                        <a:rPr lang="hr-HR" sz="1200" dirty="0"/>
                        <a:t>Frontalni rad, rad u paru, rad u skupinama i individualni rad. Metode zornosti, demonstracije, grafički prikazi, razgovor, pisanje, čitanje, istraživanje, pjevanje, praćenje i vođenje kroz igru, igre u školskoj dvorani, na školskom igralištu, u parku i sl. Posjet kulturnim ustanovama, uređivanje školskog panoa i učionice.</a:t>
                      </a:r>
                    </a:p>
                  </a:txBody>
                  <a:tcPr/>
                </a:tc>
                <a:extLst>
                  <a:ext uri="{0D108BD9-81ED-4DB2-BD59-A6C34878D82A}">
                    <a16:rowId xmlns:a16="http://schemas.microsoft.com/office/drawing/2014/main" val="10003"/>
                  </a:ext>
                </a:extLst>
              </a:tr>
              <a:tr h="433544">
                <a:tc>
                  <a:txBody>
                    <a:bodyPr/>
                    <a:lstStyle/>
                    <a:p>
                      <a:r>
                        <a:rPr lang="hr-HR" sz="1600" b="1" dirty="0"/>
                        <a:t>VREMENIK:</a:t>
                      </a:r>
                    </a:p>
                  </a:txBody>
                  <a:tcPr/>
                </a:tc>
                <a:tc>
                  <a:txBody>
                    <a:bodyPr/>
                    <a:lstStyle/>
                    <a:p>
                      <a:r>
                        <a:rPr lang="hr-HR" sz="1200" dirty="0"/>
                        <a:t>Tijekom školske godine 2020./2021.</a:t>
                      </a:r>
                    </a:p>
                  </a:txBody>
                  <a:tcPr/>
                </a:tc>
                <a:extLst>
                  <a:ext uri="{0D108BD9-81ED-4DB2-BD59-A6C34878D82A}">
                    <a16:rowId xmlns:a16="http://schemas.microsoft.com/office/drawing/2014/main" val="10004"/>
                  </a:ext>
                </a:extLst>
              </a:tr>
              <a:tr h="742413">
                <a:tc>
                  <a:txBody>
                    <a:bodyPr/>
                    <a:lstStyle/>
                    <a:p>
                      <a:r>
                        <a:rPr lang="hr-HR" sz="1600" b="1" dirty="0"/>
                        <a:t>TROŠKOVNIK:</a:t>
                      </a:r>
                    </a:p>
                  </a:txBody>
                  <a:tcPr/>
                </a:tc>
                <a:tc>
                  <a:txBody>
                    <a:bodyPr/>
                    <a:lstStyle/>
                    <a:p>
                      <a:r>
                        <a:rPr lang="hr-HR" sz="1200" dirty="0"/>
                        <a:t>Troškovi vezani uz realizaciju planiranih sadržaja formirat će se prema potrebama (autobusne karte, ulaznice, troškovi za izradu didaktičkog materijala), društvene</a:t>
                      </a:r>
                      <a:r>
                        <a:rPr lang="hr-HR" sz="1200" baseline="0" dirty="0"/>
                        <a:t> igre, sportski rekviziti i pomagala, uredski materijal</a:t>
                      </a:r>
                      <a:r>
                        <a:rPr lang="hr-HR" sz="1200" dirty="0"/>
                        <a:t>.</a:t>
                      </a:r>
                    </a:p>
                  </a:txBody>
                  <a:tcPr/>
                </a:tc>
                <a:extLst>
                  <a:ext uri="{0D108BD9-81ED-4DB2-BD59-A6C34878D82A}">
                    <a16:rowId xmlns:a16="http://schemas.microsoft.com/office/drawing/2014/main" val="10005"/>
                  </a:ext>
                </a:extLst>
              </a:tr>
              <a:tr h="547472">
                <a:tc>
                  <a:txBody>
                    <a:bodyPr/>
                    <a:lstStyle/>
                    <a:p>
                      <a:r>
                        <a:rPr lang="hr-HR" sz="1600" b="1" dirty="0"/>
                        <a:t>VREDNOVANJE:</a:t>
                      </a:r>
                    </a:p>
                  </a:txBody>
                  <a:tcPr/>
                </a:tc>
                <a:tc>
                  <a:txBody>
                    <a:bodyPr/>
                    <a:lstStyle/>
                    <a:p>
                      <a:r>
                        <a:rPr lang="hr-HR" sz="1200" dirty="0"/>
                        <a:t>Na kraju školske godine, samovrednovanjem i prikupljanjem povratnih informacija od učenika, učitelja razredne nastave i roditelja.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300348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2196170738"/>
              </p:ext>
            </p:extLst>
          </p:nvPr>
        </p:nvGraphicFramePr>
        <p:xfrm>
          <a:off x="609600" y="2160588"/>
          <a:ext cx="6348413" cy="3881437"/>
        </p:xfrm>
        <a:graphic>
          <a:graphicData uri="http://schemas.openxmlformats.org/drawingml/2006/table">
            <a:tbl>
              <a:tblPr firstRow="1" bandRow="1">
                <a:tableStyleId>{5C22544A-7EE6-4342-B048-85BDC9FD1C3A}</a:tableStyleId>
              </a:tblPr>
              <a:tblGrid>
                <a:gridCol w="6348413">
                  <a:extLst>
                    <a:ext uri="{9D8B030D-6E8A-4147-A177-3AD203B41FA5}">
                      <a16:colId xmlns:a16="http://schemas.microsoft.com/office/drawing/2014/main" val="20000"/>
                    </a:ext>
                  </a:extLst>
                </a:gridCol>
              </a:tblGrid>
              <a:tr h="370840">
                <a:tc>
                  <a:txBody>
                    <a:bodyPr/>
                    <a:lstStyle/>
                    <a:p>
                      <a:endParaRPr lang="hr-HR" dirty="0"/>
                    </a:p>
                  </a:txBody>
                  <a:tcPr marL="70538" marR="70538"/>
                </a:tc>
                <a:extLst>
                  <a:ext uri="{0D108BD9-81ED-4DB2-BD59-A6C34878D82A}">
                    <a16:rowId xmlns:a16="http://schemas.microsoft.com/office/drawing/2014/main" val="10000"/>
                  </a:ext>
                </a:extLst>
              </a:tr>
            </a:tbl>
          </a:graphicData>
        </a:graphic>
      </p:graphicFrame>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artoon school children with book isolated vector image on | Kartun,  Kegiatan untuk anak, Literasi"/>
          <p:cNvPicPr>
            <a:picLocks noChangeAspect="1" noChangeArrowheads="1"/>
          </p:cNvPicPr>
          <p:nvPr/>
        </p:nvPicPr>
        <p:blipFill rotWithShape="1">
          <a:blip r:embed="rId3">
            <a:extLst>
              <a:ext uri="{28A0092B-C50C-407E-A947-70E740481C1C}">
                <a14:useLocalDpi xmlns:a14="http://schemas.microsoft.com/office/drawing/2010/main" val="0"/>
              </a:ext>
            </a:extLst>
          </a:blip>
          <a:srcRect b="9380"/>
          <a:stretch/>
        </p:blipFill>
        <p:spPr bwMode="auto">
          <a:xfrm>
            <a:off x="0" y="0"/>
            <a:ext cx="9148404"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ica 6"/>
          <p:cNvGraphicFramePr>
            <a:graphicFrameLocks noGrp="1"/>
          </p:cNvGraphicFramePr>
          <p:nvPr>
            <p:extLst>
              <p:ext uri="{D42A27DB-BD31-4B8C-83A1-F6EECF244321}">
                <p14:modId xmlns:p14="http://schemas.microsoft.com/office/powerpoint/2010/main" val="1356542969"/>
              </p:ext>
            </p:extLst>
          </p:nvPr>
        </p:nvGraphicFramePr>
        <p:xfrm>
          <a:off x="2339752" y="3140968"/>
          <a:ext cx="4716503" cy="1043873"/>
        </p:xfrm>
        <a:graphic>
          <a:graphicData uri="http://schemas.openxmlformats.org/drawingml/2006/table">
            <a:tbl>
              <a:tblPr/>
              <a:tblGrid>
                <a:gridCol w="4716503">
                  <a:extLst>
                    <a:ext uri="{9D8B030D-6E8A-4147-A177-3AD203B41FA5}">
                      <a16:colId xmlns:a16="http://schemas.microsoft.com/office/drawing/2014/main" val="20000"/>
                    </a:ext>
                  </a:extLst>
                </a:gridCol>
              </a:tblGrid>
              <a:tr h="1043873">
                <a:tc>
                  <a:txBody>
                    <a:bodyPr/>
                    <a:lstStyle/>
                    <a:p>
                      <a:r>
                        <a:rPr lang="hr-HR" sz="3200" dirty="0">
                          <a:solidFill>
                            <a:schemeClr val="bg1"/>
                          </a:solidFill>
                        </a:rPr>
                        <a:t>POLUDNEVNI  </a:t>
                      </a:r>
                      <a:r>
                        <a:rPr lang="hr-HR" dirty="0">
                          <a:solidFill>
                            <a:schemeClr val="bg1"/>
                          </a:solidFill>
                        </a:rPr>
                        <a:t>    </a:t>
                      </a:r>
                      <a:r>
                        <a:rPr lang="hr-HR" sz="3200" dirty="0">
                          <a:solidFill>
                            <a:schemeClr val="bg1"/>
                          </a:solidFill>
                        </a:rPr>
                        <a:t>BORAVAK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00348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Rezervirano mjesto sadržaja 3"/>
          <p:cNvGraphicFramePr>
            <a:graphicFrameLocks/>
          </p:cNvGraphicFramePr>
          <p:nvPr>
            <p:extLst>
              <p:ext uri="{D42A27DB-BD31-4B8C-83A1-F6EECF244321}">
                <p14:modId xmlns:p14="http://schemas.microsoft.com/office/powerpoint/2010/main" val="2740109545"/>
              </p:ext>
            </p:extLst>
          </p:nvPr>
        </p:nvGraphicFramePr>
        <p:xfrm>
          <a:off x="827522" y="908720"/>
          <a:ext cx="7488956" cy="4170485"/>
        </p:xfrm>
        <a:graphic>
          <a:graphicData uri="http://schemas.openxmlformats.org/drawingml/2006/table">
            <a:tbl>
              <a:tblPr firstRow="1" bandRow="1">
                <a:tableStyleId>{22838BEF-8BB2-4498-84A7-C5851F593DF1}</a:tableStyleId>
              </a:tblPr>
              <a:tblGrid>
                <a:gridCol w="1512230">
                  <a:extLst>
                    <a:ext uri="{9D8B030D-6E8A-4147-A177-3AD203B41FA5}">
                      <a16:colId xmlns:a16="http://schemas.microsoft.com/office/drawing/2014/main" val="20000"/>
                    </a:ext>
                  </a:extLst>
                </a:gridCol>
                <a:gridCol w="5976726">
                  <a:extLst>
                    <a:ext uri="{9D8B030D-6E8A-4147-A177-3AD203B41FA5}">
                      <a16:colId xmlns:a16="http://schemas.microsoft.com/office/drawing/2014/main" val="20001"/>
                    </a:ext>
                  </a:extLst>
                </a:gridCol>
              </a:tblGrid>
              <a:tr h="680039">
                <a:tc>
                  <a:txBody>
                    <a:bodyPr/>
                    <a:lstStyle/>
                    <a:p>
                      <a:r>
                        <a:rPr lang="hr-HR" sz="1600" b="1" dirty="0"/>
                        <a:t>CILJEVI:</a:t>
                      </a:r>
                    </a:p>
                  </a:txBody>
                  <a:tcPr/>
                </a:tc>
                <a:tc>
                  <a:txBody>
                    <a:bodyPr/>
                    <a:lstStyle/>
                    <a:p>
                      <a:r>
                        <a:rPr lang="hr-HR" sz="1200" b="0" dirty="0"/>
                        <a:t>Poticanje</a:t>
                      </a:r>
                      <a:r>
                        <a:rPr lang="hr-HR" sz="1200" b="0" baseline="0" dirty="0"/>
                        <a:t> radnih navika učenika povezanih s izvršenjem školskih obveza (pomoć u učenju, pisanju domaćih zadaća, izrada plakata i sl.). Razvijanje socijalne vještine među učenicima. Organiziranje slobodnog vremena.</a:t>
                      </a:r>
                      <a:endParaRPr lang="hr-HR" sz="1200" b="0" dirty="0"/>
                    </a:p>
                  </a:txBody>
                  <a:tcPr/>
                </a:tc>
                <a:extLst>
                  <a:ext uri="{0D108BD9-81ED-4DB2-BD59-A6C34878D82A}">
                    <a16:rowId xmlns:a16="http://schemas.microsoft.com/office/drawing/2014/main" val="10000"/>
                  </a:ext>
                </a:extLst>
              </a:tr>
              <a:tr h="553470">
                <a:tc>
                  <a:txBody>
                    <a:bodyPr/>
                    <a:lstStyle/>
                    <a:p>
                      <a:r>
                        <a:rPr lang="hr-HR" sz="1600" b="1" dirty="0"/>
                        <a:t>NAMJENA:</a:t>
                      </a:r>
                    </a:p>
                  </a:txBody>
                  <a:tcPr/>
                </a:tc>
                <a:tc>
                  <a:txBody>
                    <a:bodyPr/>
                    <a:lstStyle/>
                    <a:p>
                      <a:r>
                        <a:rPr lang="hr-HR" sz="1200" dirty="0"/>
                        <a:t>Učenicima od 3. do 8. razreda.</a:t>
                      </a:r>
                    </a:p>
                  </a:txBody>
                  <a:tcPr/>
                </a:tc>
                <a:extLst>
                  <a:ext uri="{0D108BD9-81ED-4DB2-BD59-A6C34878D82A}">
                    <a16:rowId xmlns:a16="http://schemas.microsoft.com/office/drawing/2014/main" val="10001"/>
                  </a:ext>
                </a:extLst>
              </a:tr>
              <a:tr h="553470">
                <a:tc>
                  <a:txBody>
                    <a:bodyPr/>
                    <a:lstStyle/>
                    <a:p>
                      <a:r>
                        <a:rPr lang="hr-HR" sz="1600" b="1" dirty="0"/>
                        <a:t>NOSITELJI:</a:t>
                      </a:r>
                    </a:p>
                  </a:txBody>
                  <a:tcPr/>
                </a:tc>
                <a:tc>
                  <a:txBody>
                    <a:bodyPr/>
                    <a:lstStyle/>
                    <a:p>
                      <a:r>
                        <a:rPr lang="hr-HR" sz="1200" dirty="0"/>
                        <a:t>CZZS Zadar, Dom za odgoj,</a:t>
                      </a:r>
                      <a:r>
                        <a:rPr lang="hr-HR" sz="1200" baseline="0" dirty="0"/>
                        <a:t> OŠ Krune Krstića, SRS.</a:t>
                      </a:r>
                      <a:endParaRPr lang="hr-HR" sz="1200" dirty="0"/>
                    </a:p>
                  </a:txBody>
                  <a:tcPr/>
                </a:tc>
                <a:extLst>
                  <a:ext uri="{0D108BD9-81ED-4DB2-BD59-A6C34878D82A}">
                    <a16:rowId xmlns:a16="http://schemas.microsoft.com/office/drawing/2014/main" val="10002"/>
                  </a:ext>
                </a:extLst>
              </a:tr>
              <a:tr h="661293">
                <a:tc>
                  <a:txBody>
                    <a:bodyPr/>
                    <a:lstStyle/>
                    <a:p>
                      <a:r>
                        <a:rPr lang="hr-HR" sz="1600" b="1" dirty="0"/>
                        <a:t>NAČINI REALIZACIJE:</a:t>
                      </a:r>
                    </a:p>
                  </a:txBody>
                  <a:tcPr/>
                </a:tc>
                <a:tc>
                  <a:txBody>
                    <a:bodyPr/>
                    <a:lstStyle/>
                    <a:p>
                      <a:r>
                        <a:rPr lang="hr-HR" sz="1200" dirty="0"/>
                        <a:t>Rad se realizira</a:t>
                      </a:r>
                      <a:r>
                        <a:rPr lang="hr-HR" sz="1200" baseline="0" dirty="0"/>
                        <a:t> u školi u poslijepodnevnim satima nakon redovne nastave.</a:t>
                      </a:r>
                    </a:p>
                  </a:txBody>
                  <a:tcPr/>
                </a:tc>
                <a:extLst>
                  <a:ext uri="{0D108BD9-81ED-4DB2-BD59-A6C34878D82A}">
                    <a16:rowId xmlns:a16="http://schemas.microsoft.com/office/drawing/2014/main" val="10003"/>
                  </a:ext>
                </a:extLst>
              </a:tr>
              <a:tr h="553470">
                <a:tc>
                  <a:txBody>
                    <a:bodyPr/>
                    <a:lstStyle/>
                    <a:p>
                      <a:r>
                        <a:rPr lang="hr-HR" sz="1600" b="1" dirty="0"/>
                        <a:t>VREMENIK:</a:t>
                      </a:r>
                    </a:p>
                  </a:txBody>
                  <a:tcPr/>
                </a:tc>
                <a:tc>
                  <a:txBody>
                    <a:bodyPr/>
                    <a:lstStyle/>
                    <a:p>
                      <a:r>
                        <a:rPr lang="hr-HR" sz="1200" dirty="0"/>
                        <a:t>Školska godina 2020./2021.</a:t>
                      </a:r>
                    </a:p>
                  </a:txBody>
                  <a:tcPr/>
                </a:tc>
                <a:extLst>
                  <a:ext uri="{0D108BD9-81ED-4DB2-BD59-A6C34878D82A}">
                    <a16:rowId xmlns:a16="http://schemas.microsoft.com/office/drawing/2014/main" val="10004"/>
                  </a:ext>
                </a:extLst>
              </a:tr>
              <a:tr h="553470">
                <a:tc>
                  <a:txBody>
                    <a:bodyPr/>
                    <a:lstStyle/>
                    <a:p>
                      <a:r>
                        <a:rPr lang="hr-HR" sz="1600" b="1" dirty="0"/>
                        <a:t>TROŠKOVNIK:</a:t>
                      </a:r>
                    </a:p>
                  </a:txBody>
                  <a:tcPr/>
                </a:tc>
                <a:tc>
                  <a:txBody>
                    <a:bodyPr/>
                    <a:lstStyle/>
                    <a:p>
                      <a:r>
                        <a:rPr lang="hr-HR" sz="1200" dirty="0"/>
                        <a:t>Ministarstvo socijalne skrbi.</a:t>
                      </a:r>
                    </a:p>
                  </a:txBody>
                  <a:tcPr/>
                </a:tc>
                <a:extLst>
                  <a:ext uri="{0D108BD9-81ED-4DB2-BD59-A6C34878D82A}">
                    <a16:rowId xmlns:a16="http://schemas.microsoft.com/office/drawing/2014/main" val="10005"/>
                  </a:ext>
                </a:extLst>
              </a:tr>
              <a:tr h="615273">
                <a:tc>
                  <a:txBody>
                    <a:bodyPr/>
                    <a:lstStyle/>
                    <a:p>
                      <a:r>
                        <a:rPr lang="hr-HR" sz="1600" b="1" dirty="0"/>
                        <a:t>VREDNOVANJE:</a:t>
                      </a:r>
                    </a:p>
                  </a:txBody>
                  <a:tcPr/>
                </a:tc>
                <a:tc>
                  <a:txBody>
                    <a:bodyPr/>
                    <a:lstStyle/>
                    <a:p>
                      <a:r>
                        <a:rPr lang="hr-HR" sz="1200" dirty="0"/>
                        <a:t>Izvještaji o postignućima koji se upućuju u CZSS Zadar.</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300348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1178334" y="1000114"/>
            <a:ext cx="6787331" cy="66295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KULTURNA I JAVNA DJELATNOST ŠKOLE</a:t>
            </a: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zervirano mjesto sadržaja 2"/>
          <p:cNvSpPr txBox="1">
            <a:spLocks/>
          </p:cNvSpPr>
          <p:nvPr/>
        </p:nvSpPr>
        <p:spPr>
          <a:xfrm>
            <a:off x="755576" y="2204864"/>
            <a:ext cx="7488832" cy="32068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1" i="0" u="none" strike="noStrike" kern="1200" cap="none" spc="0" normalizeH="0" baseline="0" noProof="0" dirty="0">
                <a:ln>
                  <a:noFill/>
                </a:ln>
                <a:solidFill>
                  <a:sysClr val="windowText" lastClr="000000"/>
                </a:solidFill>
                <a:effectLst/>
                <a:uLnTx/>
                <a:uFillTx/>
                <a:latin typeface="Calibri"/>
                <a:ea typeface="+mn-ea"/>
                <a:cs typeface="+mn-cs"/>
              </a:rPr>
              <a:t>Dan sjećanja na Vukovar i </a:t>
            </a:r>
            <a:r>
              <a:rPr kumimoji="0" lang="hr-HR" sz="2800" b="1" i="0" u="none" strike="noStrike" kern="1200" cap="none" spc="0" normalizeH="0" baseline="0" noProof="0" dirty="0" err="1">
                <a:ln>
                  <a:noFill/>
                </a:ln>
                <a:solidFill>
                  <a:sysClr val="windowText" lastClr="000000"/>
                </a:solidFill>
                <a:effectLst/>
                <a:uLnTx/>
                <a:uFillTx/>
                <a:latin typeface="Calibri"/>
                <a:ea typeface="+mn-ea"/>
                <a:cs typeface="+mn-cs"/>
              </a:rPr>
              <a:t>Škabrnju</a:t>
            </a:r>
            <a:endParaRPr kumimoji="0" lang="hr-HR" sz="28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1" i="0" u="none" strike="noStrike" kern="1200" cap="none" spc="0" normalizeH="0" baseline="0" noProof="0" dirty="0" smtClean="0">
                <a:ln>
                  <a:noFill/>
                </a:ln>
                <a:solidFill>
                  <a:sysClr val="windowText" lastClr="000000"/>
                </a:solidFill>
                <a:effectLst/>
                <a:uLnTx/>
                <a:uFillTx/>
                <a:latin typeface="Calibri"/>
                <a:ea typeface="+mn-ea"/>
                <a:cs typeface="+mn-cs"/>
              </a:rPr>
              <a:t>Božić</a:t>
            </a:r>
            <a:endParaRPr kumimoji="0" lang="hr-HR" sz="28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1" i="0" u="none" strike="noStrike" kern="1200" cap="none" spc="0" normalizeH="0" baseline="0" noProof="0" dirty="0">
                <a:ln>
                  <a:noFill/>
                </a:ln>
                <a:solidFill>
                  <a:sysClr val="windowText" lastClr="000000"/>
                </a:solidFill>
                <a:effectLst/>
                <a:uLnTx/>
                <a:uFillTx/>
                <a:latin typeface="Calibri"/>
                <a:ea typeface="+mn-ea"/>
                <a:cs typeface="+mn-cs"/>
              </a:rPr>
              <a:t>Maškare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1" i="0" u="none" strike="noStrike" kern="1200" cap="none" spc="0" normalizeH="0" baseline="0" noProof="0" dirty="0">
                <a:ln>
                  <a:noFill/>
                </a:ln>
                <a:solidFill>
                  <a:sysClr val="windowText" lastClr="000000"/>
                </a:solidFill>
                <a:effectLst/>
                <a:uLnTx/>
                <a:uFillTx/>
                <a:latin typeface="Calibri"/>
                <a:ea typeface="+mn-ea"/>
                <a:cs typeface="+mn-cs"/>
              </a:rPr>
              <a:t>Dan škole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800" b="1" i="0" u="none" strike="noStrike" kern="1200" cap="none" spc="0" normalizeH="0" baseline="0" noProof="0" dirty="0">
                <a:ln>
                  <a:noFill/>
                </a:ln>
                <a:solidFill>
                  <a:sysClr val="windowText" lastClr="000000"/>
                </a:solidFill>
                <a:effectLst/>
                <a:uLnTx/>
                <a:uFillTx/>
                <a:latin typeface="Calibri"/>
                <a:ea typeface="+mn-ea"/>
                <a:cs typeface="+mn-cs"/>
              </a:rPr>
              <a:t>Hrvatski olimpijski dan</a:t>
            </a:r>
          </a:p>
        </p:txBody>
      </p:sp>
    </p:spTree>
    <p:extLst>
      <p:ext uri="{BB962C8B-B14F-4D97-AF65-F5344CB8AC3E}">
        <p14:creationId xmlns:p14="http://schemas.microsoft.com/office/powerpoint/2010/main" val="5300348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1061864" y="620688"/>
            <a:ext cx="7020272"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DAN SJEĆANA NA VUKOVAR I ŠKABRNJU</a:t>
            </a:r>
          </a:p>
        </p:txBody>
      </p:sp>
      <p:graphicFrame>
        <p:nvGraphicFramePr>
          <p:cNvPr id="6" name="Rezervirano mjesto sadržaja 3"/>
          <p:cNvGraphicFramePr>
            <a:graphicFrameLocks/>
          </p:cNvGraphicFramePr>
          <p:nvPr>
            <p:extLst>
              <p:ext uri="{D42A27DB-BD31-4B8C-83A1-F6EECF244321}">
                <p14:modId xmlns:p14="http://schemas.microsoft.com/office/powerpoint/2010/main" val="3560118083"/>
              </p:ext>
            </p:extLst>
          </p:nvPr>
        </p:nvGraphicFramePr>
        <p:xfrm>
          <a:off x="1043608" y="1700808"/>
          <a:ext cx="7128792" cy="4107946"/>
        </p:xfrm>
        <a:graphic>
          <a:graphicData uri="http://schemas.openxmlformats.org/drawingml/2006/table">
            <a:tbl>
              <a:tblPr firstRow="1" bandRow="1">
                <a:tableStyleId>{8A107856-5554-42FB-B03E-39F5DBC370BA}</a:tableStyleId>
              </a:tblPr>
              <a:tblGrid>
                <a:gridCol w="1584176">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820191">
                <a:tc>
                  <a:txBody>
                    <a:bodyPr/>
                    <a:lstStyle/>
                    <a:p>
                      <a:r>
                        <a:rPr lang="hr-HR" sz="1600" b="1" dirty="0"/>
                        <a:t>CILJEVI:</a:t>
                      </a:r>
                    </a:p>
                  </a:txBody>
                  <a:tcPr/>
                </a:tc>
                <a:tc>
                  <a:txBody>
                    <a:bodyPr/>
                    <a:lstStyle/>
                    <a:p>
                      <a:r>
                        <a:rPr lang="hr-HR" sz="1200" b="0" dirty="0"/>
                        <a:t>Živjeti sadašnjost, ne zaboraviti svoju prošlost. Senzibilizirati učenike za noviju povijest</a:t>
                      </a:r>
                      <a:r>
                        <a:rPr lang="hr-HR" sz="1200" b="0" baseline="0" dirty="0"/>
                        <a:t> Republike Hrvatske, prepoznati Vukovar kao simbol borbe za slobodu. Uvidjeti važnu ulogu branitelja i njihovu nesebičnu ljubav prema čovjeku i domovini. Zalagati se za istinu o Domovinskom ratu.</a:t>
                      </a:r>
                      <a:endParaRPr lang="hr-HR" sz="1200" b="0" dirty="0"/>
                    </a:p>
                  </a:txBody>
                  <a:tcPr/>
                </a:tc>
                <a:extLst>
                  <a:ext uri="{0D108BD9-81ED-4DB2-BD59-A6C34878D82A}">
                    <a16:rowId xmlns:a16="http://schemas.microsoft.com/office/drawing/2014/main" val="10000"/>
                  </a:ext>
                </a:extLst>
              </a:tr>
              <a:tr h="563481">
                <a:tc>
                  <a:txBody>
                    <a:bodyPr/>
                    <a:lstStyle/>
                    <a:p>
                      <a:r>
                        <a:rPr lang="hr-HR" sz="1600" b="1" dirty="0"/>
                        <a:t>NAMJENA:</a:t>
                      </a:r>
                    </a:p>
                  </a:txBody>
                  <a:tcPr/>
                </a:tc>
                <a:tc>
                  <a:txBody>
                    <a:bodyPr/>
                    <a:lstStyle/>
                    <a:p>
                      <a:r>
                        <a:rPr lang="hr-HR" sz="1200" dirty="0"/>
                        <a:t>Za učenike od 1. do 8. razreda.</a:t>
                      </a:r>
                    </a:p>
                  </a:txBody>
                  <a:tcPr/>
                </a:tc>
                <a:extLst>
                  <a:ext uri="{0D108BD9-81ED-4DB2-BD59-A6C34878D82A}">
                    <a16:rowId xmlns:a16="http://schemas.microsoft.com/office/drawing/2014/main" val="10001"/>
                  </a:ext>
                </a:extLst>
              </a:tr>
              <a:tr h="564513">
                <a:tc>
                  <a:txBody>
                    <a:bodyPr/>
                    <a:lstStyle/>
                    <a:p>
                      <a:r>
                        <a:rPr lang="hr-HR" sz="1600" b="1" dirty="0"/>
                        <a:t>NOSITELJI:</a:t>
                      </a:r>
                    </a:p>
                  </a:txBody>
                  <a:tcPr/>
                </a:tc>
                <a:tc>
                  <a:txBody>
                    <a:bodyPr/>
                    <a:lstStyle/>
                    <a:p>
                      <a:r>
                        <a:rPr lang="hr-HR" sz="1200" dirty="0"/>
                        <a:t>Vjeroučitelji i ostali razredni učitelji, učitelji produženog boravka.</a:t>
                      </a:r>
                    </a:p>
                  </a:txBody>
                  <a:tcPr/>
                </a:tc>
                <a:extLst>
                  <a:ext uri="{0D108BD9-81ED-4DB2-BD59-A6C34878D82A}">
                    <a16:rowId xmlns:a16="http://schemas.microsoft.com/office/drawing/2014/main" val="10002"/>
                  </a:ext>
                </a:extLst>
              </a:tr>
              <a:tr h="644103">
                <a:tc>
                  <a:txBody>
                    <a:bodyPr/>
                    <a:lstStyle/>
                    <a:p>
                      <a:r>
                        <a:rPr lang="hr-HR" sz="1600" b="1" dirty="0"/>
                        <a:t>NAČINI</a:t>
                      </a:r>
                      <a:r>
                        <a:rPr lang="hr-HR" sz="1600" b="1" baseline="0" dirty="0"/>
                        <a:t> REALIZACIJE:</a:t>
                      </a:r>
                    </a:p>
                  </a:txBody>
                  <a:tcPr/>
                </a:tc>
                <a:tc>
                  <a:txBody>
                    <a:bodyPr/>
                    <a:lstStyle/>
                    <a:p>
                      <a:r>
                        <a:rPr lang="hr-HR" sz="1200" dirty="0"/>
                        <a:t>Skupljanje i obrada materijala o Domovinskom ratu. Izrada panoa</a:t>
                      </a:r>
                      <a:r>
                        <a:rPr lang="hr-HR" sz="1200" baseline="0" dirty="0"/>
                        <a:t> i prezentacija. Paljenje svijeća pred školom.</a:t>
                      </a:r>
                      <a:endParaRPr lang="hr-HR" sz="1200" dirty="0"/>
                    </a:p>
                  </a:txBody>
                  <a:tcPr/>
                </a:tc>
                <a:extLst>
                  <a:ext uri="{0D108BD9-81ED-4DB2-BD59-A6C34878D82A}">
                    <a16:rowId xmlns:a16="http://schemas.microsoft.com/office/drawing/2014/main" val="10003"/>
                  </a:ext>
                </a:extLst>
              </a:tr>
              <a:tr h="504056">
                <a:tc>
                  <a:txBody>
                    <a:bodyPr/>
                    <a:lstStyle/>
                    <a:p>
                      <a:r>
                        <a:rPr lang="hr-HR" sz="1600" b="1" dirty="0"/>
                        <a:t>VREMENIK:</a:t>
                      </a:r>
                    </a:p>
                  </a:txBody>
                  <a:tcPr/>
                </a:tc>
                <a:tc>
                  <a:txBody>
                    <a:bodyPr/>
                    <a:lstStyle/>
                    <a:p>
                      <a:r>
                        <a:rPr lang="hr-HR" sz="1200" dirty="0"/>
                        <a:t>18. studenog 2020.</a:t>
                      </a:r>
                    </a:p>
                  </a:txBody>
                  <a:tcPr/>
                </a:tc>
                <a:extLst>
                  <a:ext uri="{0D108BD9-81ED-4DB2-BD59-A6C34878D82A}">
                    <a16:rowId xmlns:a16="http://schemas.microsoft.com/office/drawing/2014/main" val="10004"/>
                  </a:ext>
                </a:extLst>
              </a:tr>
              <a:tr h="644861">
                <a:tc>
                  <a:txBody>
                    <a:bodyPr/>
                    <a:lstStyle/>
                    <a:p>
                      <a:r>
                        <a:rPr lang="hr-HR" sz="1600" b="1" dirty="0"/>
                        <a:t>TROŠKOVNIK:</a:t>
                      </a:r>
                    </a:p>
                  </a:txBody>
                  <a:tcPr/>
                </a:tc>
                <a:tc>
                  <a:txBody>
                    <a:bodyPr/>
                    <a:lstStyle/>
                    <a:p>
                      <a:r>
                        <a:rPr lang="hr-HR" sz="1200" dirty="0"/>
                        <a:t>Materijal</a:t>
                      </a:r>
                      <a:r>
                        <a:rPr lang="hr-HR" sz="1200" baseline="0" dirty="0"/>
                        <a:t> za izradu panoa, svijeće.</a:t>
                      </a:r>
                      <a:endParaRPr lang="hr-HR" sz="1200" dirty="0"/>
                    </a:p>
                  </a:txBody>
                  <a:tcPr/>
                </a:tc>
                <a:extLst>
                  <a:ext uri="{0D108BD9-81ED-4DB2-BD59-A6C34878D82A}">
                    <a16:rowId xmlns:a16="http://schemas.microsoft.com/office/drawing/2014/main" val="10005"/>
                  </a:ext>
                </a:extLst>
              </a:tr>
              <a:tr h="363972">
                <a:tc>
                  <a:txBody>
                    <a:bodyPr/>
                    <a:lstStyle/>
                    <a:p>
                      <a:r>
                        <a:rPr lang="hr-HR" sz="1600" b="1" dirty="0"/>
                        <a:t>VREDNOVANJE:</a:t>
                      </a:r>
                    </a:p>
                  </a:txBody>
                  <a:tcPr/>
                </a:tc>
                <a:tc>
                  <a:txBody>
                    <a:bodyPr/>
                    <a:lstStyle/>
                    <a:p>
                      <a:r>
                        <a:rPr lang="hr-HR" sz="1200" dirty="0"/>
                        <a:t>Vrednovanje rada i aktivnosti učenika</a:t>
                      </a:r>
                      <a:r>
                        <a:rPr lang="hr-HR" sz="1200" baseline="0" dirty="0"/>
                        <a:t> u okviru nastavnog procesa.</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86481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1547664" y="832748"/>
            <a:ext cx="3707904"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18000">
                  <a:solidFill>
                    <a:schemeClr val="accent2">
                      <a:satMod val="140000"/>
                    </a:schemeClr>
                  </a:solidFill>
                  <a:prstDash val="solid"/>
                  <a:miter lim="800000"/>
                </a:ln>
                <a:noFill/>
                <a:effectLst>
                  <a:outerShdw blurRad="25500" dist="23000" dir="7020000" algn="tl">
                    <a:srgbClr val="000000">
                      <a:alpha val="50000"/>
                    </a:srgbClr>
                  </a:outerShdw>
                </a:effectLst>
              </a:rPr>
              <a:t>BOŽIĆNA PRIREDBA</a:t>
            </a: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6" name="Rezervirano mjesto sadržaja 3"/>
          <p:cNvGraphicFramePr>
            <a:graphicFrameLocks/>
          </p:cNvGraphicFramePr>
          <p:nvPr>
            <p:extLst>
              <p:ext uri="{D42A27DB-BD31-4B8C-83A1-F6EECF244321}">
                <p14:modId xmlns:p14="http://schemas.microsoft.com/office/powerpoint/2010/main" val="26246035"/>
              </p:ext>
            </p:extLst>
          </p:nvPr>
        </p:nvGraphicFramePr>
        <p:xfrm>
          <a:off x="1043831" y="2060848"/>
          <a:ext cx="7056338" cy="3287608"/>
        </p:xfrm>
        <a:graphic>
          <a:graphicData uri="http://schemas.openxmlformats.org/drawingml/2006/table">
            <a:tbl>
              <a:tblPr firstRow="1" bandRow="1">
                <a:tableStyleId>{8A107856-5554-42FB-B03E-39F5DBC370BA}</a:tableStyleId>
              </a:tblPr>
              <a:tblGrid>
                <a:gridCol w="1581673">
                  <a:extLst>
                    <a:ext uri="{9D8B030D-6E8A-4147-A177-3AD203B41FA5}">
                      <a16:colId xmlns:a16="http://schemas.microsoft.com/office/drawing/2014/main" val="20000"/>
                    </a:ext>
                  </a:extLst>
                </a:gridCol>
                <a:gridCol w="5474665">
                  <a:extLst>
                    <a:ext uri="{9D8B030D-6E8A-4147-A177-3AD203B41FA5}">
                      <a16:colId xmlns:a16="http://schemas.microsoft.com/office/drawing/2014/main" val="20001"/>
                    </a:ext>
                  </a:extLst>
                </a:gridCol>
              </a:tblGrid>
              <a:tr h="504056">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Prigodno</a:t>
                      </a:r>
                      <a:r>
                        <a:rPr lang="hr-HR" sz="1200" b="0" baseline="0" dirty="0"/>
                        <a:t> proslaviti blagdan Božića i završetak 1. obrazovnog razdoblja.</a:t>
                      </a:r>
                      <a:r>
                        <a:rPr lang="hr-HR" sz="1200" b="0" dirty="0"/>
                        <a:t> Poticati kod učenika svijest o boljim međuljudskim odnosima, solidarnosti.</a:t>
                      </a:r>
                    </a:p>
                  </a:txBody>
                  <a:tcPr/>
                </a:tc>
                <a:extLst>
                  <a:ext uri="{0D108BD9-81ED-4DB2-BD59-A6C34878D82A}">
                    <a16:rowId xmlns:a16="http://schemas.microsoft.com/office/drawing/2014/main" val="10000"/>
                  </a:ext>
                </a:extLst>
              </a:tr>
              <a:tr h="432048">
                <a:tc>
                  <a:txBody>
                    <a:bodyPr/>
                    <a:lstStyle/>
                    <a:p>
                      <a:r>
                        <a:rPr lang="hr-HR" sz="1600" b="1" dirty="0"/>
                        <a:t>NAMJENA:</a:t>
                      </a:r>
                    </a:p>
                  </a:txBody>
                  <a:tcPr/>
                </a:tc>
                <a:tc>
                  <a:txBody>
                    <a:bodyPr/>
                    <a:lstStyle/>
                    <a:p>
                      <a:r>
                        <a:rPr lang="hr-HR" sz="1200" dirty="0"/>
                        <a:t>Učenicima</a:t>
                      </a:r>
                      <a:r>
                        <a:rPr lang="hr-HR" sz="1200" baseline="0" dirty="0"/>
                        <a:t> od 1. do 8. razreda.</a:t>
                      </a:r>
                      <a:endParaRPr lang="hr-HR" sz="1200" dirty="0"/>
                    </a:p>
                  </a:txBody>
                  <a:tcPr/>
                </a:tc>
                <a:extLst>
                  <a:ext uri="{0D108BD9-81ED-4DB2-BD59-A6C34878D82A}">
                    <a16:rowId xmlns:a16="http://schemas.microsoft.com/office/drawing/2014/main" val="10001"/>
                  </a:ext>
                </a:extLst>
              </a:tr>
              <a:tr h="504056">
                <a:tc>
                  <a:txBody>
                    <a:bodyPr/>
                    <a:lstStyle/>
                    <a:p>
                      <a:r>
                        <a:rPr lang="hr-HR" sz="1600" b="1" dirty="0"/>
                        <a:t>NOSITELJI:</a:t>
                      </a:r>
                    </a:p>
                  </a:txBody>
                  <a:tcPr/>
                </a:tc>
                <a:tc>
                  <a:txBody>
                    <a:bodyPr/>
                    <a:lstStyle/>
                    <a:p>
                      <a:r>
                        <a:rPr lang="hr-HR" sz="1200" dirty="0"/>
                        <a:t>Vjeroučitelji, pjevački zbor, voditelj dramsko – recitatorske</a:t>
                      </a:r>
                      <a:r>
                        <a:rPr lang="hr-HR" sz="1200" baseline="0" dirty="0"/>
                        <a:t> skupine, ritmičke skupine, učenici.</a:t>
                      </a:r>
                      <a:endParaRPr lang="hr-HR" sz="1200" dirty="0"/>
                    </a:p>
                  </a:txBody>
                  <a:tcPr/>
                </a:tc>
                <a:extLst>
                  <a:ext uri="{0D108BD9-81ED-4DB2-BD59-A6C34878D82A}">
                    <a16:rowId xmlns:a16="http://schemas.microsoft.com/office/drawing/2014/main" val="10002"/>
                  </a:ext>
                </a:extLst>
              </a:tr>
              <a:tr h="648072">
                <a:tc>
                  <a:txBody>
                    <a:bodyPr/>
                    <a:lstStyle/>
                    <a:p>
                      <a:r>
                        <a:rPr lang="hr-HR" sz="1600" b="1" dirty="0"/>
                        <a:t>NAČINI REALIZACIJE:</a:t>
                      </a:r>
                    </a:p>
                  </a:txBody>
                  <a:tcPr/>
                </a:tc>
                <a:tc>
                  <a:txBody>
                    <a:bodyPr/>
                    <a:lstStyle/>
                    <a:p>
                      <a:r>
                        <a:rPr lang="hr-HR" sz="1200" dirty="0"/>
                        <a:t>Organizirati priredbu u školskoj dvorani.</a:t>
                      </a:r>
                    </a:p>
                  </a:txBody>
                  <a:tcPr/>
                </a:tc>
                <a:extLst>
                  <a:ext uri="{0D108BD9-81ED-4DB2-BD59-A6C34878D82A}">
                    <a16:rowId xmlns:a16="http://schemas.microsoft.com/office/drawing/2014/main" val="10003"/>
                  </a:ext>
                </a:extLst>
              </a:tr>
              <a:tr h="432048">
                <a:tc>
                  <a:txBody>
                    <a:bodyPr/>
                    <a:lstStyle/>
                    <a:p>
                      <a:r>
                        <a:rPr lang="hr-HR" sz="1600" b="1" dirty="0"/>
                        <a:t>VREMENIK:</a:t>
                      </a:r>
                    </a:p>
                  </a:txBody>
                  <a:tcPr/>
                </a:tc>
                <a:tc>
                  <a:txBody>
                    <a:bodyPr/>
                    <a:lstStyle/>
                    <a:p>
                      <a:r>
                        <a:rPr lang="hr-HR" sz="1200" dirty="0"/>
                        <a:t>Prosinac 2020.</a:t>
                      </a:r>
                    </a:p>
                  </a:txBody>
                  <a:tcPr/>
                </a:tc>
                <a:extLst>
                  <a:ext uri="{0D108BD9-81ED-4DB2-BD59-A6C34878D82A}">
                    <a16:rowId xmlns:a16="http://schemas.microsoft.com/office/drawing/2014/main" val="10004"/>
                  </a:ext>
                </a:extLst>
              </a:tr>
              <a:tr h="432048">
                <a:tc>
                  <a:txBody>
                    <a:bodyPr/>
                    <a:lstStyle/>
                    <a:p>
                      <a:r>
                        <a:rPr lang="hr-HR" sz="1600" b="1" dirty="0"/>
                        <a:t>TROŠKOVNIK:</a:t>
                      </a:r>
                    </a:p>
                  </a:txBody>
                  <a:tcPr/>
                </a:tc>
                <a:tc>
                  <a:txBody>
                    <a:bodyPr/>
                    <a:lstStyle/>
                    <a:p>
                      <a:r>
                        <a:rPr lang="hr-HR" sz="1200" dirty="0"/>
                        <a:t>Materijal potreban za koreografiju.</a:t>
                      </a:r>
                    </a:p>
                  </a:txBody>
                  <a:tcPr/>
                </a:tc>
                <a:extLst>
                  <a:ext uri="{0D108BD9-81ED-4DB2-BD59-A6C34878D82A}">
                    <a16:rowId xmlns:a16="http://schemas.microsoft.com/office/drawing/2014/main" val="10005"/>
                  </a:ext>
                </a:extLst>
              </a:tr>
              <a:tr h="236199">
                <a:tc>
                  <a:txBody>
                    <a:bodyPr/>
                    <a:lstStyle/>
                    <a:p>
                      <a:r>
                        <a:rPr lang="hr-HR" sz="1600" b="1" dirty="0"/>
                        <a:t>VREDNOVANJE:</a:t>
                      </a:r>
                    </a:p>
                  </a:txBody>
                  <a:tcPr/>
                </a:tc>
                <a:tc>
                  <a:txBody>
                    <a:bodyPr/>
                    <a:lstStyle/>
                    <a:p>
                      <a:r>
                        <a:rPr lang="hr-HR" sz="1200" dirty="0"/>
                        <a:t>Osobno</a:t>
                      </a:r>
                      <a:r>
                        <a:rPr lang="hr-HR" sz="1200" baseline="0" dirty="0"/>
                        <a:t> zadovoljstvo učenika i učitelja.</a:t>
                      </a:r>
                      <a:endParaRPr lang="hr-HR" sz="1200" dirty="0"/>
                    </a:p>
                  </a:txBody>
                  <a:tcPr/>
                </a:tc>
                <a:extLst>
                  <a:ext uri="{0D108BD9-81ED-4DB2-BD59-A6C34878D82A}">
                    <a16:rowId xmlns:a16="http://schemas.microsoft.com/office/drawing/2014/main" val="10006"/>
                  </a:ext>
                </a:extLst>
              </a:tr>
            </a:tbl>
          </a:graphicData>
        </a:graphic>
      </p:graphicFrame>
      <p:pic>
        <p:nvPicPr>
          <p:cNvPr id="9220" name="Picture 4" descr="Merry christmas Royalty Free Vector Image - Vecto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191"/>
          <a:stretch/>
        </p:blipFill>
        <p:spPr bwMode="auto">
          <a:xfrm>
            <a:off x="6372200" y="548679"/>
            <a:ext cx="1296145" cy="128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481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899592" y="785915"/>
            <a:ext cx="2520280" cy="864096"/>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MAŠKARE</a:t>
            </a:r>
          </a:p>
        </p:txBody>
      </p:sp>
      <p:graphicFrame>
        <p:nvGraphicFramePr>
          <p:cNvPr id="6" name="Rezervirano mjesto sadržaja 3"/>
          <p:cNvGraphicFramePr>
            <a:graphicFrameLocks/>
          </p:cNvGraphicFramePr>
          <p:nvPr>
            <p:extLst>
              <p:ext uri="{D42A27DB-BD31-4B8C-83A1-F6EECF244321}">
                <p14:modId xmlns:p14="http://schemas.microsoft.com/office/powerpoint/2010/main" val="1551354893"/>
              </p:ext>
            </p:extLst>
          </p:nvPr>
        </p:nvGraphicFramePr>
        <p:xfrm>
          <a:off x="899592" y="2348880"/>
          <a:ext cx="7344816" cy="3168352"/>
        </p:xfrm>
        <a:graphic>
          <a:graphicData uri="http://schemas.openxmlformats.org/drawingml/2006/table">
            <a:tbl>
              <a:tblPr firstRow="1" bandRow="1">
                <a:tableStyleId>{8A107856-5554-42FB-B03E-39F5DBC370BA}</a:tableStyleId>
              </a:tblPr>
              <a:tblGrid>
                <a:gridCol w="165618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432048">
                <a:tc>
                  <a:txBody>
                    <a:bodyPr/>
                    <a:lstStyle/>
                    <a:p>
                      <a:r>
                        <a:rPr lang="hr-HR" sz="1600" b="1" dirty="0"/>
                        <a:t>CILJEVI:</a:t>
                      </a:r>
                    </a:p>
                  </a:txBody>
                  <a:tcPr/>
                </a:tc>
                <a:tc>
                  <a:txBody>
                    <a:bodyPr/>
                    <a:lstStyle/>
                    <a:p>
                      <a:r>
                        <a:rPr lang="hr-HR" sz="1200" b="0" dirty="0"/>
                        <a:t>Očuvanje</a:t>
                      </a:r>
                      <a:r>
                        <a:rPr lang="hr-HR" sz="1200" b="0" baseline="0" dirty="0"/>
                        <a:t> narodnih običaja i tradicijskih vrijednosti.</a:t>
                      </a:r>
                      <a:endParaRPr lang="hr-HR" sz="1200" b="0" dirty="0"/>
                    </a:p>
                  </a:txBody>
                  <a:tcPr/>
                </a:tc>
                <a:extLst>
                  <a:ext uri="{0D108BD9-81ED-4DB2-BD59-A6C34878D82A}">
                    <a16:rowId xmlns:a16="http://schemas.microsoft.com/office/drawing/2014/main" val="10000"/>
                  </a:ext>
                </a:extLst>
              </a:tr>
              <a:tr h="432048">
                <a:tc>
                  <a:txBody>
                    <a:bodyPr/>
                    <a:lstStyle/>
                    <a:p>
                      <a:r>
                        <a:rPr lang="hr-HR" sz="1600" b="1" dirty="0"/>
                        <a:t>NAMJENA:</a:t>
                      </a:r>
                    </a:p>
                  </a:txBody>
                  <a:tcPr/>
                </a:tc>
                <a:tc>
                  <a:txBody>
                    <a:bodyPr/>
                    <a:lstStyle/>
                    <a:p>
                      <a:r>
                        <a:rPr lang="hr-HR" sz="1200" dirty="0"/>
                        <a:t>Učenicima od</a:t>
                      </a:r>
                      <a:r>
                        <a:rPr lang="hr-HR" sz="1200" baseline="0" dirty="0"/>
                        <a:t> 1. do 4. razreda.</a:t>
                      </a:r>
                      <a:endParaRPr lang="hr-HR" sz="1200" dirty="0"/>
                    </a:p>
                  </a:txBody>
                  <a:tcPr/>
                </a:tc>
                <a:extLst>
                  <a:ext uri="{0D108BD9-81ED-4DB2-BD59-A6C34878D82A}">
                    <a16:rowId xmlns:a16="http://schemas.microsoft.com/office/drawing/2014/main" val="10001"/>
                  </a:ext>
                </a:extLst>
              </a:tr>
              <a:tr h="432048">
                <a:tc>
                  <a:txBody>
                    <a:bodyPr/>
                    <a:lstStyle/>
                    <a:p>
                      <a:r>
                        <a:rPr lang="hr-HR" sz="1600" b="1" dirty="0"/>
                        <a:t>NOSITELJI:</a:t>
                      </a:r>
                    </a:p>
                  </a:txBody>
                  <a:tcPr/>
                </a:tc>
                <a:tc>
                  <a:txBody>
                    <a:bodyPr/>
                    <a:lstStyle/>
                    <a:p>
                      <a:r>
                        <a:rPr lang="hr-HR" sz="1200" dirty="0"/>
                        <a:t>Učitelji razredne nastave, učenici</a:t>
                      </a:r>
                      <a:r>
                        <a:rPr lang="hr-HR" sz="1200" baseline="0" dirty="0"/>
                        <a:t> i njihovi roditelji.</a:t>
                      </a:r>
                      <a:endParaRPr lang="hr-HR" sz="1200" dirty="0"/>
                    </a:p>
                  </a:txBody>
                  <a:tcPr/>
                </a:tc>
                <a:extLst>
                  <a:ext uri="{0D108BD9-81ED-4DB2-BD59-A6C34878D82A}">
                    <a16:rowId xmlns:a16="http://schemas.microsoft.com/office/drawing/2014/main" val="10002"/>
                  </a:ext>
                </a:extLst>
              </a:tr>
              <a:tr h="576064">
                <a:tc>
                  <a:txBody>
                    <a:bodyPr/>
                    <a:lstStyle/>
                    <a:p>
                      <a:r>
                        <a:rPr lang="hr-HR" sz="1600" b="1" dirty="0"/>
                        <a:t>NAČINI REALIZACIJE:</a:t>
                      </a:r>
                    </a:p>
                  </a:txBody>
                  <a:tcPr/>
                </a:tc>
                <a:tc>
                  <a:txBody>
                    <a:bodyPr/>
                    <a:lstStyle/>
                    <a:p>
                      <a:r>
                        <a:rPr lang="hr-HR" sz="1200" dirty="0"/>
                        <a:t>Izrada kostima, organiziranje pokladne povorke.</a:t>
                      </a:r>
                    </a:p>
                  </a:txBody>
                  <a:tcPr/>
                </a:tc>
                <a:extLst>
                  <a:ext uri="{0D108BD9-81ED-4DB2-BD59-A6C34878D82A}">
                    <a16:rowId xmlns:a16="http://schemas.microsoft.com/office/drawing/2014/main" val="10003"/>
                  </a:ext>
                </a:extLst>
              </a:tr>
              <a:tr h="428992">
                <a:tc>
                  <a:txBody>
                    <a:bodyPr/>
                    <a:lstStyle/>
                    <a:p>
                      <a:r>
                        <a:rPr lang="hr-HR" sz="1600" b="1" dirty="0"/>
                        <a:t>VREMENIK:</a:t>
                      </a:r>
                    </a:p>
                  </a:txBody>
                  <a:tcPr/>
                </a:tc>
                <a:tc>
                  <a:txBody>
                    <a:bodyPr/>
                    <a:lstStyle/>
                    <a:p>
                      <a:r>
                        <a:rPr lang="hr-HR" sz="1200" dirty="0"/>
                        <a:t>Veljača 2021. </a:t>
                      </a:r>
                    </a:p>
                  </a:txBody>
                  <a:tcPr/>
                </a:tc>
                <a:extLst>
                  <a:ext uri="{0D108BD9-81ED-4DB2-BD59-A6C34878D82A}">
                    <a16:rowId xmlns:a16="http://schemas.microsoft.com/office/drawing/2014/main" val="10004"/>
                  </a:ext>
                </a:extLst>
              </a:tr>
              <a:tr h="432048">
                <a:tc>
                  <a:txBody>
                    <a:bodyPr/>
                    <a:lstStyle/>
                    <a:p>
                      <a:r>
                        <a:rPr lang="hr-HR" sz="1600" b="1" dirty="0"/>
                        <a:t>TROŠKOVNIK:</a:t>
                      </a:r>
                    </a:p>
                  </a:txBody>
                  <a:tcPr/>
                </a:tc>
                <a:tc>
                  <a:txBody>
                    <a:bodyPr/>
                    <a:lstStyle/>
                    <a:p>
                      <a:r>
                        <a:rPr lang="hr-HR" sz="1200" dirty="0"/>
                        <a:t>Materijal potreban za izradu kostima.</a:t>
                      </a:r>
                    </a:p>
                  </a:txBody>
                  <a:tcPr/>
                </a:tc>
                <a:extLst>
                  <a:ext uri="{0D108BD9-81ED-4DB2-BD59-A6C34878D82A}">
                    <a16:rowId xmlns:a16="http://schemas.microsoft.com/office/drawing/2014/main" val="10005"/>
                  </a:ext>
                </a:extLst>
              </a:tr>
              <a:tr h="432048">
                <a:tc>
                  <a:txBody>
                    <a:bodyPr/>
                    <a:lstStyle/>
                    <a:p>
                      <a:r>
                        <a:rPr lang="hr-HR" sz="1600" b="1" dirty="0"/>
                        <a:t>VREDNOVANJE:</a:t>
                      </a:r>
                    </a:p>
                  </a:txBody>
                  <a:tcPr/>
                </a:tc>
                <a:tc>
                  <a:txBody>
                    <a:bodyPr/>
                    <a:lstStyle/>
                    <a:p>
                      <a:r>
                        <a:rPr lang="hr-HR" sz="1200" dirty="0"/>
                        <a:t>Odabir najljepše maske.</a:t>
                      </a:r>
                    </a:p>
                  </a:txBody>
                  <a:tcPr/>
                </a:tc>
                <a:extLst>
                  <a:ext uri="{0D108BD9-81ED-4DB2-BD59-A6C34878D82A}">
                    <a16:rowId xmlns:a16="http://schemas.microsoft.com/office/drawing/2014/main" val="10006"/>
                  </a:ext>
                </a:extLst>
              </a:tr>
            </a:tbl>
          </a:graphicData>
        </a:graphic>
      </p:graphicFrame>
      <p:pic>
        <p:nvPicPr>
          <p:cNvPr id="10242" name="Picture 2" descr="carnival, happy kids and masks - Ready Set Grow Nass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90809"/>
            <a:ext cx="4464496" cy="125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481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1259632" y="836712"/>
            <a:ext cx="2195736"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18000">
                  <a:solidFill>
                    <a:schemeClr val="accent2">
                      <a:satMod val="140000"/>
                    </a:schemeClr>
                  </a:solidFill>
                  <a:prstDash val="solid"/>
                  <a:miter lim="800000"/>
                </a:ln>
                <a:noFill/>
                <a:effectLst>
                  <a:outerShdw blurRad="25500" dist="23000" dir="7020000" algn="tl">
                    <a:srgbClr val="000000">
                      <a:alpha val="50000"/>
                    </a:srgbClr>
                  </a:outerShdw>
                </a:effectLst>
              </a:rPr>
              <a:t>DAN ŠKOLE</a:t>
            </a: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6" name="Rezervirano mjesto sadržaja 3"/>
          <p:cNvGraphicFramePr>
            <a:graphicFrameLocks/>
          </p:cNvGraphicFramePr>
          <p:nvPr>
            <p:extLst>
              <p:ext uri="{D42A27DB-BD31-4B8C-83A1-F6EECF244321}">
                <p14:modId xmlns:p14="http://schemas.microsoft.com/office/powerpoint/2010/main" val="4018460945"/>
              </p:ext>
            </p:extLst>
          </p:nvPr>
        </p:nvGraphicFramePr>
        <p:xfrm>
          <a:off x="1259570" y="1916832"/>
          <a:ext cx="6624860" cy="3240360"/>
        </p:xfrm>
        <a:graphic>
          <a:graphicData uri="http://schemas.openxmlformats.org/drawingml/2006/table">
            <a:tbl>
              <a:tblPr firstRow="1" bandRow="1">
                <a:tableStyleId>{8A107856-5554-42FB-B03E-39F5DBC370BA}</a:tableStyleId>
              </a:tblPr>
              <a:tblGrid>
                <a:gridCol w="1624721">
                  <a:extLst>
                    <a:ext uri="{9D8B030D-6E8A-4147-A177-3AD203B41FA5}">
                      <a16:colId xmlns:a16="http://schemas.microsoft.com/office/drawing/2014/main" val="20000"/>
                    </a:ext>
                  </a:extLst>
                </a:gridCol>
                <a:gridCol w="5000139">
                  <a:extLst>
                    <a:ext uri="{9D8B030D-6E8A-4147-A177-3AD203B41FA5}">
                      <a16:colId xmlns:a16="http://schemas.microsoft.com/office/drawing/2014/main" val="20001"/>
                    </a:ext>
                  </a:extLst>
                </a:gridCol>
              </a:tblGrid>
              <a:tr h="504056">
                <a:tc>
                  <a:txBody>
                    <a:bodyPr/>
                    <a:lstStyle/>
                    <a:p>
                      <a:r>
                        <a:rPr lang="hr-HR" sz="1600" b="1" dirty="0"/>
                        <a:t>CILJEVI:</a:t>
                      </a:r>
                    </a:p>
                  </a:txBody>
                  <a:tcPr/>
                </a:tc>
                <a:tc>
                  <a:txBody>
                    <a:bodyPr/>
                    <a:lstStyle/>
                    <a:p>
                      <a:r>
                        <a:rPr lang="hr-HR" sz="1200" b="0" dirty="0"/>
                        <a:t>Obilježiti</a:t>
                      </a:r>
                      <a:r>
                        <a:rPr lang="hr-HR" sz="1200" b="0" baseline="0" dirty="0"/>
                        <a:t> Dan škole kroz sportski i zabavni program. Pokazati učenička postignuća tijekom godine. Suradnja s medijima.</a:t>
                      </a:r>
                      <a:endParaRPr lang="hr-HR" sz="1200" b="0" dirty="0"/>
                    </a:p>
                  </a:txBody>
                  <a:tcPr/>
                </a:tc>
                <a:extLst>
                  <a:ext uri="{0D108BD9-81ED-4DB2-BD59-A6C34878D82A}">
                    <a16:rowId xmlns:a16="http://schemas.microsoft.com/office/drawing/2014/main" val="10000"/>
                  </a:ext>
                </a:extLst>
              </a:tr>
              <a:tr h="432048">
                <a:tc>
                  <a:txBody>
                    <a:bodyPr/>
                    <a:lstStyle/>
                    <a:p>
                      <a:r>
                        <a:rPr lang="hr-HR" sz="1600" b="1" dirty="0"/>
                        <a:t>NAMJENA:</a:t>
                      </a:r>
                    </a:p>
                  </a:txBody>
                  <a:tcPr/>
                </a:tc>
                <a:tc>
                  <a:txBody>
                    <a:bodyPr/>
                    <a:lstStyle/>
                    <a:p>
                      <a:r>
                        <a:rPr lang="hr-HR" sz="1200" dirty="0"/>
                        <a:t>Promocija</a:t>
                      </a:r>
                      <a:r>
                        <a:rPr lang="hr-HR" sz="1200" baseline="0" dirty="0"/>
                        <a:t> škole široj javnosti.</a:t>
                      </a:r>
                      <a:endParaRPr lang="hr-HR" sz="1200" dirty="0"/>
                    </a:p>
                  </a:txBody>
                  <a:tcPr/>
                </a:tc>
                <a:extLst>
                  <a:ext uri="{0D108BD9-81ED-4DB2-BD59-A6C34878D82A}">
                    <a16:rowId xmlns:a16="http://schemas.microsoft.com/office/drawing/2014/main" val="10001"/>
                  </a:ext>
                </a:extLst>
              </a:tr>
              <a:tr h="432048">
                <a:tc>
                  <a:txBody>
                    <a:bodyPr/>
                    <a:lstStyle/>
                    <a:p>
                      <a:r>
                        <a:rPr lang="hr-HR" sz="1600" b="1" dirty="0"/>
                        <a:t>NOSITELJI:</a:t>
                      </a:r>
                    </a:p>
                  </a:txBody>
                  <a:tcPr/>
                </a:tc>
                <a:tc>
                  <a:txBody>
                    <a:bodyPr/>
                    <a:lstStyle/>
                    <a:p>
                      <a:r>
                        <a:rPr lang="hr-HR" sz="1200" dirty="0"/>
                        <a:t>Svi učenici i djelatnici škole.</a:t>
                      </a:r>
                    </a:p>
                  </a:txBody>
                  <a:tcPr/>
                </a:tc>
                <a:extLst>
                  <a:ext uri="{0D108BD9-81ED-4DB2-BD59-A6C34878D82A}">
                    <a16:rowId xmlns:a16="http://schemas.microsoft.com/office/drawing/2014/main" val="10002"/>
                  </a:ext>
                </a:extLst>
              </a:tr>
              <a:tr h="504056">
                <a:tc>
                  <a:txBody>
                    <a:bodyPr/>
                    <a:lstStyle/>
                    <a:p>
                      <a:r>
                        <a:rPr lang="hr-HR" sz="1600" b="1" dirty="0"/>
                        <a:t>NAČINI REALIZACIJE:</a:t>
                      </a:r>
                    </a:p>
                  </a:txBody>
                  <a:tcPr/>
                </a:tc>
                <a:tc>
                  <a:txBody>
                    <a:bodyPr/>
                    <a:lstStyle/>
                    <a:p>
                      <a:r>
                        <a:rPr lang="hr-HR" sz="1200" dirty="0"/>
                        <a:t>Prigodni</a:t>
                      </a:r>
                      <a:r>
                        <a:rPr lang="hr-HR" sz="1200" baseline="0" dirty="0"/>
                        <a:t> program, organizirati uređenje unutarnjeg prostora škole, postaviti izložbu učeničkih radova.</a:t>
                      </a:r>
                      <a:endParaRPr lang="hr-HR" sz="1200" dirty="0"/>
                    </a:p>
                  </a:txBody>
                  <a:tcPr/>
                </a:tc>
                <a:extLst>
                  <a:ext uri="{0D108BD9-81ED-4DB2-BD59-A6C34878D82A}">
                    <a16:rowId xmlns:a16="http://schemas.microsoft.com/office/drawing/2014/main" val="10003"/>
                  </a:ext>
                </a:extLst>
              </a:tr>
              <a:tr h="428992">
                <a:tc>
                  <a:txBody>
                    <a:bodyPr/>
                    <a:lstStyle/>
                    <a:p>
                      <a:r>
                        <a:rPr lang="hr-HR" sz="1600" b="1" dirty="0"/>
                        <a:t>VREMENIK:</a:t>
                      </a:r>
                    </a:p>
                  </a:txBody>
                  <a:tcPr/>
                </a:tc>
                <a:tc>
                  <a:txBody>
                    <a:bodyPr/>
                    <a:lstStyle/>
                    <a:p>
                      <a:r>
                        <a:rPr lang="hr-HR" sz="1200" dirty="0" smtClean="0"/>
                        <a:t>10. </a:t>
                      </a:r>
                      <a:r>
                        <a:rPr lang="hr-HR" sz="1200" dirty="0"/>
                        <a:t>svibnja 2021.</a:t>
                      </a:r>
                    </a:p>
                  </a:txBody>
                  <a:tcPr/>
                </a:tc>
                <a:extLst>
                  <a:ext uri="{0D108BD9-81ED-4DB2-BD59-A6C34878D82A}">
                    <a16:rowId xmlns:a16="http://schemas.microsoft.com/office/drawing/2014/main" val="10004"/>
                  </a:ext>
                </a:extLst>
              </a:tr>
              <a:tr h="432048">
                <a:tc>
                  <a:txBody>
                    <a:bodyPr/>
                    <a:lstStyle/>
                    <a:p>
                      <a:r>
                        <a:rPr lang="hr-HR" sz="16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432048">
                <a:tc>
                  <a:txBody>
                    <a:bodyPr/>
                    <a:lstStyle/>
                    <a:p>
                      <a:r>
                        <a:rPr lang="hr-HR" sz="1600" b="1" dirty="0"/>
                        <a:t>VREDNOVANJE:</a:t>
                      </a:r>
                    </a:p>
                  </a:txBody>
                  <a:tcPr/>
                </a:tc>
                <a:tc>
                  <a:txBody>
                    <a:bodyPr/>
                    <a:lstStyle/>
                    <a:p>
                      <a:r>
                        <a:rPr lang="hr-HR" sz="1200" dirty="0"/>
                        <a:t>Zadovoljstvo učenika i djelatnika škole.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864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331640" y="548680"/>
            <a:ext cx="6552728"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3600" dirty="0">
                <a:ln w="10541" cmpd="sng">
                  <a:solidFill>
                    <a:srgbClr val="7D7D7D">
                      <a:tint val="100000"/>
                      <a:shade val="100000"/>
                      <a:satMod val="110000"/>
                    </a:srgbClr>
                  </a:solidFill>
                  <a:prstDash val="solid"/>
                </a:ln>
                <a:solidFill>
                  <a:schemeClr val="bg1"/>
                </a:solidFill>
                <a:latin typeface="+mn-lt"/>
              </a:rPr>
              <a:t>HUMANITARNA AKCIJA – LIKOVNA RADIONICA</a:t>
            </a:r>
          </a:p>
        </p:txBody>
      </p:sp>
      <p:graphicFrame>
        <p:nvGraphicFramePr>
          <p:cNvPr id="6" name="Content Placeholder 3"/>
          <p:cNvGraphicFramePr>
            <a:graphicFrameLocks/>
          </p:cNvGraphicFramePr>
          <p:nvPr>
            <p:extLst>
              <p:ext uri="{D42A27DB-BD31-4B8C-83A1-F6EECF244321}">
                <p14:modId xmlns:p14="http://schemas.microsoft.com/office/powerpoint/2010/main" val="2815813489"/>
              </p:ext>
            </p:extLst>
          </p:nvPr>
        </p:nvGraphicFramePr>
        <p:xfrm>
          <a:off x="827584" y="1778745"/>
          <a:ext cx="7416824" cy="3889201"/>
        </p:xfrm>
        <a:graphic>
          <a:graphicData uri="http://schemas.openxmlformats.org/drawingml/2006/table">
            <a:tbl>
              <a:tblPr firstRow="1" bandRow="1">
                <a:tableStyleId>{D7AC3CCA-C797-4891-BE02-D94E43425B78}</a:tableStyleId>
              </a:tblPr>
              <a:tblGrid>
                <a:gridCol w="1508695">
                  <a:extLst>
                    <a:ext uri="{9D8B030D-6E8A-4147-A177-3AD203B41FA5}">
                      <a16:colId xmlns:a16="http://schemas.microsoft.com/office/drawing/2014/main" val="20000"/>
                    </a:ext>
                  </a:extLst>
                </a:gridCol>
                <a:gridCol w="5908129">
                  <a:extLst>
                    <a:ext uri="{9D8B030D-6E8A-4147-A177-3AD203B41FA5}">
                      <a16:colId xmlns:a16="http://schemas.microsoft.com/office/drawing/2014/main" val="20001"/>
                    </a:ext>
                  </a:extLst>
                </a:gridCol>
              </a:tblGrid>
              <a:tr h="526249">
                <a:tc>
                  <a:txBody>
                    <a:bodyPr/>
                    <a:lstStyle/>
                    <a:p>
                      <a:r>
                        <a:rPr lang="hr-HR" sz="1600" b="1" dirty="0"/>
                        <a:t>CILJEVI:</a:t>
                      </a:r>
                    </a:p>
                  </a:txBody>
                  <a:tcPr>
                    <a:solidFill>
                      <a:srgbClr val="FFCC99"/>
                    </a:solidFill>
                  </a:tcPr>
                </a:tc>
                <a:tc>
                  <a:txBody>
                    <a:bodyPr/>
                    <a:lstStyle/>
                    <a:p>
                      <a:pPr eaLnBrk="1" hangingPunct="1">
                        <a:lnSpc>
                          <a:spcPct val="80000"/>
                        </a:lnSpc>
                      </a:pPr>
                      <a:r>
                        <a:rPr lang="hr-HR" sz="1200" b="0" dirty="0"/>
                        <a:t>Promicati svijest o potrebi međusobne pomoći i suradnje, poštivanju različitosti.</a:t>
                      </a:r>
                    </a:p>
                    <a:p>
                      <a:pPr eaLnBrk="1" hangingPunct="1">
                        <a:lnSpc>
                          <a:spcPct val="80000"/>
                        </a:lnSpc>
                      </a:pPr>
                      <a:r>
                        <a:rPr lang="hr-HR" sz="1200" b="0" dirty="0"/>
                        <a:t>Probuditi osjećaj solidarnosti i pravednosti.</a:t>
                      </a:r>
                    </a:p>
                    <a:p>
                      <a:pPr eaLnBrk="1" hangingPunct="1">
                        <a:lnSpc>
                          <a:spcPct val="80000"/>
                        </a:lnSpc>
                      </a:pPr>
                      <a:r>
                        <a:rPr lang="hr-HR" sz="1200" b="0" dirty="0"/>
                        <a:t>Poticati na kršćanski angažman u društvenom životu i izgradnji boljeg svijeta za sve.</a:t>
                      </a:r>
                    </a:p>
                  </a:txBody>
                  <a:tcPr>
                    <a:solidFill>
                      <a:srgbClr val="FFCC99"/>
                    </a:solidFill>
                  </a:tcPr>
                </a:tc>
                <a:extLst>
                  <a:ext uri="{0D108BD9-81ED-4DB2-BD59-A6C34878D82A}">
                    <a16:rowId xmlns:a16="http://schemas.microsoft.com/office/drawing/2014/main" val="10000"/>
                  </a:ext>
                </a:extLst>
              </a:tr>
              <a:tr h="338024">
                <a:tc>
                  <a:txBody>
                    <a:bodyPr/>
                    <a:lstStyle/>
                    <a:p>
                      <a:r>
                        <a:rPr lang="hr-HR" sz="1600" b="1" dirty="0"/>
                        <a:t>NAMJENA:</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 sve zainteresirane učenike.</a:t>
                      </a:r>
                    </a:p>
                  </a:txBody>
                  <a:tcPr>
                    <a:solidFill>
                      <a:srgbClr val="FFCC99"/>
                    </a:solidFill>
                  </a:tcPr>
                </a:tc>
                <a:extLst>
                  <a:ext uri="{0D108BD9-81ED-4DB2-BD59-A6C34878D82A}">
                    <a16:rowId xmlns:a16="http://schemas.microsoft.com/office/drawing/2014/main" val="10001"/>
                  </a:ext>
                </a:extLst>
              </a:tr>
              <a:tr h="332686">
                <a:tc>
                  <a:txBody>
                    <a:bodyPr/>
                    <a:lstStyle/>
                    <a:p>
                      <a:r>
                        <a:rPr lang="hr-HR" sz="1600" b="1" dirty="0"/>
                        <a:t>NOSITELJI:</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Vjeroučitelji.</a:t>
                      </a:r>
                    </a:p>
                  </a:txBody>
                  <a:tcPr>
                    <a:solidFill>
                      <a:srgbClr val="FFCC99"/>
                    </a:solidFill>
                  </a:tcPr>
                </a:tc>
                <a:extLst>
                  <a:ext uri="{0D108BD9-81ED-4DB2-BD59-A6C34878D82A}">
                    <a16:rowId xmlns:a16="http://schemas.microsoft.com/office/drawing/2014/main" val="10002"/>
                  </a:ext>
                </a:extLst>
              </a:tr>
              <a:tr h="704860">
                <a:tc>
                  <a:txBody>
                    <a:bodyPr/>
                    <a:lstStyle/>
                    <a:p>
                      <a:r>
                        <a:rPr lang="hr-HR" sz="1600" b="1" dirty="0"/>
                        <a:t>NAČINI REALIZACIJE:</a:t>
                      </a:r>
                    </a:p>
                  </a:txBody>
                  <a:tcPr>
                    <a:solidFill>
                      <a:srgbClr val="FFCC99"/>
                    </a:solidFill>
                  </a:tcPr>
                </a:tc>
                <a:tc>
                  <a:txBody>
                    <a:bodyPr/>
                    <a:lstStyle/>
                    <a:p>
                      <a:pPr eaLnBrk="1" hangingPunct="1">
                        <a:lnSpc>
                          <a:spcPct val="80000"/>
                        </a:lnSpc>
                      </a:pPr>
                      <a:r>
                        <a:rPr lang="hr-HR" sz="1200" dirty="0"/>
                        <a:t>Izrada različitih predmeta od školjki</a:t>
                      </a:r>
                    </a:p>
                    <a:p>
                      <a:pPr eaLnBrk="1" hangingPunct="1">
                        <a:lnSpc>
                          <a:spcPct val="80000"/>
                        </a:lnSpc>
                      </a:pPr>
                      <a:r>
                        <a:rPr lang="hr-HR" sz="1200" dirty="0"/>
                        <a:t>Organizacija prodajne izložbe – humanitarna akcija – pomoć potrebitima (obitelj učenika naše škole).</a:t>
                      </a:r>
                    </a:p>
                  </a:txBody>
                  <a:tcPr>
                    <a:solidFill>
                      <a:srgbClr val="FFCC99"/>
                    </a:solidFill>
                  </a:tcPr>
                </a:tc>
                <a:extLst>
                  <a:ext uri="{0D108BD9-81ED-4DB2-BD59-A6C34878D82A}">
                    <a16:rowId xmlns:a16="http://schemas.microsoft.com/office/drawing/2014/main" val="10003"/>
                  </a:ext>
                </a:extLst>
              </a:tr>
              <a:tr h="496013">
                <a:tc>
                  <a:txBody>
                    <a:bodyPr/>
                    <a:lstStyle/>
                    <a:p>
                      <a:r>
                        <a:rPr lang="hr-HR" sz="1600" b="1" dirty="0"/>
                        <a:t>VREMENIK:</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Odgovarajući dani tijekom drugog polugodišta.</a:t>
                      </a:r>
                    </a:p>
                  </a:txBody>
                  <a:tcPr>
                    <a:solidFill>
                      <a:srgbClr val="FFCC99"/>
                    </a:solidFill>
                  </a:tcPr>
                </a:tc>
                <a:extLst>
                  <a:ext uri="{0D108BD9-81ED-4DB2-BD59-A6C34878D82A}">
                    <a16:rowId xmlns:a16="http://schemas.microsoft.com/office/drawing/2014/main" val="10004"/>
                  </a:ext>
                </a:extLst>
              </a:tr>
              <a:tr h="496013">
                <a:tc>
                  <a:txBody>
                    <a:bodyPr/>
                    <a:lstStyle/>
                    <a:p>
                      <a:r>
                        <a:rPr lang="hr-HR" sz="1600" b="1" dirty="0"/>
                        <a:t>TROŠKOVNIK:</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Različiti materijali potrebni za izradu ukrasa: ljepilo, pištolj za silikonsko ljepilo, hamer papir, školjke, različite boje.</a:t>
                      </a:r>
                    </a:p>
                  </a:txBody>
                  <a:tcPr>
                    <a:solidFill>
                      <a:srgbClr val="FFCC99"/>
                    </a:solidFill>
                  </a:tcPr>
                </a:tc>
                <a:extLst>
                  <a:ext uri="{0D108BD9-81ED-4DB2-BD59-A6C34878D82A}">
                    <a16:rowId xmlns:a16="http://schemas.microsoft.com/office/drawing/2014/main" val="10005"/>
                  </a:ext>
                </a:extLst>
              </a:tr>
              <a:tr h="988659">
                <a:tc>
                  <a:txBody>
                    <a:bodyPr/>
                    <a:lstStyle/>
                    <a:p>
                      <a:r>
                        <a:rPr lang="hr-HR" sz="1600" b="1" dirty="0"/>
                        <a:t>VREDNOVANJE:</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Samovrednovanje; zadovoljstvo sudionika, uspješnošću prodaje i količinom prikupljenih sredstava u humanitarne svrhe.</a:t>
                      </a:r>
                    </a:p>
                  </a:txBody>
                  <a:tcPr>
                    <a:solidFill>
                      <a:srgbClr val="FFCC9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53478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9592" y="718764"/>
            <a:ext cx="4896544" cy="69401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HRVATSKI OLIMPIJSKI DAN</a:t>
            </a:r>
          </a:p>
        </p:txBody>
      </p:sp>
      <p:graphicFrame>
        <p:nvGraphicFramePr>
          <p:cNvPr id="6" name="Table 3"/>
          <p:cNvGraphicFramePr>
            <a:graphicFrameLocks noGrp="1"/>
          </p:cNvGraphicFramePr>
          <p:nvPr>
            <p:extLst>
              <p:ext uri="{D42A27DB-BD31-4B8C-83A1-F6EECF244321}">
                <p14:modId xmlns:p14="http://schemas.microsoft.com/office/powerpoint/2010/main" val="1115456807"/>
              </p:ext>
            </p:extLst>
          </p:nvPr>
        </p:nvGraphicFramePr>
        <p:xfrm>
          <a:off x="827583" y="2105423"/>
          <a:ext cx="7416825" cy="3314705"/>
        </p:xfrm>
        <a:graphic>
          <a:graphicData uri="http://schemas.openxmlformats.org/drawingml/2006/table">
            <a:tbl>
              <a:tblPr firstRow="1" bandRow="1">
                <a:tableStyleId>{16D9F66E-5EB9-4882-86FB-DCBF35E3C3E4}</a:tableStyleId>
              </a:tblPr>
              <a:tblGrid>
                <a:gridCol w="1504241">
                  <a:extLst>
                    <a:ext uri="{9D8B030D-6E8A-4147-A177-3AD203B41FA5}">
                      <a16:colId xmlns:a16="http://schemas.microsoft.com/office/drawing/2014/main" val="20000"/>
                    </a:ext>
                  </a:extLst>
                </a:gridCol>
                <a:gridCol w="5912584">
                  <a:extLst>
                    <a:ext uri="{9D8B030D-6E8A-4147-A177-3AD203B41FA5}">
                      <a16:colId xmlns:a16="http://schemas.microsoft.com/office/drawing/2014/main" val="20001"/>
                    </a:ext>
                  </a:extLst>
                </a:gridCol>
              </a:tblGrid>
              <a:tr h="455661">
                <a:tc>
                  <a:txBody>
                    <a:bodyPr/>
                    <a:lstStyle/>
                    <a:p>
                      <a:r>
                        <a:rPr lang="hr-HR" sz="1600" b="1" dirty="0"/>
                        <a:t>CILJEVI:</a:t>
                      </a:r>
                    </a:p>
                  </a:txBody>
                  <a:tcPr/>
                </a:tc>
                <a:tc>
                  <a:txBody>
                    <a:bodyPr/>
                    <a:lstStyle/>
                    <a:p>
                      <a:r>
                        <a:rPr lang="hr-HR" sz="1200" b="0" dirty="0"/>
                        <a:t>Upoznavanje učenika s pojmom olimpizma, Olimpijske igre</a:t>
                      </a:r>
                      <a:r>
                        <a:rPr lang="hr-HR" sz="1200" b="0" baseline="0" dirty="0"/>
                        <a:t> u Staroj Grčkoj.</a:t>
                      </a:r>
                      <a:endParaRPr lang="hr-HR" sz="1200" b="0" dirty="0"/>
                    </a:p>
                  </a:txBody>
                  <a:tcPr/>
                </a:tc>
                <a:extLst>
                  <a:ext uri="{0D108BD9-81ED-4DB2-BD59-A6C34878D82A}">
                    <a16:rowId xmlns:a16="http://schemas.microsoft.com/office/drawing/2014/main" val="10000"/>
                  </a:ext>
                </a:extLst>
              </a:tr>
              <a:tr h="455660">
                <a:tc>
                  <a:txBody>
                    <a:bodyPr/>
                    <a:lstStyle/>
                    <a:p>
                      <a:r>
                        <a:rPr lang="hr-HR" sz="1600" b="1" dirty="0"/>
                        <a:t>NAMJENA:</a:t>
                      </a:r>
                    </a:p>
                  </a:txBody>
                  <a:tcPr/>
                </a:tc>
                <a:tc>
                  <a:txBody>
                    <a:bodyPr/>
                    <a:lstStyle/>
                    <a:p>
                      <a:r>
                        <a:rPr lang="hr-HR" sz="1200" b="0" dirty="0"/>
                        <a:t>Učenicima</a:t>
                      </a:r>
                      <a:r>
                        <a:rPr lang="hr-HR" sz="1200" b="0" baseline="0" dirty="0"/>
                        <a:t> od 1. do 8. razreda.</a:t>
                      </a:r>
                      <a:endParaRPr lang="hr-HR" sz="1200" b="0" dirty="0"/>
                    </a:p>
                  </a:txBody>
                  <a:tcPr/>
                </a:tc>
                <a:extLst>
                  <a:ext uri="{0D108BD9-81ED-4DB2-BD59-A6C34878D82A}">
                    <a16:rowId xmlns:a16="http://schemas.microsoft.com/office/drawing/2014/main" val="10001"/>
                  </a:ext>
                </a:extLst>
              </a:tr>
              <a:tr h="455660">
                <a:tc>
                  <a:txBody>
                    <a:bodyPr/>
                    <a:lstStyle/>
                    <a:p>
                      <a:r>
                        <a:rPr lang="hr-HR" sz="1600" b="1" dirty="0"/>
                        <a:t>NOSITELJI:</a:t>
                      </a:r>
                    </a:p>
                  </a:txBody>
                  <a:tcPr/>
                </a:tc>
                <a:tc>
                  <a:txBody>
                    <a:bodyPr/>
                    <a:lstStyle/>
                    <a:p>
                      <a:r>
                        <a:rPr lang="hr-HR" sz="1200" b="0" dirty="0"/>
                        <a:t>Učitelji TZK</a:t>
                      </a:r>
                      <a:r>
                        <a:rPr lang="hr-HR" sz="1200" b="0" baseline="0" dirty="0"/>
                        <a:t> i učitelj Povijesti Karlo Lisica</a:t>
                      </a:r>
                      <a:r>
                        <a:rPr lang="hr-HR" sz="1200" b="0" dirty="0"/>
                        <a:t>.</a:t>
                      </a:r>
                    </a:p>
                  </a:txBody>
                  <a:tcPr/>
                </a:tc>
                <a:extLst>
                  <a:ext uri="{0D108BD9-81ED-4DB2-BD59-A6C34878D82A}">
                    <a16:rowId xmlns:a16="http://schemas.microsoft.com/office/drawing/2014/main" val="10002"/>
                  </a:ext>
                </a:extLst>
              </a:tr>
              <a:tr h="532209">
                <a:tc>
                  <a:txBody>
                    <a:bodyPr/>
                    <a:lstStyle/>
                    <a:p>
                      <a:r>
                        <a:rPr lang="hr-HR" sz="1600" b="1" dirty="0"/>
                        <a:t>NAČINI REALIZACIJE:</a:t>
                      </a:r>
                    </a:p>
                  </a:txBody>
                  <a:tcPr/>
                </a:tc>
                <a:tc>
                  <a:txBody>
                    <a:bodyPr/>
                    <a:lstStyle/>
                    <a:p>
                      <a:r>
                        <a:rPr lang="hr-HR" sz="1200" b="0" dirty="0"/>
                        <a:t>Međurazredno natjecanje u raznim sportovima.</a:t>
                      </a:r>
                    </a:p>
                  </a:txBody>
                  <a:tcPr/>
                </a:tc>
                <a:extLst>
                  <a:ext uri="{0D108BD9-81ED-4DB2-BD59-A6C34878D82A}">
                    <a16:rowId xmlns:a16="http://schemas.microsoft.com/office/drawing/2014/main" val="10003"/>
                  </a:ext>
                </a:extLst>
              </a:tr>
              <a:tr h="455660">
                <a:tc>
                  <a:txBody>
                    <a:bodyPr/>
                    <a:lstStyle/>
                    <a:p>
                      <a:r>
                        <a:rPr lang="hr-HR" sz="1600" b="1" dirty="0"/>
                        <a:t>VREMENIK:</a:t>
                      </a:r>
                    </a:p>
                  </a:txBody>
                  <a:tcPr/>
                </a:tc>
                <a:tc>
                  <a:txBody>
                    <a:bodyPr/>
                    <a:lstStyle/>
                    <a:p>
                      <a:r>
                        <a:rPr lang="hr-HR" sz="1200" b="0" dirty="0"/>
                        <a:t>Rujan 2020.,</a:t>
                      </a:r>
                      <a:r>
                        <a:rPr lang="hr-HR" sz="1200" b="0" baseline="0" dirty="0"/>
                        <a:t> svibanj 2021.</a:t>
                      </a:r>
                      <a:endParaRPr lang="hr-HR" sz="1200" b="0" dirty="0"/>
                    </a:p>
                  </a:txBody>
                  <a:tcPr/>
                </a:tc>
                <a:extLst>
                  <a:ext uri="{0D108BD9-81ED-4DB2-BD59-A6C34878D82A}">
                    <a16:rowId xmlns:a16="http://schemas.microsoft.com/office/drawing/2014/main" val="10004"/>
                  </a:ext>
                </a:extLst>
              </a:tr>
              <a:tr h="455660">
                <a:tc>
                  <a:txBody>
                    <a:bodyPr/>
                    <a:lstStyle/>
                    <a:p>
                      <a:r>
                        <a:rPr lang="hr-HR" sz="1600" b="1" dirty="0"/>
                        <a:t>TROŠKOVNIK:</a:t>
                      </a:r>
                    </a:p>
                  </a:txBody>
                  <a:tcPr/>
                </a:tc>
                <a:tc>
                  <a:txBody>
                    <a:bodyPr/>
                    <a:lstStyle/>
                    <a:p>
                      <a:r>
                        <a:rPr lang="hr-HR" sz="1200" b="0" dirty="0"/>
                        <a:t>/</a:t>
                      </a:r>
                    </a:p>
                  </a:txBody>
                  <a:tcPr/>
                </a:tc>
                <a:extLst>
                  <a:ext uri="{0D108BD9-81ED-4DB2-BD59-A6C34878D82A}">
                    <a16:rowId xmlns:a16="http://schemas.microsoft.com/office/drawing/2014/main" val="10005"/>
                  </a:ext>
                </a:extLst>
              </a:tr>
              <a:tr h="457284">
                <a:tc>
                  <a:txBody>
                    <a:bodyPr/>
                    <a:lstStyle/>
                    <a:p>
                      <a:r>
                        <a:rPr lang="hr-HR" sz="1600" b="1" dirty="0"/>
                        <a:t>VREDNOVANJE:</a:t>
                      </a:r>
                    </a:p>
                  </a:txBody>
                  <a:tcPr/>
                </a:tc>
                <a:tc>
                  <a:txBody>
                    <a:bodyPr/>
                    <a:lstStyle/>
                    <a:p>
                      <a:r>
                        <a:rPr lang="hr-HR" sz="1200" b="0" dirty="0"/>
                        <a:t>Praćenje</a:t>
                      </a:r>
                      <a:r>
                        <a:rPr lang="hr-HR" sz="1200" b="0" baseline="0" dirty="0"/>
                        <a:t> motiviranosti učenika.</a:t>
                      </a:r>
                      <a:endParaRPr lang="hr-HR" sz="1200" b="0" dirty="0"/>
                    </a:p>
                  </a:txBody>
                  <a:tcPr/>
                </a:tc>
                <a:extLst>
                  <a:ext uri="{0D108BD9-81ED-4DB2-BD59-A6C34878D82A}">
                    <a16:rowId xmlns:a16="http://schemas.microsoft.com/office/drawing/2014/main" val="10006"/>
                  </a:ext>
                </a:extLst>
              </a:tr>
            </a:tbl>
          </a:graphicData>
        </a:graphic>
      </p:graphicFrame>
      <p:pic>
        <p:nvPicPr>
          <p:cNvPr id="11266" name="Picture 2" descr="Who Made the Olympic Rings? - The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48680"/>
            <a:ext cx="2520280" cy="119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685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8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764704"/>
            <a:ext cx="4918681" cy="581333"/>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dirty="0">
                <a:solidFill>
                  <a:schemeClr val="bg1"/>
                </a:solidFill>
              </a:rPr>
              <a:t>IZRADILE UČITELJICE:</a:t>
            </a:r>
          </a:p>
        </p:txBody>
      </p:sp>
      <p:sp>
        <p:nvSpPr>
          <p:cNvPr id="6" name="Subtitle 2"/>
          <p:cNvSpPr txBox="1">
            <a:spLocks/>
          </p:cNvSpPr>
          <p:nvPr/>
        </p:nvSpPr>
        <p:spPr>
          <a:xfrm>
            <a:off x="827583" y="2402217"/>
            <a:ext cx="5650085" cy="103225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dirty="0">
                <a:solidFill>
                  <a:schemeClr val="bg1"/>
                </a:solidFill>
              </a:rPr>
              <a:t>JOSIPA GRDOVIĆ</a:t>
            </a:r>
          </a:p>
          <a:p>
            <a:r>
              <a:rPr lang="hr-HR" dirty="0">
                <a:solidFill>
                  <a:schemeClr val="bg1"/>
                </a:solidFill>
              </a:rPr>
              <a:t>MARINA GAMBIRAŽA</a:t>
            </a:r>
          </a:p>
          <a:p>
            <a:r>
              <a:rPr lang="hr-HR" dirty="0">
                <a:solidFill>
                  <a:schemeClr val="bg1"/>
                </a:solidFill>
              </a:rPr>
              <a:t>SANJA ŽUPANOVIĆ</a:t>
            </a:r>
          </a:p>
        </p:txBody>
      </p:sp>
      <p:pic>
        <p:nvPicPr>
          <p:cNvPr id="12290" name="Picture 2" descr="Three Cute cartoon girls vector image on | Cute cartoon girl, Girl cartoon,  Cute carto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940" b="7640"/>
          <a:stretch/>
        </p:blipFill>
        <p:spPr bwMode="auto">
          <a:xfrm>
            <a:off x="4107824" y="1924655"/>
            <a:ext cx="3693774" cy="300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685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Zadar, rujan 2020.</a:t>
            </a:r>
            <a:endParaRPr lang="hr-HR" dirty="0"/>
          </a:p>
        </p:txBody>
      </p:sp>
      <p:sp>
        <p:nvSpPr>
          <p:cNvPr id="3" name="Rezervirano mjesto sadržaja 2"/>
          <p:cNvSpPr>
            <a:spLocks noGrp="1"/>
          </p:cNvSpPr>
          <p:nvPr>
            <p:ph idx="1"/>
          </p:nvPr>
        </p:nvSpPr>
        <p:spPr/>
        <p:txBody>
          <a:bodyPr/>
          <a:lstStyle/>
          <a:p>
            <a:r>
              <a:rPr lang="hr-HR" b="1" dirty="0"/>
              <a:t>KLASA: </a:t>
            </a:r>
            <a:r>
              <a:rPr lang="hr-HR" b="1" dirty="0" smtClean="0"/>
              <a:t>601-02/20-01/82</a:t>
            </a:r>
            <a:endParaRPr lang="hr-HR" dirty="0"/>
          </a:p>
          <a:p>
            <a:r>
              <a:rPr lang="hr-HR" b="1" dirty="0"/>
              <a:t>URBROJ: 2198/01-21-20-1</a:t>
            </a:r>
            <a:endParaRPr lang="hr-HR" dirty="0"/>
          </a:p>
          <a:p>
            <a:endParaRPr lang="hr-HR" dirty="0"/>
          </a:p>
        </p:txBody>
      </p:sp>
    </p:spTree>
    <p:extLst>
      <p:ext uri="{BB962C8B-B14F-4D97-AF65-F5344CB8AC3E}">
        <p14:creationId xmlns:p14="http://schemas.microsoft.com/office/powerpoint/2010/main" val="227636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664" y="542060"/>
            <a:ext cx="5868144" cy="105814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3600" dirty="0">
                <a:ln w="11430"/>
                <a:solidFill>
                  <a:schemeClr val="bg1"/>
                </a:solidFill>
                <a:effectLst>
                  <a:outerShdw blurRad="50800" dist="39000" dir="5460000" algn="tl">
                    <a:srgbClr val="000000">
                      <a:alpha val="38000"/>
                    </a:srgbClr>
                  </a:outerShdw>
                </a:effectLst>
              </a:rPr>
              <a:t>HUMANITARNA AKCIJA –</a:t>
            </a:r>
          </a:p>
          <a:p>
            <a:r>
              <a:rPr lang="hr-HR" sz="3600" dirty="0">
                <a:ln w="11430"/>
                <a:solidFill>
                  <a:schemeClr val="bg1"/>
                </a:solidFill>
                <a:effectLst>
                  <a:outerShdw blurRad="50800" dist="39000" dir="5460000" algn="tl">
                    <a:srgbClr val="000000">
                      <a:alpha val="38000"/>
                    </a:srgbClr>
                  </a:outerShdw>
                </a:effectLst>
              </a:rPr>
              <a:t> DJECA DJECI</a:t>
            </a:r>
          </a:p>
        </p:txBody>
      </p:sp>
      <p:graphicFrame>
        <p:nvGraphicFramePr>
          <p:cNvPr id="6" name="Content Placeholder 3"/>
          <p:cNvGraphicFramePr>
            <a:graphicFrameLocks/>
          </p:cNvGraphicFramePr>
          <p:nvPr>
            <p:extLst>
              <p:ext uri="{D42A27DB-BD31-4B8C-83A1-F6EECF244321}">
                <p14:modId xmlns:p14="http://schemas.microsoft.com/office/powerpoint/2010/main" val="1440636650"/>
              </p:ext>
            </p:extLst>
          </p:nvPr>
        </p:nvGraphicFramePr>
        <p:xfrm>
          <a:off x="827583" y="1782762"/>
          <a:ext cx="7416825" cy="3920612"/>
        </p:xfrm>
        <a:graphic>
          <a:graphicData uri="http://schemas.openxmlformats.org/drawingml/2006/table">
            <a:tbl>
              <a:tblPr firstRow="1" bandRow="1">
                <a:tableStyleId>{8A107856-5554-42FB-B03E-39F5DBC370BA}</a:tableStyleId>
              </a:tblPr>
              <a:tblGrid>
                <a:gridCol w="1512169">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968591">
                <a:tc>
                  <a:txBody>
                    <a:bodyPr/>
                    <a:lstStyle/>
                    <a:p>
                      <a:r>
                        <a:rPr lang="hr-HR" sz="1600" b="1" dirty="0"/>
                        <a:t>CILJEVI:</a:t>
                      </a:r>
                    </a:p>
                  </a:txBody>
                  <a:tcPr>
                    <a:solidFill>
                      <a:srgbClr val="FFCC99"/>
                    </a:solidFill>
                  </a:tcPr>
                </a:tc>
                <a:tc>
                  <a:txBody>
                    <a:bodyPr/>
                    <a:lstStyle/>
                    <a:p>
                      <a:pPr eaLnBrk="1" hangingPunct="1">
                        <a:lnSpc>
                          <a:spcPct val="80000"/>
                        </a:lnSpc>
                      </a:pPr>
                      <a:r>
                        <a:rPr lang="hr-HR" sz="1200" b="0" dirty="0"/>
                        <a:t>Omogućiti školovanje što većem broju djece u zemljama Afrike.</a:t>
                      </a:r>
                    </a:p>
                    <a:p>
                      <a:pPr eaLnBrk="1" hangingPunct="1">
                        <a:lnSpc>
                          <a:spcPct val="80000"/>
                        </a:lnSpc>
                      </a:pPr>
                      <a:r>
                        <a:rPr lang="hr-HR" sz="1200" b="0" dirty="0"/>
                        <a:t>Odgajati učenike za “činjenje dobra”, za ljudsku i kršćansku solidarnost. </a:t>
                      </a:r>
                    </a:p>
                    <a:p>
                      <a:pPr eaLnBrk="1" hangingPunct="1">
                        <a:lnSpc>
                          <a:spcPct val="80000"/>
                        </a:lnSpc>
                      </a:pPr>
                      <a:r>
                        <a:rPr lang="hr-HR" sz="1200" b="0" dirty="0"/>
                        <a:t>Razvijati osjećaj za prepoznavanje potreba drugih i drugačijih, siromašnih i obespravljenih. </a:t>
                      </a:r>
                    </a:p>
                    <a:p>
                      <a:pPr eaLnBrk="1" hangingPunct="1">
                        <a:lnSpc>
                          <a:spcPct val="80000"/>
                        </a:lnSpc>
                      </a:pPr>
                      <a:r>
                        <a:rPr lang="hr-HR" sz="1200" b="0" dirty="0"/>
                        <a:t>Jačati međusobno zajedništvo i rast u istinskoj ljubavi. </a:t>
                      </a:r>
                    </a:p>
                    <a:p>
                      <a:pPr eaLnBrk="1" hangingPunct="1">
                        <a:lnSpc>
                          <a:spcPct val="80000"/>
                        </a:lnSpc>
                      </a:pPr>
                      <a:r>
                        <a:rPr lang="hr-HR" sz="1200" b="0" dirty="0"/>
                        <a:t>Razvijati svijesti o važnosti dobrovoljnog ulaganja vlastitog vremena, truda, znanja i vještina za dobrobit druge osobe ili za opće dobro, a radi razvoja humanijeg i ravnopravnijeg društva.</a:t>
                      </a:r>
                    </a:p>
                  </a:txBody>
                  <a:tcPr>
                    <a:solidFill>
                      <a:srgbClr val="FFCC99"/>
                    </a:solidFill>
                  </a:tcPr>
                </a:tc>
                <a:extLst>
                  <a:ext uri="{0D108BD9-81ED-4DB2-BD59-A6C34878D82A}">
                    <a16:rowId xmlns:a16="http://schemas.microsoft.com/office/drawing/2014/main" val="10000"/>
                  </a:ext>
                </a:extLst>
              </a:tr>
              <a:tr h="312168">
                <a:tc>
                  <a:txBody>
                    <a:bodyPr/>
                    <a:lstStyle/>
                    <a:p>
                      <a:r>
                        <a:rPr lang="hr-HR" sz="1600" b="1" dirty="0"/>
                        <a:t>NAMJENA:</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 učenike od petog do osmog razreda.</a:t>
                      </a:r>
                    </a:p>
                  </a:txBody>
                  <a:tcPr>
                    <a:solidFill>
                      <a:srgbClr val="FFCC99"/>
                    </a:solidFill>
                  </a:tcPr>
                </a:tc>
                <a:extLst>
                  <a:ext uri="{0D108BD9-81ED-4DB2-BD59-A6C34878D82A}">
                    <a16:rowId xmlns:a16="http://schemas.microsoft.com/office/drawing/2014/main" val="10001"/>
                  </a:ext>
                </a:extLst>
              </a:tr>
              <a:tr h="312168">
                <a:tc>
                  <a:txBody>
                    <a:bodyPr/>
                    <a:lstStyle/>
                    <a:p>
                      <a:r>
                        <a:rPr lang="hr-HR" sz="1600" b="1" dirty="0"/>
                        <a:t>NOSITELJI:</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Vjeroučitelji.</a:t>
                      </a:r>
                    </a:p>
                  </a:txBody>
                  <a:tcPr>
                    <a:solidFill>
                      <a:srgbClr val="FFCC99"/>
                    </a:solidFill>
                  </a:tcPr>
                </a:tc>
                <a:extLst>
                  <a:ext uri="{0D108BD9-81ED-4DB2-BD59-A6C34878D82A}">
                    <a16:rowId xmlns:a16="http://schemas.microsoft.com/office/drawing/2014/main" val="10002"/>
                  </a:ext>
                </a:extLst>
              </a:tr>
              <a:tr h="766229">
                <a:tc>
                  <a:txBody>
                    <a:bodyPr/>
                    <a:lstStyle/>
                    <a:p>
                      <a:r>
                        <a:rPr lang="hr-HR" sz="1600" b="1" dirty="0"/>
                        <a:t>NAČINI REALIZACIJE:</a:t>
                      </a:r>
                    </a:p>
                  </a:txBody>
                  <a:tcPr>
                    <a:solidFill>
                      <a:srgbClr val="FFCC99"/>
                    </a:solidFill>
                  </a:tcPr>
                </a:tc>
                <a:tc>
                  <a:txBody>
                    <a:bodyPr/>
                    <a:lstStyle/>
                    <a:p>
                      <a:pPr eaLnBrk="1" hangingPunct="1">
                        <a:lnSpc>
                          <a:spcPct val="80000"/>
                        </a:lnSpc>
                      </a:pPr>
                      <a:r>
                        <a:rPr lang="hr-HR" sz="1200" dirty="0"/>
                        <a:t>Odricanje od jedne ne toliko važne stvari (slatkiš, igračka, sličice...).</a:t>
                      </a:r>
                    </a:p>
                    <a:p>
                      <a:pPr eaLnBrk="1" hangingPunct="1">
                        <a:lnSpc>
                          <a:spcPct val="80000"/>
                        </a:lnSpc>
                      </a:pPr>
                      <a:r>
                        <a:rPr lang="hr-HR" sz="1200" dirty="0"/>
                        <a:t>Organizacija humanitarne tombole.</a:t>
                      </a:r>
                    </a:p>
                    <a:p>
                      <a:pPr eaLnBrk="1" hangingPunct="1">
                        <a:lnSpc>
                          <a:spcPct val="80000"/>
                        </a:lnSpc>
                      </a:pPr>
                      <a:endParaRPr lang="hr-HR" sz="1200" dirty="0"/>
                    </a:p>
                  </a:txBody>
                  <a:tcPr>
                    <a:solidFill>
                      <a:srgbClr val="FFCC99"/>
                    </a:solidFill>
                  </a:tcPr>
                </a:tc>
                <a:extLst>
                  <a:ext uri="{0D108BD9-81ED-4DB2-BD59-A6C34878D82A}">
                    <a16:rowId xmlns:a16="http://schemas.microsoft.com/office/drawing/2014/main" val="10003"/>
                  </a:ext>
                </a:extLst>
              </a:tr>
              <a:tr h="312168">
                <a:tc>
                  <a:txBody>
                    <a:bodyPr/>
                    <a:lstStyle/>
                    <a:p>
                      <a:r>
                        <a:rPr lang="hr-HR" sz="1600" b="1" dirty="0"/>
                        <a:t>VREMENIK:</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txBody>
                  <a:tcPr>
                    <a:solidFill>
                      <a:srgbClr val="FFCC99"/>
                    </a:solidFill>
                  </a:tcPr>
                </a:tc>
                <a:extLst>
                  <a:ext uri="{0D108BD9-81ED-4DB2-BD59-A6C34878D82A}">
                    <a16:rowId xmlns:a16="http://schemas.microsoft.com/office/drawing/2014/main" val="10004"/>
                  </a:ext>
                </a:extLst>
              </a:tr>
              <a:tr h="539199">
                <a:tc>
                  <a:txBody>
                    <a:bodyPr/>
                    <a:lstStyle/>
                    <a:p>
                      <a:r>
                        <a:rPr lang="hr-HR" sz="1600" b="1" dirty="0"/>
                        <a:t>TROŠKOVNIK:</a:t>
                      </a:r>
                    </a:p>
                  </a:txBody>
                  <a:tcPr>
                    <a:solidFill>
                      <a:srgbClr val="FFCC99"/>
                    </a:solidFill>
                  </a:tcPr>
                </a:tc>
                <a:tc>
                  <a:txBody>
                    <a:bodyPr/>
                    <a:lstStyle/>
                    <a:p>
                      <a:r>
                        <a:rPr lang="hr-HR" sz="1200" dirty="0"/>
                        <a:t>/</a:t>
                      </a:r>
                    </a:p>
                  </a:txBody>
                  <a:tcPr>
                    <a:solidFill>
                      <a:srgbClr val="FFCC99"/>
                    </a:solidFill>
                  </a:tcPr>
                </a:tc>
                <a:extLst>
                  <a:ext uri="{0D108BD9-81ED-4DB2-BD59-A6C34878D82A}">
                    <a16:rowId xmlns:a16="http://schemas.microsoft.com/office/drawing/2014/main" val="10005"/>
                  </a:ext>
                </a:extLst>
              </a:tr>
              <a:tr h="595956">
                <a:tc>
                  <a:txBody>
                    <a:bodyPr/>
                    <a:lstStyle/>
                    <a:p>
                      <a:r>
                        <a:rPr lang="hr-HR" sz="1600" b="1" dirty="0"/>
                        <a:t>VREDNOVANJE:</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Stvaralački rad učenika: izrada plakata; analiza podataka socioloških istraživanja o vlastitoj percepciji i stvarnom stanju siromaštva ili bogatstva u svijetu; gledanje dokumentarnog filma o posljedicama nepravedne raspodjele dobara Zemlje; samovrednovanje.</a:t>
                      </a:r>
                    </a:p>
                  </a:txBody>
                  <a:tcPr>
                    <a:solidFill>
                      <a:srgbClr val="FFCC9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534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6" y="-17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00708" y="692696"/>
            <a:ext cx="7542584" cy="120076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nSpc>
                <a:spcPct val="115000"/>
              </a:lnSpc>
              <a:spcAft>
                <a:spcPts val="1000"/>
              </a:spcAft>
            </a:pPr>
            <a:r>
              <a:rPr lang="hr-HR" sz="3600" dirty="0">
                <a:ea typeface="Calibri"/>
                <a:cs typeface="Times New Roman"/>
              </a:rPr>
              <a:t>MILIJUN DJECE MOLI ZAJEDNO ZA MIR I JEDINSTVO</a:t>
            </a:r>
          </a:p>
        </p:txBody>
      </p:sp>
      <p:graphicFrame>
        <p:nvGraphicFramePr>
          <p:cNvPr id="6" name="Content Placeholder 3"/>
          <p:cNvGraphicFramePr>
            <a:graphicFrameLocks/>
          </p:cNvGraphicFramePr>
          <p:nvPr>
            <p:extLst>
              <p:ext uri="{D42A27DB-BD31-4B8C-83A1-F6EECF244321}">
                <p14:modId xmlns:p14="http://schemas.microsoft.com/office/powerpoint/2010/main" val="3501334045"/>
              </p:ext>
            </p:extLst>
          </p:nvPr>
        </p:nvGraphicFramePr>
        <p:xfrm>
          <a:off x="883509" y="2276872"/>
          <a:ext cx="7542585" cy="3339408"/>
        </p:xfrm>
        <a:graphic>
          <a:graphicData uri="http://schemas.openxmlformats.org/drawingml/2006/table">
            <a:tbl>
              <a:tblPr firstRow="1" bandRow="1">
                <a:tableStyleId>{0505E3EF-67EA-436B-97B2-0124C06EBD24}</a:tableStyleId>
              </a:tblPr>
              <a:tblGrid>
                <a:gridCol w="1568329">
                  <a:extLst>
                    <a:ext uri="{9D8B030D-6E8A-4147-A177-3AD203B41FA5}">
                      <a16:colId xmlns:a16="http://schemas.microsoft.com/office/drawing/2014/main" val="20000"/>
                    </a:ext>
                  </a:extLst>
                </a:gridCol>
                <a:gridCol w="5974256">
                  <a:extLst>
                    <a:ext uri="{9D8B030D-6E8A-4147-A177-3AD203B41FA5}">
                      <a16:colId xmlns:a16="http://schemas.microsoft.com/office/drawing/2014/main" val="20001"/>
                    </a:ext>
                  </a:extLst>
                </a:gridCol>
              </a:tblGrid>
              <a:tr h="460048">
                <a:tc>
                  <a:txBody>
                    <a:bodyPr/>
                    <a:lstStyle/>
                    <a:p>
                      <a:r>
                        <a:rPr lang="hr-HR" sz="1600" b="1" dirty="0"/>
                        <a:t>CILJEVI:</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Poticanje svijesti o važnosti i utjecaju molitve na osobni mir svakog čovjeka, za jedinstvo i mir u obiteljima, u našoj zemlji i u cijelom svijetu.</a:t>
                      </a:r>
                    </a:p>
                  </a:txBody>
                  <a:tcPr>
                    <a:solidFill>
                      <a:srgbClr val="FFCC99"/>
                    </a:solidFill>
                  </a:tcPr>
                </a:tc>
                <a:extLst>
                  <a:ext uri="{0D108BD9-81ED-4DB2-BD59-A6C34878D82A}">
                    <a16:rowId xmlns:a16="http://schemas.microsoft.com/office/drawing/2014/main" val="10000"/>
                  </a:ext>
                </a:extLst>
              </a:tr>
              <a:tr h="460048">
                <a:tc>
                  <a:txBody>
                    <a:bodyPr/>
                    <a:lstStyle/>
                    <a:p>
                      <a:r>
                        <a:rPr lang="hr-HR" sz="1600" b="1" dirty="0"/>
                        <a:t>NAMJENA:</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 učenike od prvog do osmog razreda.</a:t>
                      </a:r>
                    </a:p>
                  </a:txBody>
                  <a:tcPr>
                    <a:solidFill>
                      <a:srgbClr val="FFCC99"/>
                    </a:solidFill>
                  </a:tcPr>
                </a:tc>
                <a:extLst>
                  <a:ext uri="{0D108BD9-81ED-4DB2-BD59-A6C34878D82A}">
                    <a16:rowId xmlns:a16="http://schemas.microsoft.com/office/drawing/2014/main" val="10001"/>
                  </a:ext>
                </a:extLst>
              </a:tr>
              <a:tr h="460048">
                <a:tc>
                  <a:txBody>
                    <a:bodyPr/>
                    <a:lstStyle/>
                    <a:p>
                      <a:r>
                        <a:rPr lang="hr-HR" sz="1600" b="1" dirty="0"/>
                        <a:t>NOSITELJI:</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Vjeroučitelji.</a:t>
                      </a:r>
                    </a:p>
                  </a:txBody>
                  <a:tcPr>
                    <a:solidFill>
                      <a:srgbClr val="FFCC99"/>
                    </a:solidFill>
                  </a:tcPr>
                </a:tc>
                <a:extLst>
                  <a:ext uri="{0D108BD9-81ED-4DB2-BD59-A6C34878D82A}">
                    <a16:rowId xmlns:a16="http://schemas.microsoft.com/office/drawing/2014/main" val="10002"/>
                  </a:ext>
                </a:extLst>
              </a:tr>
              <a:tr h="566852">
                <a:tc>
                  <a:txBody>
                    <a:bodyPr/>
                    <a:lstStyle/>
                    <a:p>
                      <a:r>
                        <a:rPr lang="hr-HR" sz="1600" b="1" dirty="0"/>
                        <a:t>NAČINI</a:t>
                      </a:r>
                      <a:r>
                        <a:rPr lang="hr-HR" sz="1600" b="1" baseline="0" dirty="0"/>
                        <a:t> </a:t>
                      </a:r>
                      <a:r>
                        <a:rPr lang="hr-HR" sz="1600" b="1" dirty="0"/>
                        <a:t>REALIZACIJE:</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Susret u </a:t>
                      </a:r>
                      <a:r>
                        <a:rPr lang="hr-HR" sz="1200" dirty="0" smtClean="0"/>
                        <a:t>molitvi..</a:t>
                      </a:r>
                      <a:endParaRPr lang="hr-HR" sz="1200" dirty="0"/>
                    </a:p>
                  </a:txBody>
                  <a:tcPr>
                    <a:solidFill>
                      <a:srgbClr val="FFCC99"/>
                    </a:solidFill>
                  </a:tcPr>
                </a:tc>
                <a:extLst>
                  <a:ext uri="{0D108BD9-81ED-4DB2-BD59-A6C34878D82A}">
                    <a16:rowId xmlns:a16="http://schemas.microsoft.com/office/drawing/2014/main" val="10003"/>
                  </a:ext>
                </a:extLst>
              </a:tr>
              <a:tr h="460048">
                <a:tc>
                  <a:txBody>
                    <a:bodyPr/>
                    <a:lstStyle/>
                    <a:p>
                      <a:r>
                        <a:rPr lang="hr-HR" sz="1600" b="1" dirty="0"/>
                        <a:t>VREMENIK:</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18. listopada u 9 sati.</a:t>
                      </a:r>
                    </a:p>
                  </a:txBody>
                  <a:tcPr>
                    <a:solidFill>
                      <a:srgbClr val="FFCC99"/>
                    </a:solidFill>
                  </a:tcPr>
                </a:tc>
                <a:extLst>
                  <a:ext uri="{0D108BD9-81ED-4DB2-BD59-A6C34878D82A}">
                    <a16:rowId xmlns:a16="http://schemas.microsoft.com/office/drawing/2014/main" val="10004"/>
                  </a:ext>
                </a:extLst>
              </a:tr>
              <a:tr h="460048">
                <a:tc>
                  <a:txBody>
                    <a:bodyPr/>
                    <a:lstStyle/>
                    <a:p>
                      <a:r>
                        <a:rPr lang="hr-HR" sz="1600" b="1" dirty="0"/>
                        <a:t>TROŠKOVNIK:</a:t>
                      </a:r>
                    </a:p>
                  </a:txBody>
                  <a:tcPr>
                    <a:solidFill>
                      <a:srgbClr val="FFCC99"/>
                    </a:solidFill>
                  </a:tcPr>
                </a:tc>
                <a:tc>
                  <a:txBody>
                    <a:bodyPr/>
                    <a:lstStyle/>
                    <a:p>
                      <a:r>
                        <a:rPr lang="hr-HR" sz="1200" dirty="0"/>
                        <a:t>/</a:t>
                      </a:r>
                    </a:p>
                  </a:txBody>
                  <a:tcPr>
                    <a:solidFill>
                      <a:srgbClr val="FFCC99"/>
                    </a:solidFill>
                  </a:tcPr>
                </a:tc>
                <a:extLst>
                  <a:ext uri="{0D108BD9-81ED-4DB2-BD59-A6C34878D82A}">
                    <a16:rowId xmlns:a16="http://schemas.microsoft.com/office/drawing/2014/main" val="10005"/>
                  </a:ext>
                </a:extLst>
              </a:tr>
              <a:tr h="460048">
                <a:tc>
                  <a:txBody>
                    <a:bodyPr/>
                    <a:lstStyle/>
                    <a:p>
                      <a:r>
                        <a:rPr lang="hr-HR" sz="1600" b="1" dirty="0"/>
                        <a:t>VREDNOVANJE:</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Samovrednovanjem; zadovoljstvom sudionika; radošću povezanosti u duhu molitve za mir i jedinstvo sa djecom cijelog svijeta.</a:t>
                      </a:r>
                    </a:p>
                  </a:txBody>
                  <a:tcPr>
                    <a:solidFill>
                      <a:srgbClr val="FFCC9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534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6" y="-171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00708" y="620688"/>
            <a:ext cx="7443700" cy="120076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3200" dirty="0"/>
              <a:t>DUHOVNA OBNOVA – ISUS KRIST – PUT DO ISTINSKE RADOSTI</a:t>
            </a:r>
          </a:p>
        </p:txBody>
      </p:sp>
      <p:graphicFrame>
        <p:nvGraphicFramePr>
          <p:cNvPr id="6" name="Content Placeholder 3"/>
          <p:cNvGraphicFramePr>
            <a:graphicFrameLocks/>
          </p:cNvGraphicFramePr>
          <p:nvPr>
            <p:extLst>
              <p:ext uri="{D42A27DB-BD31-4B8C-83A1-F6EECF244321}">
                <p14:modId xmlns:p14="http://schemas.microsoft.com/office/powerpoint/2010/main" val="1709367001"/>
              </p:ext>
            </p:extLst>
          </p:nvPr>
        </p:nvGraphicFramePr>
        <p:xfrm>
          <a:off x="808397" y="1988840"/>
          <a:ext cx="7443700" cy="3748267"/>
        </p:xfrm>
        <a:graphic>
          <a:graphicData uri="http://schemas.openxmlformats.org/drawingml/2006/table">
            <a:tbl>
              <a:tblPr firstRow="1" bandRow="1">
                <a:tableStyleId>{0505E3EF-67EA-436B-97B2-0124C06EBD24}</a:tableStyleId>
              </a:tblPr>
              <a:tblGrid>
                <a:gridCol w="1571640">
                  <a:extLst>
                    <a:ext uri="{9D8B030D-6E8A-4147-A177-3AD203B41FA5}">
                      <a16:colId xmlns:a16="http://schemas.microsoft.com/office/drawing/2014/main" val="20000"/>
                    </a:ext>
                  </a:extLst>
                </a:gridCol>
                <a:gridCol w="5872060">
                  <a:extLst>
                    <a:ext uri="{9D8B030D-6E8A-4147-A177-3AD203B41FA5}">
                      <a16:colId xmlns:a16="http://schemas.microsoft.com/office/drawing/2014/main" val="20001"/>
                    </a:ext>
                  </a:extLst>
                </a:gridCol>
              </a:tblGrid>
              <a:tr h="1172877">
                <a:tc>
                  <a:txBody>
                    <a:bodyPr/>
                    <a:lstStyle/>
                    <a:p>
                      <a:r>
                        <a:rPr lang="hr-HR" sz="1600" b="1" dirty="0"/>
                        <a:t>CILJEVI:</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Prepoznati potrebu duhovnog rasta i jačanje vlastitog identiteta u procesu cjelovitog razvoja osobe, Izgraditi ispravne životne stavove,  produbiti osjećaj i svijest učenika kako</a:t>
                      </a:r>
                      <a:r>
                        <a:rPr lang="hr-HR" sz="1200" b="0" baseline="0" dirty="0"/>
                        <a:t> </a:t>
                      </a:r>
                      <a:r>
                        <a:rPr lang="hr-HR" sz="1200" b="0" dirty="0"/>
                        <a:t>individualni rast dobiva smisao samo ako se ugrađuje na dobro zajednice (obitelj, škola,</a:t>
                      </a:r>
                      <a:r>
                        <a:rPr lang="hr-HR" sz="1200" b="0" baseline="0" dirty="0"/>
                        <a:t> </a:t>
                      </a:r>
                      <a:r>
                        <a:rPr lang="hr-HR" sz="1200" b="0" dirty="0"/>
                        <a:t>prijatelji,</a:t>
                      </a:r>
                      <a:r>
                        <a:rPr lang="hr-HR" sz="1200" b="0" baseline="0" dirty="0"/>
                        <a:t> </a:t>
                      </a:r>
                      <a:r>
                        <a:rPr lang="hr-HR" sz="1200" b="0" dirty="0"/>
                        <a:t>crkva…).</a:t>
                      </a:r>
                      <a:r>
                        <a:rPr lang="hr-HR" sz="1200" b="0" baseline="0" dirty="0"/>
                        <a:t> </a:t>
                      </a:r>
                      <a:r>
                        <a:rPr lang="hr-HR" sz="1200" b="0" dirty="0"/>
                        <a:t>Ostvariti ozračje odgovornosti i suodgovornosti učenika kroz međusobno druženje, zajedništvo i istinsku radost čiji je temelj Isus Krist.</a:t>
                      </a:r>
                    </a:p>
                  </a:txBody>
                  <a:tcPr>
                    <a:solidFill>
                      <a:srgbClr val="FFCC99"/>
                    </a:solidFill>
                  </a:tcPr>
                </a:tc>
                <a:extLst>
                  <a:ext uri="{0D108BD9-81ED-4DB2-BD59-A6C34878D82A}">
                    <a16:rowId xmlns:a16="http://schemas.microsoft.com/office/drawing/2014/main" val="10000"/>
                  </a:ext>
                </a:extLst>
              </a:tr>
              <a:tr h="313959">
                <a:tc>
                  <a:txBody>
                    <a:bodyPr/>
                    <a:lstStyle/>
                    <a:p>
                      <a:r>
                        <a:rPr lang="hr-HR" sz="1600" b="1" dirty="0"/>
                        <a:t>NAMJENA:</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 učenike od prvog do osmog razreda.</a:t>
                      </a:r>
                    </a:p>
                  </a:txBody>
                  <a:tcPr>
                    <a:solidFill>
                      <a:srgbClr val="FFCC99"/>
                    </a:solidFill>
                  </a:tcPr>
                </a:tc>
                <a:extLst>
                  <a:ext uri="{0D108BD9-81ED-4DB2-BD59-A6C34878D82A}">
                    <a16:rowId xmlns:a16="http://schemas.microsoft.com/office/drawing/2014/main" val="10001"/>
                  </a:ext>
                </a:extLst>
              </a:tr>
              <a:tr h="313959">
                <a:tc>
                  <a:txBody>
                    <a:bodyPr/>
                    <a:lstStyle/>
                    <a:p>
                      <a:r>
                        <a:rPr lang="hr-HR" sz="1600" b="1" dirty="0"/>
                        <a:t>NOSITELJI:</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Vjeroučitelji.</a:t>
                      </a:r>
                    </a:p>
                  </a:txBody>
                  <a:tcPr>
                    <a:solidFill>
                      <a:srgbClr val="FFCC99"/>
                    </a:solidFill>
                  </a:tcPr>
                </a:tc>
                <a:extLst>
                  <a:ext uri="{0D108BD9-81ED-4DB2-BD59-A6C34878D82A}">
                    <a16:rowId xmlns:a16="http://schemas.microsoft.com/office/drawing/2014/main" val="10002"/>
                  </a:ext>
                </a:extLst>
              </a:tr>
              <a:tr h="495215">
                <a:tc>
                  <a:txBody>
                    <a:bodyPr/>
                    <a:lstStyle/>
                    <a:p>
                      <a:r>
                        <a:rPr lang="hr-HR" sz="1600" b="1" dirty="0"/>
                        <a:t>NAČINI</a:t>
                      </a:r>
                      <a:r>
                        <a:rPr lang="hr-HR" sz="1600" b="1" baseline="0" dirty="0"/>
                        <a:t> </a:t>
                      </a:r>
                      <a:r>
                        <a:rPr lang="hr-HR" sz="1600" b="1" dirty="0"/>
                        <a:t>REALIZACIJE:</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Susret u </a:t>
                      </a:r>
                      <a:r>
                        <a:rPr lang="hr-HR" sz="1200" dirty="0" smtClean="0"/>
                        <a:t>molitvi.</a:t>
                      </a:r>
                      <a:endParaRPr lang="hr-HR" sz="1200" dirty="0"/>
                    </a:p>
                  </a:txBody>
                  <a:tcPr>
                    <a:solidFill>
                      <a:srgbClr val="FFCC99"/>
                    </a:solidFill>
                  </a:tcPr>
                </a:tc>
                <a:extLst>
                  <a:ext uri="{0D108BD9-81ED-4DB2-BD59-A6C34878D82A}">
                    <a16:rowId xmlns:a16="http://schemas.microsoft.com/office/drawing/2014/main" val="10003"/>
                  </a:ext>
                </a:extLst>
              </a:tr>
              <a:tr h="313959">
                <a:tc>
                  <a:txBody>
                    <a:bodyPr/>
                    <a:lstStyle/>
                    <a:p>
                      <a:r>
                        <a:rPr lang="hr-HR" sz="1600" b="1" dirty="0"/>
                        <a:t>VREMENIK:</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Vrijeme došašća i korizme.</a:t>
                      </a:r>
                    </a:p>
                  </a:txBody>
                  <a:tcPr>
                    <a:solidFill>
                      <a:srgbClr val="FFCC99"/>
                    </a:solidFill>
                  </a:tcPr>
                </a:tc>
                <a:extLst>
                  <a:ext uri="{0D108BD9-81ED-4DB2-BD59-A6C34878D82A}">
                    <a16:rowId xmlns:a16="http://schemas.microsoft.com/office/drawing/2014/main" val="10004"/>
                  </a:ext>
                </a:extLst>
              </a:tr>
              <a:tr h="495215">
                <a:tc>
                  <a:txBody>
                    <a:bodyPr/>
                    <a:lstStyle/>
                    <a:p>
                      <a:r>
                        <a:rPr lang="hr-HR" sz="1600" b="1" dirty="0"/>
                        <a:t>TROŠKOVNIK:</a:t>
                      </a:r>
                    </a:p>
                  </a:txBody>
                  <a:tcPr>
                    <a:solidFill>
                      <a:srgbClr val="FFCC99"/>
                    </a:solidFill>
                  </a:tcPr>
                </a:tc>
                <a:tc>
                  <a:txBody>
                    <a:bodyPr/>
                    <a:lstStyle/>
                    <a:p>
                      <a:r>
                        <a:rPr lang="hr-HR" sz="1200" dirty="0"/>
                        <a:t>/</a:t>
                      </a:r>
                    </a:p>
                  </a:txBody>
                  <a:tcPr>
                    <a:solidFill>
                      <a:srgbClr val="FFCC99"/>
                    </a:solidFill>
                  </a:tcPr>
                </a:tc>
                <a:extLst>
                  <a:ext uri="{0D108BD9-81ED-4DB2-BD59-A6C34878D82A}">
                    <a16:rowId xmlns:a16="http://schemas.microsoft.com/office/drawing/2014/main" val="10005"/>
                  </a:ext>
                </a:extLst>
              </a:tr>
              <a:tr h="495215">
                <a:tc>
                  <a:txBody>
                    <a:bodyPr/>
                    <a:lstStyle/>
                    <a:p>
                      <a:r>
                        <a:rPr lang="hr-HR" sz="1600" b="1" dirty="0"/>
                        <a:t>VREDNOVANJE:</a:t>
                      </a:r>
                    </a:p>
                  </a:txBody>
                  <a:tcPr>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Samovrednovanjem; iznošenjem dojmova ostalim učenicima;</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zadovoljstvom sudionika.</a:t>
                      </a:r>
                    </a:p>
                  </a:txBody>
                  <a:tcPr>
                    <a:solidFill>
                      <a:srgbClr val="FFCC9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7278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8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75922" y="855404"/>
            <a:ext cx="4357718" cy="857256"/>
          </a:xfrm>
          <a:prstGeom prst="rect">
            <a:avLst/>
          </a:prstGeom>
          <a:solidFill>
            <a:schemeClr val="accent3"/>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4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TALIJANSKI JEZIK</a:t>
            </a:r>
          </a:p>
        </p:txBody>
      </p:sp>
      <p:sp>
        <p:nvSpPr>
          <p:cNvPr id="6" name="Content Placeholder 2"/>
          <p:cNvSpPr txBox="1">
            <a:spLocks/>
          </p:cNvSpPr>
          <p:nvPr/>
        </p:nvSpPr>
        <p:spPr>
          <a:xfrm>
            <a:off x="775922" y="2420888"/>
            <a:ext cx="676624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r-HR" b="1" dirty="0">
                <a:ln w="10541" cmpd="sng">
                  <a:solidFill>
                    <a:srgbClr val="7D7D7D">
                      <a:tint val="100000"/>
                      <a:shade val="100000"/>
                      <a:satMod val="110000"/>
                    </a:srgbClr>
                  </a:solidFill>
                  <a:prstDash val="solid"/>
                </a:ln>
                <a:solidFill>
                  <a:schemeClr val="accent3"/>
                </a:solidFill>
              </a:rPr>
              <a:t>Govorna i pisana komunikacija na talijanskom jeziku.</a:t>
            </a:r>
          </a:p>
        </p:txBody>
      </p:sp>
      <p:pic>
        <p:nvPicPr>
          <p:cNvPr id="8" name="Picture 7" descr="Top Travel Tips for Italy - Things to Know Before Traveling to ...">
            <a:extLst>
              <a:ext uri="{FF2B5EF4-FFF2-40B4-BE49-F238E27FC236}">
                <a16:creationId xmlns:a16="http://schemas.microsoft.com/office/drawing/2014/main" id="{571AABD6-9B79-4244-8860-2DB2A8DE09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223" y="692696"/>
            <a:ext cx="1457994" cy="1575289"/>
          </a:xfrm>
          <a:prstGeom prst="rect">
            <a:avLst/>
          </a:prstGeom>
          <a:noFill/>
          <a:ln>
            <a:noFill/>
          </a:ln>
        </p:spPr>
      </p:pic>
    </p:spTree>
    <p:extLst>
      <p:ext uri="{BB962C8B-B14F-4D97-AF65-F5344CB8AC3E}">
        <p14:creationId xmlns:p14="http://schemas.microsoft.com/office/powerpoint/2010/main" val="287534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9592" y="548680"/>
            <a:ext cx="7200800" cy="1296144"/>
          </a:xfrm>
          <a:prstGeom prst="rect">
            <a:avLst/>
          </a:prstGeom>
          <a:solidFill>
            <a:schemeClr val="accent3"/>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GOVORNA I PISANA KOMUNIKACIJA NA TALIJANSKOM JEZIKU</a:t>
            </a:r>
          </a:p>
        </p:txBody>
      </p:sp>
      <p:graphicFrame>
        <p:nvGraphicFramePr>
          <p:cNvPr id="6" name="Content Placeholder 3"/>
          <p:cNvGraphicFramePr>
            <a:graphicFrameLocks/>
          </p:cNvGraphicFramePr>
          <p:nvPr>
            <p:extLst>
              <p:ext uri="{D42A27DB-BD31-4B8C-83A1-F6EECF244321}">
                <p14:modId xmlns:p14="http://schemas.microsoft.com/office/powerpoint/2010/main" val="3285072970"/>
              </p:ext>
            </p:extLst>
          </p:nvPr>
        </p:nvGraphicFramePr>
        <p:xfrm>
          <a:off x="899591" y="2012652"/>
          <a:ext cx="7200800" cy="3639312"/>
        </p:xfrm>
        <a:graphic>
          <a:graphicData uri="http://schemas.openxmlformats.org/drawingml/2006/table">
            <a:tbl>
              <a:tblPr firstRow="1" bandRow="1">
                <a:tableStyleId>{16D9F66E-5EB9-4882-86FB-DCBF35E3C3E4}</a:tableStyleId>
              </a:tblPr>
              <a:tblGrid>
                <a:gridCol w="1548241">
                  <a:extLst>
                    <a:ext uri="{9D8B030D-6E8A-4147-A177-3AD203B41FA5}">
                      <a16:colId xmlns:a16="http://schemas.microsoft.com/office/drawing/2014/main" val="20000"/>
                    </a:ext>
                  </a:extLst>
                </a:gridCol>
                <a:gridCol w="5652559">
                  <a:extLst>
                    <a:ext uri="{9D8B030D-6E8A-4147-A177-3AD203B41FA5}">
                      <a16:colId xmlns:a16="http://schemas.microsoft.com/office/drawing/2014/main" val="20001"/>
                    </a:ext>
                  </a:extLst>
                </a:gridCol>
              </a:tblGrid>
              <a:tr h="433843">
                <a:tc>
                  <a:txBody>
                    <a:bodyPr/>
                    <a:lstStyle/>
                    <a:p>
                      <a:r>
                        <a:rPr lang="hr-HR" sz="1600" b="1" i="0" dirty="0">
                          <a:solidFill>
                            <a:schemeClr val="tx1"/>
                          </a:solidFill>
                        </a:rPr>
                        <a:t>CILJEVI:</a:t>
                      </a:r>
                    </a:p>
                  </a:txBody>
                  <a:tcPr>
                    <a:solidFill>
                      <a:schemeClr val="accent3"/>
                    </a:solidFill>
                  </a:tcPr>
                </a:tc>
                <a:tc>
                  <a:txBody>
                    <a:bodyPr/>
                    <a:lstStyle/>
                    <a:p>
                      <a:pPr eaLnBrk="1" hangingPunct="1"/>
                      <a:r>
                        <a:rPr lang="hr-HR" sz="1200" b="0" i="0" dirty="0"/>
                        <a:t>Osposobiti učenike za osnovnu govornu i pisanu komunikaciju na talijanskom jeziku.</a:t>
                      </a:r>
                    </a:p>
                    <a:p>
                      <a:pPr eaLnBrk="1" hangingPunct="1"/>
                      <a:r>
                        <a:rPr lang="hr-HR" sz="1200" b="0" i="0" dirty="0"/>
                        <a:t>Razvijati interes za talijanski jezik, kulturu i civilizaciju.</a:t>
                      </a:r>
                    </a:p>
                  </a:txBody>
                  <a:tcPr>
                    <a:solidFill>
                      <a:schemeClr val="accent3"/>
                    </a:solidFill>
                  </a:tcPr>
                </a:tc>
                <a:extLst>
                  <a:ext uri="{0D108BD9-81ED-4DB2-BD59-A6C34878D82A}">
                    <a16:rowId xmlns:a16="http://schemas.microsoft.com/office/drawing/2014/main" val="10000"/>
                  </a:ext>
                </a:extLst>
              </a:tr>
              <a:tr h="318152">
                <a:tc>
                  <a:txBody>
                    <a:bodyPr/>
                    <a:lstStyle/>
                    <a:p>
                      <a:r>
                        <a:rPr lang="hr-HR" sz="1600" b="1" dirty="0">
                          <a:solidFill>
                            <a:schemeClr val="tx1"/>
                          </a:solidFill>
                        </a:rPr>
                        <a:t>NAMJENA:</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Učenici od 4. do 8. razreda.</a:t>
                      </a:r>
                    </a:p>
                  </a:txBody>
                  <a:tcPr>
                    <a:solidFill>
                      <a:schemeClr val="accent3"/>
                    </a:solidFill>
                  </a:tcPr>
                </a:tc>
                <a:extLst>
                  <a:ext uri="{0D108BD9-81ED-4DB2-BD59-A6C34878D82A}">
                    <a16:rowId xmlns:a16="http://schemas.microsoft.com/office/drawing/2014/main" val="10001"/>
                  </a:ext>
                </a:extLst>
              </a:tr>
              <a:tr h="433843">
                <a:tc>
                  <a:txBody>
                    <a:bodyPr/>
                    <a:lstStyle/>
                    <a:p>
                      <a:r>
                        <a:rPr lang="hr-HR" sz="1600" b="1" dirty="0">
                          <a:solidFill>
                            <a:schemeClr val="tx1"/>
                          </a:solidFill>
                        </a:rPr>
                        <a:t>NOSITELJI:</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Talijanskog jezika (prema zaduženjima za školsku godinu 2020./2021.). Suradnja s Udrugom Dante Alighieri i Talijanskom zajednicom.</a:t>
                      </a:r>
                    </a:p>
                  </a:txBody>
                  <a:tcPr>
                    <a:solidFill>
                      <a:schemeClr val="accent3"/>
                    </a:solidFill>
                  </a:tcPr>
                </a:tc>
                <a:extLst>
                  <a:ext uri="{0D108BD9-81ED-4DB2-BD59-A6C34878D82A}">
                    <a16:rowId xmlns:a16="http://schemas.microsoft.com/office/drawing/2014/main" val="10002"/>
                  </a:ext>
                </a:extLst>
              </a:tr>
              <a:tr h="642088">
                <a:tc>
                  <a:txBody>
                    <a:bodyPr/>
                    <a:lstStyle/>
                    <a:p>
                      <a:r>
                        <a:rPr lang="hr-HR" sz="1600" b="1" dirty="0">
                          <a:solidFill>
                            <a:schemeClr val="tx1"/>
                          </a:solidFill>
                        </a:rPr>
                        <a:t>NAČINI REALIZACIJE:</a:t>
                      </a:r>
                    </a:p>
                  </a:txBody>
                  <a:tcPr>
                    <a:solidFill>
                      <a:schemeClr val="accent3"/>
                    </a:solidFill>
                  </a:tcPr>
                </a:tc>
                <a:tc>
                  <a:txBody>
                    <a:bodyPr/>
                    <a:lstStyle/>
                    <a:p>
                      <a:pPr marL="342900" indent="-342900">
                        <a:spcBef>
                          <a:spcPct val="20000"/>
                        </a:spcBef>
                        <a:buClr>
                          <a:schemeClr val="bg2"/>
                        </a:buClr>
                        <a:buSzPct val="75000"/>
                        <a:buFont typeface="Wingdings" pitchFamily="2" charset="2"/>
                        <a:buNone/>
                      </a:pPr>
                      <a:r>
                        <a:rPr lang="hr-HR" sz="1200" dirty="0"/>
                        <a:t>Nastava u školi uz korištenje tiskanih materijala i drugih medija. Odlasci</a:t>
                      </a:r>
                      <a:endParaRPr lang="hr-HR" sz="1200" baseline="0" dirty="0"/>
                    </a:p>
                    <a:p>
                      <a:pPr marL="342900" indent="-342900">
                        <a:spcBef>
                          <a:spcPct val="20000"/>
                        </a:spcBef>
                        <a:buClr>
                          <a:schemeClr val="bg2"/>
                        </a:buClr>
                        <a:buSzPct val="75000"/>
                        <a:buFont typeface="Wingdings" pitchFamily="2" charset="2"/>
                        <a:buNone/>
                      </a:pPr>
                      <a:r>
                        <a:rPr lang="hr-HR" sz="1200" dirty="0"/>
                        <a:t>na različite radionice u Udrugu Dante Alighieri i Talijansku </a:t>
                      </a:r>
                      <a:r>
                        <a:rPr lang="hr-HR" sz="1200" dirty="0" smtClean="0"/>
                        <a:t>zajednicu-</a:t>
                      </a:r>
                      <a:r>
                        <a:rPr lang="hr-HR" sz="1200" baseline="0" dirty="0" smtClean="0"/>
                        <a:t> isključivo ukoliko </a:t>
                      </a:r>
                    </a:p>
                    <a:p>
                      <a:pPr marL="342900" indent="-342900">
                        <a:spcBef>
                          <a:spcPct val="20000"/>
                        </a:spcBef>
                        <a:buClr>
                          <a:schemeClr val="bg2"/>
                        </a:buClr>
                        <a:buSzPct val="75000"/>
                        <a:buFont typeface="Wingdings" pitchFamily="2" charset="2"/>
                        <a:buNone/>
                      </a:pPr>
                      <a:r>
                        <a:rPr lang="hr-HR" sz="1200" baseline="0" dirty="0" smtClean="0"/>
                        <a:t>se poboljša opća epidemiološka situacija.</a:t>
                      </a:r>
                      <a:endParaRPr lang="hr-HR" sz="1200" dirty="0"/>
                    </a:p>
                    <a:p>
                      <a:endParaRPr lang="hr-HR" sz="1200" dirty="0"/>
                    </a:p>
                  </a:txBody>
                  <a:tcPr>
                    <a:solidFill>
                      <a:schemeClr val="accent3"/>
                    </a:solidFill>
                  </a:tcPr>
                </a:tc>
                <a:extLst>
                  <a:ext uri="{0D108BD9-81ED-4DB2-BD59-A6C34878D82A}">
                    <a16:rowId xmlns:a16="http://schemas.microsoft.com/office/drawing/2014/main" val="10003"/>
                  </a:ext>
                </a:extLst>
              </a:tr>
              <a:tr h="318152">
                <a:tc>
                  <a:txBody>
                    <a:bodyPr/>
                    <a:lstStyle/>
                    <a:p>
                      <a:r>
                        <a:rPr lang="hr-HR" sz="1600" b="1" dirty="0">
                          <a:solidFill>
                            <a:schemeClr val="tx1"/>
                          </a:solidFill>
                        </a:rPr>
                        <a:t>VREMENIK:</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70 nastavnih sati tijekom školske godine (2 sata tjedno).</a:t>
                      </a:r>
                    </a:p>
                  </a:txBody>
                  <a:tcPr>
                    <a:solidFill>
                      <a:schemeClr val="accent3"/>
                    </a:solidFill>
                  </a:tcPr>
                </a:tc>
                <a:extLst>
                  <a:ext uri="{0D108BD9-81ED-4DB2-BD59-A6C34878D82A}">
                    <a16:rowId xmlns:a16="http://schemas.microsoft.com/office/drawing/2014/main" val="10004"/>
                  </a:ext>
                </a:extLst>
              </a:tr>
              <a:tr h="318152">
                <a:tc>
                  <a:txBody>
                    <a:bodyPr/>
                    <a:lstStyle/>
                    <a:p>
                      <a:r>
                        <a:rPr lang="hr-HR" sz="1600" b="1" dirty="0">
                          <a:solidFill>
                            <a:schemeClr val="tx1"/>
                          </a:solidFill>
                        </a:rPr>
                        <a:t>TROŠKOVNIK:</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Papir i toner za fotokopiranje.</a:t>
                      </a:r>
                    </a:p>
                  </a:txBody>
                  <a:tcPr>
                    <a:solidFill>
                      <a:schemeClr val="accent3"/>
                    </a:solidFill>
                  </a:tcPr>
                </a:tc>
                <a:extLst>
                  <a:ext uri="{0D108BD9-81ED-4DB2-BD59-A6C34878D82A}">
                    <a16:rowId xmlns:a16="http://schemas.microsoft.com/office/drawing/2014/main" val="10005"/>
                  </a:ext>
                </a:extLst>
              </a:tr>
              <a:tr h="780918">
                <a:tc>
                  <a:txBody>
                    <a:bodyPr/>
                    <a:lstStyle/>
                    <a:p>
                      <a:r>
                        <a:rPr lang="hr-HR" sz="1600" b="1" dirty="0">
                          <a:solidFill>
                            <a:schemeClr val="tx1"/>
                          </a:solidFill>
                        </a:rPr>
                        <a:t>VREDNOVANJE:</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 skladu sa Zaključcima školskog stručnog vijeća učitelja talijanskog jezika o elementima ocjenjivanja, načinima i postupcima vrednovanja u nastavi talijanskog jezika u školskoj godini 2020. / 2021.</a:t>
                      </a:r>
                    </a:p>
                    <a:p>
                      <a:endParaRPr lang="hr-HR" sz="1200" dirty="0"/>
                    </a:p>
                  </a:txBody>
                  <a:tcPr>
                    <a:solidFill>
                      <a:schemeClr val="accent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534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658277" y="672202"/>
            <a:ext cx="2980027" cy="884108"/>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INFORMATIKA</a:t>
            </a:r>
          </a:p>
        </p:txBody>
      </p:sp>
      <p:sp>
        <p:nvSpPr>
          <p:cNvPr id="6" name="Content Placeholder 2"/>
          <p:cNvSpPr txBox="1">
            <a:spLocks/>
          </p:cNvSpPr>
          <p:nvPr/>
        </p:nvSpPr>
        <p:spPr>
          <a:xfrm>
            <a:off x="827584" y="2000246"/>
            <a:ext cx="7837810" cy="23449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Razvoj informatičkih kompetencija, razvijanje algoritamskog načina mišljenja i praktična primjena znanja iz informatike.</a:t>
            </a:r>
          </a:p>
        </p:txBody>
      </p:sp>
      <p:pic>
        <p:nvPicPr>
          <p:cNvPr id="7" name="Picture 6" descr="Computer With Cartoon Kids And Dog Royalty Free Cliparts, Vectors ...">
            <a:extLst>
              <a:ext uri="{FF2B5EF4-FFF2-40B4-BE49-F238E27FC236}">
                <a16:creationId xmlns:a16="http://schemas.microsoft.com/office/drawing/2014/main" id="{75A3C61C-1307-4CC1-8394-9322E03000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93880"/>
            <a:ext cx="1412875" cy="1315085"/>
          </a:xfrm>
          <a:prstGeom prst="rect">
            <a:avLst/>
          </a:prstGeom>
          <a:noFill/>
          <a:ln>
            <a:noFill/>
          </a:ln>
        </p:spPr>
      </p:pic>
    </p:spTree>
    <p:extLst>
      <p:ext uri="{BB962C8B-B14F-4D97-AF65-F5344CB8AC3E}">
        <p14:creationId xmlns:p14="http://schemas.microsoft.com/office/powerpoint/2010/main" val="287534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28678" y="620688"/>
            <a:ext cx="7315730" cy="10801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sz="3600" dirty="0">
                <a:ln w="18415" cmpd="sng">
                  <a:solidFill>
                    <a:srgbClr val="FFFFFF"/>
                  </a:solidFill>
                  <a:prstDash val="solid"/>
                </a:ln>
                <a:solidFill>
                  <a:schemeClr val="tx1"/>
                </a:solidFill>
              </a:rPr>
              <a:t>RAZVOJ INFORMATIČKIH KOMPETENCIJA</a:t>
            </a:r>
          </a:p>
        </p:txBody>
      </p:sp>
      <p:graphicFrame>
        <p:nvGraphicFramePr>
          <p:cNvPr id="6" name="Content Placeholder 3"/>
          <p:cNvGraphicFramePr>
            <a:graphicFrameLocks/>
          </p:cNvGraphicFramePr>
          <p:nvPr>
            <p:extLst>
              <p:ext uri="{D42A27DB-BD31-4B8C-83A1-F6EECF244321}">
                <p14:modId xmlns:p14="http://schemas.microsoft.com/office/powerpoint/2010/main" val="3908344787"/>
              </p:ext>
            </p:extLst>
          </p:nvPr>
        </p:nvGraphicFramePr>
        <p:xfrm>
          <a:off x="928678" y="2132856"/>
          <a:ext cx="7243722" cy="3948229"/>
        </p:xfrm>
        <a:graphic>
          <a:graphicData uri="http://schemas.openxmlformats.org/drawingml/2006/table">
            <a:tbl>
              <a:tblPr firstRow="1" bandRow="1">
                <a:tableStyleId>{22838BEF-8BB2-4498-84A7-C5851F593DF1}</a:tableStyleId>
              </a:tblPr>
              <a:tblGrid>
                <a:gridCol w="1560735">
                  <a:extLst>
                    <a:ext uri="{9D8B030D-6E8A-4147-A177-3AD203B41FA5}">
                      <a16:colId xmlns:a16="http://schemas.microsoft.com/office/drawing/2014/main" val="20000"/>
                    </a:ext>
                  </a:extLst>
                </a:gridCol>
                <a:gridCol w="5682987">
                  <a:extLst>
                    <a:ext uri="{9D8B030D-6E8A-4147-A177-3AD203B41FA5}">
                      <a16:colId xmlns:a16="http://schemas.microsoft.com/office/drawing/2014/main" val="20001"/>
                    </a:ext>
                  </a:extLst>
                </a:gridCol>
              </a:tblGrid>
              <a:tr h="382380">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Osnovni cilj nastave je stjecanje informatičke pismenosti.</a:t>
                      </a:r>
                      <a:r>
                        <a:rPr lang="hr-HR" sz="1200" b="0" baseline="0" dirty="0"/>
                        <a:t> </a:t>
                      </a:r>
                      <a:r>
                        <a:rPr lang="hr-HR" sz="1200" b="0" dirty="0"/>
                        <a:t>Osposobljavanje učenika za samostalnu uporabu računala u svakodnevnom životu te poticanje inicijative i kreativnosti. Razvija pozitivan stav prema informatici te se podiže učenikovo samopouzdanje u vlastite sposobnosti i umijeća.</a:t>
                      </a:r>
                    </a:p>
                  </a:txBody>
                  <a:tcPr/>
                </a:tc>
                <a:extLst>
                  <a:ext uri="{0D108BD9-81ED-4DB2-BD59-A6C34878D82A}">
                    <a16:rowId xmlns:a16="http://schemas.microsoft.com/office/drawing/2014/main" val="10000"/>
                  </a:ext>
                </a:extLst>
              </a:tr>
              <a:tr h="518503">
                <a:tc>
                  <a:txBody>
                    <a:bodyPr/>
                    <a:lstStyle/>
                    <a:p>
                      <a:r>
                        <a:rPr lang="hr-HR" sz="1600" b="1" dirty="0"/>
                        <a:t>NAMJENA:</a:t>
                      </a:r>
                    </a:p>
                  </a:txBody>
                  <a:tcPr/>
                </a:tc>
                <a:tc>
                  <a:txBody>
                    <a:bodyPr/>
                    <a:lstStyle/>
                    <a:p>
                      <a:r>
                        <a:rPr lang="hr-HR" sz="1200" dirty="0"/>
                        <a:t>Učenicima 7. i 8. razreda.</a:t>
                      </a:r>
                    </a:p>
                  </a:txBody>
                  <a:tcPr/>
                </a:tc>
                <a:extLst>
                  <a:ext uri="{0D108BD9-81ED-4DB2-BD59-A6C34878D82A}">
                    <a16:rowId xmlns:a16="http://schemas.microsoft.com/office/drawing/2014/main" val="10001"/>
                  </a:ext>
                </a:extLst>
              </a:tr>
              <a:tr h="518503">
                <a:tc>
                  <a:txBody>
                    <a:bodyPr/>
                    <a:lstStyle/>
                    <a:p>
                      <a:r>
                        <a:rPr lang="hr-HR" sz="1600" b="1" dirty="0"/>
                        <a:t>NOSITELJI:</a:t>
                      </a:r>
                    </a:p>
                  </a:txBody>
                  <a:tcPr/>
                </a:tc>
                <a:tc>
                  <a:txBody>
                    <a:bodyPr/>
                    <a:lstStyle/>
                    <a:p>
                      <a:r>
                        <a:rPr lang="hr-HR" sz="1200" dirty="0"/>
                        <a:t>Učiteljice Informatike,</a:t>
                      </a:r>
                      <a:r>
                        <a:rPr lang="hr-HR" sz="1200" baseline="0" dirty="0"/>
                        <a:t> </a:t>
                      </a:r>
                      <a:r>
                        <a:rPr lang="hr-HR" sz="1200" dirty="0"/>
                        <a:t> Branka</a:t>
                      </a:r>
                      <a:r>
                        <a:rPr lang="hr-HR" sz="1200" baseline="0" dirty="0"/>
                        <a:t> </a:t>
                      </a:r>
                      <a:r>
                        <a:rPr lang="hr-HR" sz="1200" baseline="0" dirty="0" err="1"/>
                        <a:t>Bajo</a:t>
                      </a:r>
                      <a:r>
                        <a:rPr lang="hr-HR" sz="1200" baseline="0" dirty="0"/>
                        <a:t> i Anita Nikić.</a:t>
                      </a:r>
                      <a:endParaRPr lang="hr-HR" sz="1200" dirty="0"/>
                    </a:p>
                  </a:txBody>
                  <a:tcPr/>
                </a:tc>
                <a:extLst>
                  <a:ext uri="{0D108BD9-81ED-4DB2-BD59-A6C34878D82A}">
                    <a16:rowId xmlns:a16="http://schemas.microsoft.com/office/drawing/2014/main" val="10002"/>
                  </a:ext>
                </a:extLst>
              </a:tr>
              <a:tr h="636761">
                <a:tc>
                  <a:txBody>
                    <a:bodyPr/>
                    <a:lstStyle/>
                    <a:p>
                      <a:r>
                        <a:rPr lang="hr-HR" sz="1600" b="1" dirty="0"/>
                        <a:t>NAČINI</a:t>
                      </a:r>
                      <a:r>
                        <a:rPr lang="hr-HR" sz="1600" b="1" baseline="0" dirty="0"/>
                        <a:t> REALIZACIJE:</a:t>
                      </a:r>
                      <a:endParaRPr lang="hr-HR" sz="1600" b="1" dirty="0"/>
                    </a:p>
                  </a:txBody>
                  <a:tcPr/>
                </a:tc>
                <a:tc>
                  <a:txBody>
                    <a:bodyPr/>
                    <a:lstStyle/>
                    <a:p>
                      <a:r>
                        <a:rPr lang="hr-HR" sz="1200" kern="1200" dirty="0">
                          <a:solidFill>
                            <a:schemeClr val="dk1"/>
                          </a:solidFill>
                          <a:latin typeface="+mn-lt"/>
                          <a:ea typeface="+mn-ea"/>
                          <a:cs typeface="+mn-cs"/>
                        </a:rPr>
                        <a:t>Putem nastave u specijaliziranoj učionici, samostalan rad na računalu, samostalan rad učenika kod kuće, timski rad, rad u paru.</a:t>
                      </a:r>
                      <a:endParaRPr lang="hr-HR" sz="1200" dirty="0"/>
                    </a:p>
                  </a:txBody>
                  <a:tcPr/>
                </a:tc>
                <a:extLst>
                  <a:ext uri="{0D108BD9-81ED-4DB2-BD59-A6C34878D82A}">
                    <a16:rowId xmlns:a16="http://schemas.microsoft.com/office/drawing/2014/main" val="10003"/>
                  </a:ext>
                </a:extLst>
              </a:tr>
              <a:tr h="461709">
                <a:tc>
                  <a:txBody>
                    <a:bodyPr/>
                    <a:lstStyle/>
                    <a:p>
                      <a:r>
                        <a:rPr lang="hr-HR" sz="1600" b="1" dirty="0"/>
                        <a:t>VREMENIK:</a:t>
                      </a:r>
                    </a:p>
                  </a:txBody>
                  <a:tcPr/>
                </a:tc>
                <a:tc>
                  <a:txBody>
                    <a:bodyPr/>
                    <a:lstStyle/>
                    <a:p>
                      <a:r>
                        <a:rPr lang="hr-HR" sz="1200" dirty="0"/>
                        <a:t>70 sati godišnje, 2 sata tjedno.</a:t>
                      </a:r>
                    </a:p>
                  </a:txBody>
                  <a:tcPr/>
                </a:tc>
                <a:extLst>
                  <a:ext uri="{0D108BD9-81ED-4DB2-BD59-A6C34878D82A}">
                    <a16:rowId xmlns:a16="http://schemas.microsoft.com/office/drawing/2014/main" val="10004"/>
                  </a:ext>
                </a:extLst>
              </a:tr>
              <a:tr h="471290">
                <a:tc>
                  <a:txBody>
                    <a:bodyPr/>
                    <a:lstStyle/>
                    <a:p>
                      <a:r>
                        <a:rPr lang="hr-HR" sz="1600" b="1" dirty="0"/>
                        <a:t>TROŠKOVNIK:</a:t>
                      </a:r>
                    </a:p>
                  </a:txBody>
                  <a:tcPr/>
                </a:tc>
                <a:tc>
                  <a:txBody>
                    <a:bodyPr/>
                    <a:lstStyle/>
                    <a:p>
                      <a:r>
                        <a:rPr lang="hr-HR" sz="1200" dirty="0"/>
                        <a:t>Papir za printer 2 paketa; toner.</a:t>
                      </a:r>
                    </a:p>
                  </a:txBody>
                  <a:tcPr/>
                </a:tc>
                <a:extLst>
                  <a:ext uri="{0D108BD9-81ED-4DB2-BD59-A6C34878D82A}">
                    <a16:rowId xmlns:a16="http://schemas.microsoft.com/office/drawing/2014/main" val="10005"/>
                  </a:ext>
                </a:extLst>
              </a:tr>
              <a:tr h="518503">
                <a:tc>
                  <a:txBody>
                    <a:bodyPr/>
                    <a:lstStyle/>
                    <a:p>
                      <a:r>
                        <a:rPr lang="hr-HR" sz="1600" b="1" dirty="0"/>
                        <a:t>VREDNOVANJE:</a:t>
                      </a:r>
                    </a:p>
                  </a:txBody>
                  <a:tcPr/>
                </a:tc>
                <a:tc>
                  <a:txBody>
                    <a:bodyPr/>
                    <a:lstStyle/>
                    <a:p>
                      <a:r>
                        <a:rPr lang="hr-HR" sz="1200" dirty="0"/>
                        <a:t>Poznavanje i razumijevanje nastavnih sadržaja (pismenim i usmenim ispitivanjem sadržaja).</a:t>
                      </a:r>
                      <a:r>
                        <a:rPr lang="hr-HR" sz="1200" baseline="0" dirty="0"/>
                        <a:t> </a:t>
                      </a:r>
                      <a:r>
                        <a:rPr lang="hr-HR" sz="1200" dirty="0"/>
                        <a:t>Rad na računalu.</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534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Važno!</a:t>
            </a:r>
            <a:endParaRPr lang="hr-HR" dirty="0"/>
          </a:p>
        </p:txBody>
      </p:sp>
      <p:sp>
        <p:nvSpPr>
          <p:cNvPr id="3" name="Rezervirano mjesto sadržaja 2"/>
          <p:cNvSpPr>
            <a:spLocks noGrp="1"/>
          </p:cNvSpPr>
          <p:nvPr>
            <p:ph idx="1"/>
          </p:nvPr>
        </p:nvSpPr>
        <p:spPr/>
        <p:txBody>
          <a:bodyPr/>
          <a:lstStyle/>
          <a:p>
            <a:r>
              <a:rPr lang="hr-HR" dirty="0"/>
              <a:t>SUKLADNO UPUTAMA ZA SPRJEČAVANJE I SUZBIJANJE EPIDEMIJE COVID-19 VEZANO ZA RAD PREDŠKOLSKIH USTANOVA, OSNOVNIH I SREDNJIH ŠKOLA U ŠKOLSKOJ GODINI 2020./2021ne preporučuju se priredbe, </a:t>
            </a:r>
            <a:r>
              <a:rPr lang="hr-HR" dirty="0" err="1"/>
              <a:t>izvanučionička</a:t>
            </a:r>
            <a:r>
              <a:rPr lang="hr-HR" dirty="0"/>
              <a:t> nastava, rad učenika u mješovitim skupinama, stoga se dio planiranih aktivnosti neće moći provesti ukoliko se ne poboljša epidemiološka situacija.</a:t>
            </a:r>
          </a:p>
          <a:p>
            <a:endParaRPr lang="hr-HR" dirty="0"/>
          </a:p>
        </p:txBody>
      </p:sp>
    </p:spTree>
    <p:extLst>
      <p:ext uri="{BB962C8B-B14F-4D97-AF65-F5344CB8AC3E}">
        <p14:creationId xmlns:p14="http://schemas.microsoft.com/office/powerpoint/2010/main" val="421264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28678" y="620687"/>
            <a:ext cx="7243722" cy="10033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sz="3200" dirty="0">
                <a:ln w="18415" cmpd="sng">
                  <a:solidFill>
                    <a:srgbClr val="FFFFFF"/>
                  </a:solidFill>
                  <a:prstDash val="solid"/>
                </a:ln>
                <a:solidFill>
                  <a:schemeClr val="tx1"/>
                </a:solidFill>
              </a:rPr>
              <a:t>RAZVOJ INFORMATIČKIH KOMPETENCIJA</a:t>
            </a:r>
          </a:p>
        </p:txBody>
      </p:sp>
      <p:graphicFrame>
        <p:nvGraphicFramePr>
          <p:cNvPr id="6" name="Content Placeholder 3"/>
          <p:cNvGraphicFramePr>
            <a:graphicFrameLocks/>
          </p:cNvGraphicFramePr>
          <p:nvPr>
            <p:extLst>
              <p:ext uri="{D42A27DB-BD31-4B8C-83A1-F6EECF244321}">
                <p14:modId xmlns:p14="http://schemas.microsoft.com/office/powerpoint/2010/main" val="4171555040"/>
              </p:ext>
            </p:extLst>
          </p:nvPr>
        </p:nvGraphicFramePr>
        <p:xfrm>
          <a:off x="971601" y="1806647"/>
          <a:ext cx="7200799" cy="3482443"/>
        </p:xfrm>
        <a:graphic>
          <a:graphicData uri="http://schemas.openxmlformats.org/drawingml/2006/table">
            <a:tbl>
              <a:tblPr firstRow="1" bandRow="1">
                <a:tableStyleId>{22838BEF-8BB2-4498-84A7-C5851F593DF1}</a:tableStyleId>
              </a:tblPr>
              <a:tblGrid>
                <a:gridCol w="1584175">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640080">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Osnovni cilj nastave je stjecanje informatičke pismenosti.</a:t>
                      </a:r>
                      <a:r>
                        <a:rPr lang="hr-HR" sz="1200" b="0" baseline="0" dirty="0"/>
                        <a:t> </a:t>
                      </a:r>
                      <a:r>
                        <a:rPr lang="hr-HR" sz="1200" b="0" dirty="0"/>
                        <a:t>Osposobljavanje učenika za samostalnu uporabu računala u svakodnevnom životu te poticanje inicijative i kreativnosti. </a:t>
                      </a:r>
                    </a:p>
                  </a:txBody>
                  <a:tcPr/>
                </a:tc>
                <a:extLst>
                  <a:ext uri="{0D108BD9-81ED-4DB2-BD59-A6C34878D82A}">
                    <a16:rowId xmlns:a16="http://schemas.microsoft.com/office/drawing/2014/main" val="10000"/>
                  </a:ext>
                </a:extLst>
              </a:tr>
              <a:tr h="471567">
                <a:tc>
                  <a:txBody>
                    <a:bodyPr/>
                    <a:lstStyle/>
                    <a:p>
                      <a:r>
                        <a:rPr lang="hr-HR" sz="1600" b="1" dirty="0"/>
                        <a:t>NAMJENA:</a:t>
                      </a:r>
                    </a:p>
                  </a:txBody>
                  <a:tcPr/>
                </a:tc>
                <a:tc>
                  <a:txBody>
                    <a:bodyPr/>
                    <a:lstStyle/>
                    <a:p>
                      <a:r>
                        <a:rPr lang="hr-HR" sz="1200" dirty="0"/>
                        <a:t>Učenicima 1.-</a:t>
                      </a:r>
                      <a:r>
                        <a:rPr lang="hr-HR" sz="1200" baseline="0" dirty="0"/>
                        <a:t> 4. razreda</a:t>
                      </a:r>
                      <a:endParaRPr lang="hr-HR" sz="1200" dirty="0"/>
                    </a:p>
                  </a:txBody>
                  <a:tcPr/>
                </a:tc>
                <a:extLst>
                  <a:ext uri="{0D108BD9-81ED-4DB2-BD59-A6C34878D82A}">
                    <a16:rowId xmlns:a16="http://schemas.microsoft.com/office/drawing/2014/main" val="10001"/>
                  </a:ext>
                </a:extLst>
              </a:tr>
              <a:tr h="471567">
                <a:tc>
                  <a:txBody>
                    <a:bodyPr/>
                    <a:lstStyle/>
                    <a:p>
                      <a:r>
                        <a:rPr lang="hr-HR" sz="1600" b="1" dirty="0"/>
                        <a:t>NOSITELJI:</a:t>
                      </a:r>
                    </a:p>
                  </a:txBody>
                  <a:tcPr/>
                </a:tc>
                <a:tc>
                  <a:txBody>
                    <a:bodyPr/>
                    <a:lstStyle/>
                    <a:p>
                      <a:r>
                        <a:rPr lang="hr-HR" sz="1200" dirty="0"/>
                        <a:t>Učiteljice</a:t>
                      </a:r>
                      <a:r>
                        <a:rPr lang="hr-HR" sz="1200" baseline="0" dirty="0"/>
                        <a:t> Informatike.</a:t>
                      </a:r>
                      <a:endParaRPr lang="hr-HR" sz="1200" dirty="0"/>
                    </a:p>
                  </a:txBody>
                  <a:tcPr/>
                </a:tc>
                <a:extLst>
                  <a:ext uri="{0D108BD9-81ED-4DB2-BD59-A6C34878D82A}">
                    <a16:rowId xmlns:a16="http://schemas.microsoft.com/office/drawing/2014/main" val="10002"/>
                  </a:ext>
                </a:extLst>
              </a:tr>
              <a:tr h="488490">
                <a:tc>
                  <a:txBody>
                    <a:bodyPr/>
                    <a:lstStyle/>
                    <a:p>
                      <a:r>
                        <a:rPr lang="hr-HR" sz="1600" b="1" dirty="0"/>
                        <a:t>NAČINI</a:t>
                      </a:r>
                      <a:r>
                        <a:rPr lang="hr-HR" sz="1600" b="1" baseline="0" dirty="0"/>
                        <a:t> REALIZACIJE:</a:t>
                      </a:r>
                      <a:endParaRPr lang="hr-HR" sz="1600" b="1" dirty="0"/>
                    </a:p>
                  </a:txBody>
                  <a:tcPr/>
                </a:tc>
                <a:tc>
                  <a:txBody>
                    <a:bodyPr/>
                    <a:lstStyle/>
                    <a:p>
                      <a:r>
                        <a:rPr lang="hr-HR" sz="1200" kern="1200" dirty="0">
                          <a:solidFill>
                            <a:schemeClr val="dk1"/>
                          </a:solidFill>
                          <a:latin typeface="+mn-lt"/>
                          <a:ea typeface="+mn-ea"/>
                          <a:cs typeface="+mn-cs"/>
                        </a:rPr>
                        <a:t>Putem nastave u specijaliziranoj učionici, samostalan rad na računalu, timski rad, rad u paru.</a:t>
                      </a:r>
                      <a:endParaRPr lang="hr-HR" sz="1200" dirty="0"/>
                    </a:p>
                  </a:txBody>
                  <a:tcPr/>
                </a:tc>
                <a:extLst>
                  <a:ext uri="{0D108BD9-81ED-4DB2-BD59-A6C34878D82A}">
                    <a16:rowId xmlns:a16="http://schemas.microsoft.com/office/drawing/2014/main" val="10003"/>
                  </a:ext>
                </a:extLst>
              </a:tr>
              <a:tr h="419914">
                <a:tc>
                  <a:txBody>
                    <a:bodyPr/>
                    <a:lstStyle/>
                    <a:p>
                      <a:r>
                        <a:rPr lang="hr-HR" sz="1600" b="1" dirty="0"/>
                        <a:t>VREMENIK:</a:t>
                      </a:r>
                    </a:p>
                  </a:txBody>
                  <a:tcPr/>
                </a:tc>
                <a:tc>
                  <a:txBody>
                    <a:bodyPr/>
                    <a:lstStyle/>
                    <a:p>
                      <a:r>
                        <a:rPr lang="hr-HR" sz="1200" dirty="0"/>
                        <a:t>Tijekom školske godine.</a:t>
                      </a:r>
                    </a:p>
                  </a:txBody>
                  <a:tcPr/>
                </a:tc>
                <a:extLst>
                  <a:ext uri="{0D108BD9-81ED-4DB2-BD59-A6C34878D82A}">
                    <a16:rowId xmlns:a16="http://schemas.microsoft.com/office/drawing/2014/main" val="10004"/>
                  </a:ext>
                </a:extLst>
              </a:tr>
              <a:tr h="428628">
                <a:tc>
                  <a:txBody>
                    <a:bodyPr/>
                    <a:lstStyle/>
                    <a:p>
                      <a:r>
                        <a:rPr lang="hr-HR" sz="1600" b="1" dirty="0"/>
                        <a:t>TROŠKOVNIK:</a:t>
                      </a:r>
                    </a:p>
                  </a:txBody>
                  <a:tcPr/>
                </a:tc>
                <a:tc>
                  <a:txBody>
                    <a:bodyPr/>
                    <a:lstStyle/>
                    <a:p>
                      <a:r>
                        <a:rPr lang="hr-HR" sz="1200" dirty="0"/>
                        <a:t>Papir za printer 2 paketa; toner.</a:t>
                      </a:r>
                    </a:p>
                  </a:txBody>
                  <a:tcPr/>
                </a:tc>
                <a:extLst>
                  <a:ext uri="{0D108BD9-81ED-4DB2-BD59-A6C34878D82A}">
                    <a16:rowId xmlns:a16="http://schemas.microsoft.com/office/drawing/2014/main" val="10005"/>
                  </a:ext>
                </a:extLst>
              </a:tr>
              <a:tr h="471567">
                <a:tc>
                  <a:txBody>
                    <a:bodyPr/>
                    <a:lstStyle/>
                    <a:p>
                      <a:r>
                        <a:rPr lang="hr-HR" sz="1600" b="1" dirty="0"/>
                        <a:t>VREDNOVANJE:</a:t>
                      </a:r>
                    </a:p>
                  </a:txBody>
                  <a:tcPr/>
                </a:tc>
                <a:tc>
                  <a:txBody>
                    <a:bodyPr/>
                    <a:lstStyle/>
                    <a:p>
                      <a:r>
                        <a:rPr lang="hr-HR" sz="1200" dirty="0"/>
                        <a:t>Poznavanje i razumijevanje nastavnih sadržaja .</a:t>
                      </a:r>
                    </a:p>
                    <a:p>
                      <a:r>
                        <a:rPr lang="hr-HR" sz="1200" dirty="0"/>
                        <a:t>Rad na računalu.</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6739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7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38365"/>
            <a:ext cx="3337217" cy="812670"/>
          </a:xfrm>
          <a:prstGeom prst="rect">
            <a:avLst/>
          </a:prstGeom>
          <a:solidFill>
            <a:srgbClr val="FFFF99"/>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dirty="0">
                <a:ln w="18415" cmpd="sng">
                  <a:solidFill>
                    <a:srgbClr val="FFFFFF"/>
                  </a:solidFill>
                  <a:prstDash val="solid"/>
                </a:ln>
                <a:solidFill>
                  <a:schemeClr val="bg1"/>
                </a:solidFill>
                <a:effectLst>
                  <a:outerShdw blurRad="63500" dir="3600000" algn="tl" rotWithShape="0">
                    <a:srgbClr val="000000">
                      <a:alpha val="70000"/>
                    </a:srgbClr>
                  </a:outerShdw>
                </a:effectLst>
              </a:rPr>
              <a:t>NJEMAČKI JEZIK</a:t>
            </a:r>
          </a:p>
        </p:txBody>
      </p:sp>
      <p:sp>
        <p:nvSpPr>
          <p:cNvPr id="6" name="Content Placeholder 2"/>
          <p:cNvSpPr txBox="1">
            <a:spLocks/>
          </p:cNvSpPr>
          <p:nvPr/>
        </p:nvSpPr>
        <p:spPr>
          <a:xfrm>
            <a:off x="611560" y="2568975"/>
            <a:ext cx="7560840" cy="29335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r-HR" b="1"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Razvijati interese za jezik, kulturu i civilizaciju njemačkog govornog područja.</a:t>
            </a:r>
          </a:p>
        </p:txBody>
      </p:sp>
      <p:pic>
        <p:nvPicPr>
          <p:cNvPr id="7" name="Picture 6" descr="Deutsch | Free Vectors, Stock Photos &amp; PSD">
            <a:extLst>
              <a:ext uri="{FF2B5EF4-FFF2-40B4-BE49-F238E27FC236}">
                <a16:creationId xmlns:a16="http://schemas.microsoft.com/office/drawing/2014/main" id="{110EB264-61D8-4DBD-ACCD-8B156BD5D8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638365"/>
            <a:ext cx="1557655" cy="1455420"/>
          </a:xfrm>
          <a:prstGeom prst="rect">
            <a:avLst/>
          </a:prstGeom>
          <a:noFill/>
          <a:ln>
            <a:noFill/>
          </a:ln>
        </p:spPr>
      </p:pic>
    </p:spTree>
    <p:extLst>
      <p:ext uri="{BB962C8B-B14F-4D97-AF65-F5344CB8AC3E}">
        <p14:creationId xmlns:p14="http://schemas.microsoft.com/office/powerpoint/2010/main" val="287534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20688"/>
            <a:ext cx="7200800" cy="1071588"/>
          </a:xfrm>
          <a:prstGeom prst="rect">
            <a:avLst/>
          </a:prstGeom>
          <a:solidFill>
            <a:srgbClr val="FFFF99"/>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sz="3600" b="1" dirty="0">
                <a:ln w="18415" cmpd="sng">
                  <a:solidFill>
                    <a:srgbClr val="FFFFFF"/>
                  </a:solidFill>
                  <a:prstDash val="solid"/>
                </a:ln>
                <a:solidFill>
                  <a:schemeClr val="bg1"/>
                </a:solidFill>
              </a:rPr>
              <a:t>JEZIK, KULTURA I CIVILIZACIJA NJEMAČKOG GOVORNOG PODRUČJA</a:t>
            </a:r>
          </a:p>
        </p:txBody>
      </p:sp>
      <p:graphicFrame>
        <p:nvGraphicFramePr>
          <p:cNvPr id="6" name="Content Placeholder 3"/>
          <p:cNvGraphicFramePr>
            <a:graphicFrameLocks/>
          </p:cNvGraphicFramePr>
          <p:nvPr>
            <p:extLst>
              <p:ext uri="{D42A27DB-BD31-4B8C-83A1-F6EECF244321}">
                <p14:modId xmlns:p14="http://schemas.microsoft.com/office/powerpoint/2010/main" val="2794863745"/>
              </p:ext>
            </p:extLst>
          </p:nvPr>
        </p:nvGraphicFramePr>
        <p:xfrm>
          <a:off x="899592" y="1889658"/>
          <a:ext cx="7128792" cy="3522294"/>
        </p:xfrm>
        <a:graphic>
          <a:graphicData uri="http://schemas.openxmlformats.org/drawingml/2006/table">
            <a:tbl>
              <a:tblPr firstRow="1" bandRow="1">
                <a:tableStyleId>{C4B1156A-380E-4F78-BDF5-A606A8083BF9}</a:tableStyleId>
              </a:tblPr>
              <a:tblGrid>
                <a:gridCol w="1944216">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435416">
                <a:tc>
                  <a:txBody>
                    <a:bodyPr/>
                    <a:lstStyle/>
                    <a:p>
                      <a:r>
                        <a:rPr lang="hr-HR" sz="1600" b="1" dirty="0"/>
                        <a:t>CILJEVI:</a:t>
                      </a:r>
                    </a:p>
                  </a:txBody>
                  <a:tcPr>
                    <a:solidFill>
                      <a:srgbClr val="FFFF99"/>
                    </a:solidFill>
                  </a:tcPr>
                </a:tc>
                <a:tc>
                  <a:txBody>
                    <a:bodyPr/>
                    <a:lstStyle/>
                    <a:p>
                      <a:r>
                        <a:rPr lang="hr-HR" sz="1200" b="0" kern="1200" dirty="0"/>
                        <a:t>Poticati i razvijati interes za njemački jezik, kulturu i civilizaciju. Razvijati jezične vještine i sposobnost usmene i pismene komunikacije na njemačkom jeziku. </a:t>
                      </a:r>
                      <a:endParaRPr lang="hr-HR" sz="1200" b="0" dirty="0"/>
                    </a:p>
                  </a:txBody>
                  <a:tcPr>
                    <a:solidFill>
                      <a:srgbClr val="FFFF99"/>
                    </a:solidFill>
                  </a:tcPr>
                </a:tc>
                <a:extLst>
                  <a:ext uri="{0D108BD9-81ED-4DB2-BD59-A6C34878D82A}">
                    <a16:rowId xmlns:a16="http://schemas.microsoft.com/office/drawing/2014/main" val="10000"/>
                  </a:ext>
                </a:extLst>
              </a:tr>
              <a:tr h="435416">
                <a:tc>
                  <a:txBody>
                    <a:bodyPr/>
                    <a:lstStyle/>
                    <a:p>
                      <a:r>
                        <a:rPr lang="hr-HR" sz="1600" b="1" dirty="0"/>
                        <a:t>NAMJENA:</a:t>
                      </a:r>
                    </a:p>
                  </a:txBody>
                  <a:tcPr>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Učenici od 4. do 8. razreda koji uče Njemački jezik kao izborni predmet</a:t>
                      </a:r>
                    </a:p>
                    <a:p>
                      <a:endParaRPr lang="hr-HR" sz="1200" dirty="0"/>
                    </a:p>
                  </a:txBody>
                  <a:tcPr>
                    <a:solidFill>
                      <a:srgbClr val="FFFF99"/>
                    </a:solidFill>
                  </a:tcPr>
                </a:tc>
                <a:extLst>
                  <a:ext uri="{0D108BD9-81ED-4DB2-BD59-A6C34878D82A}">
                    <a16:rowId xmlns:a16="http://schemas.microsoft.com/office/drawing/2014/main" val="10001"/>
                  </a:ext>
                </a:extLst>
              </a:tr>
              <a:tr h="416378">
                <a:tc>
                  <a:txBody>
                    <a:bodyPr/>
                    <a:lstStyle/>
                    <a:p>
                      <a:r>
                        <a:rPr lang="hr-HR" sz="1600" b="1" dirty="0"/>
                        <a:t>NOSITELJI:</a:t>
                      </a:r>
                    </a:p>
                  </a:txBody>
                  <a:tcPr>
                    <a:solidFill>
                      <a:srgbClr val="FFFF99"/>
                    </a:solidFill>
                  </a:tcPr>
                </a:tc>
                <a:tc>
                  <a:txBody>
                    <a:bodyPr/>
                    <a:lstStyle/>
                    <a:p>
                      <a:r>
                        <a:rPr lang="hr-HR" sz="1200" kern="1200" dirty="0"/>
                        <a:t>Učiteljice Njemačkog jezika.</a:t>
                      </a:r>
                      <a:endParaRPr lang="hr-HR" sz="1200" dirty="0"/>
                    </a:p>
                  </a:txBody>
                  <a:tcPr>
                    <a:solidFill>
                      <a:srgbClr val="FFFF99"/>
                    </a:solidFill>
                  </a:tcPr>
                </a:tc>
                <a:extLst>
                  <a:ext uri="{0D108BD9-81ED-4DB2-BD59-A6C34878D82A}">
                    <a16:rowId xmlns:a16="http://schemas.microsoft.com/office/drawing/2014/main" val="10002"/>
                  </a:ext>
                </a:extLst>
              </a:tr>
              <a:tr h="718680">
                <a:tc>
                  <a:txBody>
                    <a:bodyPr/>
                    <a:lstStyle/>
                    <a:p>
                      <a:r>
                        <a:rPr lang="hr-HR" sz="1600" b="1" dirty="0"/>
                        <a:t>NAČINI REALIZACIJE:</a:t>
                      </a:r>
                    </a:p>
                  </a:txBody>
                  <a:tcPr>
                    <a:solidFill>
                      <a:srgbClr val="FFFF99"/>
                    </a:solidFill>
                  </a:tcPr>
                </a:tc>
                <a:tc>
                  <a:txBody>
                    <a:bodyPr/>
                    <a:lstStyle/>
                    <a:p>
                      <a:r>
                        <a:rPr lang="hr-HR" sz="1200" kern="1200" dirty="0"/>
                        <a:t>Nastava u školi, suradnja s Austrijskom knjižnicom „Dr. Alois Mock“, suradnja s Odjelom za germanistiku Sveučilišta u Zadru.</a:t>
                      </a:r>
                      <a:endParaRPr lang="hr-HR" sz="1200" dirty="0"/>
                    </a:p>
                  </a:txBody>
                  <a:tcPr>
                    <a:solidFill>
                      <a:srgbClr val="FFFF99"/>
                    </a:solidFill>
                  </a:tcPr>
                </a:tc>
                <a:extLst>
                  <a:ext uri="{0D108BD9-81ED-4DB2-BD59-A6C34878D82A}">
                    <a16:rowId xmlns:a16="http://schemas.microsoft.com/office/drawing/2014/main" val="10003"/>
                  </a:ext>
                </a:extLst>
              </a:tr>
              <a:tr h="416378">
                <a:tc>
                  <a:txBody>
                    <a:bodyPr/>
                    <a:lstStyle/>
                    <a:p>
                      <a:r>
                        <a:rPr lang="hr-HR" sz="1600" b="1" dirty="0"/>
                        <a:t>VREMENIK:</a:t>
                      </a:r>
                    </a:p>
                  </a:txBody>
                  <a:tcPr>
                    <a:solidFill>
                      <a:srgbClr val="FFFF99"/>
                    </a:solidFill>
                  </a:tcPr>
                </a:tc>
                <a:tc>
                  <a:txBody>
                    <a:bodyPr/>
                    <a:lstStyle/>
                    <a:p>
                      <a:r>
                        <a:rPr lang="hr-HR" sz="1200" kern="1200" dirty="0"/>
                        <a:t>70 nastavnih sati tijekom školske godine (2 sata tjedno).</a:t>
                      </a:r>
                      <a:endParaRPr lang="hr-HR" sz="1200" dirty="0"/>
                    </a:p>
                  </a:txBody>
                  <a:tcPr>
                    <a:solidFill>
                      <a:srgbClr val="FFFF99"/>
                    </a:solidFill>
                  </a:tcPr>
                </a:tc>
                <a:extLst>
                  <a:ext uri="{0D108BD9-81ED-4DB2-BD59-A6C34878D82A}">
                    <a16:rowId xmlns:a16="http://schemas.microsoft.com/office/drawing/2014/main" val="10004"/>
                  </a:ext>
                </a:extLst>
              </a:tr>
              <a:tr h="416378">
                <a:tc>
                  <a:txBody>
                    <a:bodyPr/>
                    <a:lstStyle/>
                    <a:p>
                      <a:r>
                        <a:rPr lang="hr-HR" sz="1600" b="1" dirty="0"/>
                        <a:t>TROŠKOVNIK:</a:t>
                      </a:r>
                    </a:p>
                  </a:txBody>
                  <a:tcPr>
                    <a:solidFill>
                      <a:srgbClr val="FFFF99"/>
                    </a:solidFill>
                  </a:tcPr>
                </a:tc>
                <a:tc>
                  <a:txBody>
                    <a:bodyPr/>
                    <a:lstStyle/>
                    <a:p>
                      <a:r>
                        <a:rPr lang="hr-HR" sz="1200" kern="1200" dirty="0"/>
                        <a:t>Papir i toner za fotokopiranje.</a:t>
                      </a:r>
                      <a:endParaRPr lang="hr-HR" sz="1200" dirty="0"/>
                    </a:p>
                  </a:txBody>
                  <a:tcPr>
                    <a:solidFill>
                      <a:srgbClr val="FFFF99"/>
                    </a:solidFill>
                  </a:tcPr>
                </a:tc>
                <a:extLst>
                  <a:ext uri="{0D108BD9-81ED-4DB2-BD59-A6C34878D82A}">
                    <a16:rowId xmlns:a16="http://schemas.microsoft.com/office/drawing/2014/main" val="10005"/>
                  </a:ext>
                </a:extLst>
              </a:tr>
              <a:tr h="435416">
                <a:tc>
                  <a:txBody>
                    <a:bodyPr/>
                    <a:lstStyle/>
                    <a:p>
                      <a:r>
                        <a:rPr lang="hr-HR" sz="1600" b="1" dirty="0"/>
                        <a:t>VREDNOVANJE:</a:t>
                      </a:r>
                    </a:p>
                  </a:txBody>
                  <a:tcPr>
                    <a:solidFill>
                      <a:srgbClr val="FFFF99"/>
                    </a:solidFill>
                  </a:tcPr>
                </a:tc>
                <a:tc>
                  <a:txBody>
                    <a:bodyPr/>
                    <a:lstStyle/>
                    <a:p>
                      <a:r>
                        <a:rPr lang="hr-HR" sz="1200" kern="1200" dirty="0"/>
                        <a:t>U skladu sa Zaključcima školskog stručnog vijeća učitelja Njemačkoga jezika o elementima ocjenjivanja, načinima i postupcima vrednovanja u nastavi Njemačkoga jezika u šk. god. 2020./2021.</a:t>
                      </a:r>
                      <a:endParaRPr lang="hr-HR" sz="1200" dirty="0"/>
                    </a:p>
                  </a:txBody>
                  <a:tcPr>
                    <a:solidFill>
                      <a:srgbClr val="FFFF9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534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2" y="-1411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67744" y="675006"/>
            <a:ext cx="4752528" cy="593754"/>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sz="3600" b="1" spc="150" dirty="0">
                <a:ln w="11430"/>
                <a:solidFill>
                  <a:schemeClr val="tx1"/>
                </a:solidFill>
              </a:rPr>
              <a:t>DODATNA NASTAVA</a:t>
            </a:r>
          </a:p>
        </p:txBody>
      </p:sp>
      <p:pic>
        <p:nvPicPr>
          <p:cNvPr id="9" name="Picture 8" descr="Happy children play in park vector image on | เด็ก, การออกแบบปก, ครู">
            <a:extLst>
              <a:ext uri="{FF2B5EF4-FFF2-40B4-BE49-F238E27FC236}">
                <a16:creationId xmlns:a16="http://schemas.microsoft.com/office/drawing/2014/main" id="{475A0624-EEC5-42BF-A065-92F6310AFFC3}"/>
              </a:ext>
            </a:extLst>
          </p:cNvPr>
          <p:cNvPicPr/>
          <p:nvPr/>
        </p:nvPicPr>
        <p:blipFill rotWithShape="1">
          <a:blip r:embed="rId3" cstate="print">
            <a:extLst>
              <a:ext uri="{28A0092B-C50C-407E-A947-70E740481C1C}">
                <a14:useLocalDpi xmlns:a14="http://schemas.microsoft.com/office/drawing/2010/main" val="0"/>
              </a:ext>
            </a:extLst>
          </a:blip>
          <a:srcRect b="8079"/>
          <a:stretch/>
        </p:blipFill>
        <p:spPr bwMode="auto">
          <a:xfrm>
            <a:off x="0" y="-14112"/>
            <a:ext cx="9209622" cy="6872112"/>
          </a:xfrm>
          <a:prstGeom prst="rect">
            <a:avLst/>
          </a:prstGeom>
          <a:noFill/>
          <a:ln>
            <a:noFill/>
          </a:ln>
        </p:spPr>
      </p:pic>
      <p:sp>
        <p:nvSpPr>
          <p:cNvPr id="7" name="Content Placeholder 2"/>
          <p:cNvSpPr txBox="1">
            <a:spLocks/>
          </p:cNvSpPr>
          <p:nvPr/>
        </p:nvSpPr>
        <p:spPr>
          <a:xfrm>
            <a:off x="395536" y="1340768"/>
            <a:ext cx="8496944" cy="396044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sz="4200" b="1" dirty="0">
                <a:ln w="10541" cmpd="sng">
                  <a:solidFill>
                    <a:schemeClr val="accent1">
                      <a:shade val="88000"/>
                      <a:satMod val="110000"/>
                    </a:schemeClr>
                  </a:solidFill>
                  <a:prstDash val="solid"/>
                </a:ln>
              </a:rPr>
              <a:t>HRVATSKI JEZIK (1.- 4.razreda)</a:t>
            </a:r>
          </a:p>
          <a:p>
            <a:r>
              <a:rPr lang="hr-HR" sz="4200" b="1" dirty="0">
                <a:ln w="10541" cmpd="sng">
                  <a:solidFill>
                    <a:schemeClr val="accent1">
                      <a:shade val="88000"/>
                      <a:satMod val="110000"/>
                    </a:schemeClr>
                  </a:solidFill>
                  <a:prstDash val="solid"/>
                </a:ln>
              </a:rPr>
              <a:t>HRVATSKI JEZIK (5. – 8.razreda)</a:t>
            </a:r>
          </a:p>
          <a:p>
            <a:r>
              <a:rPr lang="hr-HR" sz="4200" b="1" dirty="0">
                <a:ln w="10541" cmpd="sng">
                  <a:solidFill>
                    <a:schemeClr val="accent1">
                      <a:shade val="88000"/>
                      <a:satMod val="110000"/>
                    </a:schemeClr>
                  </a:solidFill>
                  <a:prstDash val="solid"/>
                </a:ln>
              </a:rPr>
              <a:t>MATEMATIKA (1. – 4. razreda)</a:t>
            </a:r>
          </a:p>
          <a:p>
            <a:r>
              <a:rPr lang="hr-HR" sz="4200" b="1" dirty="0">
                <a:ln w="10541" cmpd="sng">
                  <a:solidFill>
                    <a:schemeClr val="accent1">
                      <a:shade val="88000"/>
                      <a:satMod val="110000"/>
                    </a:schemeClr>
                  </a:solidFill>
                  <a:prstDash val="solid"/>
                </a:ln>
              </a:rPr>
              <a:t>MATEMATIKA (5. – 8. razreda)</a:t>
            </a:r>
          </a:p>
          <a:p>
            <a:r>
              <a:rPr lang="hr-HR" sz="4200" b="1" dirty="0">
                <a:ln w="10541" cmpd="sng">
                  <a:solidFill>
                    <a:schemeClr val="accent1">
                      <a:shade val="88000"/>
                      <a:satMod val="110000"/>
                    </a:schemeClr>
                  </a:solidFill>
                  <a:prstDash val="solid"/>
                </a:ln>
                <a:effectLst>
                  <a:innerShdw blurRad="69850" dist="43180" dir="5400000">
                    <a:srgbClr val="000000">
                      <a:alpha val="65000"/>
                    </a:srgbClr>
                  </a:innerShdw>
                </a:effectLst>
              </a:rPr>
              <a:t>GEOGRAFIJA</a:t>
            </a:r>
          </a:p>
          <a:p>
            <a:r>
              <a:rPr lang="hr-HR" sz="4200" b="1" dirty="0">
                <a:ln w="10541" cmpd="sng">
                  <a:solidFill>
                    <a:schemeClr val="accent1">
                      <a:shade val="88000"/>
                      <a:satMod val="110000"/>
                    </a:schemeClr>
                  </a:solidFill>
                  <a:prstDash val="solid"/>
                </a:ln>
                <a:effectLst>
                  <a:innerShdw blurRad="69850" dist="43180" dir="5400000">
                    <a:srgbClr val="000000">
                      <a:alpha val="65000"/>
                    </a:srgbClr>
                  </a:innerShdw>
                </a:effectLst>
              </a:rPr>
              <a:t>POVIJEST</a:t>
            </a:r>
          </a:p>
          <a:p>
            <a:r>
              <a:rPr lang="hr-HR" sz="4200" b="1" dirty="0">
                <a:ln w="10541" cmpd="sng">
                  <a:solidFill>
                    <a:schemeClr val="accent1">
                      <a:shade val="88000"/>
                      <a:satMod val="110000"/>
                    </a:schemeClr>
                  </a:solidFill>
                  <a:prstDash val="solid"/>
                </a:ln>
                <a:effectLst>
                  <a:innerShdw blurRad="69850" dist="43180" dir="5400000">
                    <a:srgbClr val="000000">
                      <a:alpha val="65000"/>
                    </a:srgbClr>
                  </a:innerShdw>
                </a:effectLst>
              </a:rPr>
              <a:t>ENGLESKI JEZIK</a:t>
            </a:r>
          </a:p>
          <a:p>
            <a:r>
              <a:rPr lang="hr-HR" sz="4200" b="1" dirty="0">
                <a:ln w="10541" cmpd="sng">
                  <a:solidFill>
                    <a:schemeClr val="accent1">
                      <a:shade val="88000"/>
                      <a:satMod val="110000"/>
                    </a:schemeClr>
                  </a:solidFill>
                  <a:prstDash val="solid"/>
                </a:ln>
                <a:effectLst>
                  <a:innerShdw blurRad="69850" dist="43180" dir="5400000">
                    <a:srgbClr val="000000">
                      <a:alpha val="65000"/>
                    </a:srgbClr>
                  </a:innerShdw>
                </a:effectLst>
              </a:rPr>
              <a:t>BIOLOGIJA</a:t>
            </a:r>
          </a:p>
          <a:p>
            <a:r>
              <a:rPr lang="hr-HR" sz="4200" b="1" dirty="0">
                <a:ln w="10541" cmpd="sng">
                  <a:solidFill>
                    <a:schemeClr val="accent1">
                      <a:shade val="88000"/>
                      <a:satMod val="110000"/>
                    </a:schemeClr>
                  </a:solidFill>
                  <a:prstDash val="solid"/>
                </a:ln>
                <a:effectLst>
                  <a:innerShdw blurRad="69850" dist="43180" dir="5400000">
                    <a:srgbClr val="000000">
                      <a:alpha val="65000"/>
                    </a:srgbClr>
                  </a:innerShdw>
                </a:effectLst>
              </a:rPr>
              <a:t>FIZIKA</a:t>
            </a:r>
          </a:p>
          <a:p>
            <a:r>
              <a:rPr lang="hr-HR" sz="4200" b="1" dirty="0">
                <a:ln w="10541" cmpd="sng">
                  <a:solidFill>
                    <a:schemeClr val="accent1">
                      <a:shade val="88000"/>
                      <a:satMod val="110000"/>
                    </a:schemeClr>
                  </a:solidFill>
                  <a:prstDash val="solid"/>
                </a:ln>
                <a:effectLst>
                  <a:innerShdw blurRad="69850" dist="43180" dir="5400000">
                    <a:srgbClr val="000000">
                      <a:alpha val="65000"/>
                    </a:srgbClr>
                  </a:innerShdw>
                </a:effectLst>
              </a:rPr>
              <a:t>INFORMATIKA</a:t>
            </a:r>
          </a:p>
          <a:p>
            <a:r>
              <a:rPr lang="hr-HR" sz="4200" b="1" dirty="0">
                <a:ln w="10541" cmpd="sng">
                  <a:solidFill>
                    <a:schemeClr val="accent1">
                      <a:shade val="88000"/>
                      <a:satMod val="110000"/>
                    </a:schemeClr>
                  </a:solidFill>
                  <a:prstDash val="solid"/>
                </a:ln>
                <a:effectLst>
                  <a:innerShdw blurRad="69850" dist="43180" dir="5400000">
                    <a:srgbClr val="000000">
                      <a:alpha val="65000"/>
                    </a:srgbClr>
                  </a:innerShdw>
                </a:effectLst>
              </a:rPr>
              <a:t>VJERONAUČNA OLIMPIJADA</a:t>
            </a:r>
          </a:p>
          <a:p>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9850" dist="43180" dir="5400000">
                  <a:srgbClr val="000000">
                    <a:alpha val="65000"/>
                  </a:srgbClr>
                </a:innerShdw>
              </a:effectLst>
            </a:endParaRPr>
          </a:p>
          <a:p>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9850" dist="43180" dir="5400000">
                  <a:srgbClr val="000000">
                    <a:alpha val="65000"/>
                  </a:srgbClr>
                </a:innerShdw>
              </a:effectLst>
            </a:endParaRPr>
          </a:p>
          <a:p>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9850" dist="43180" dir="5400000">
                  <a:srgbClr val="000000">
                    <a:alpha val="65000"/>
                  </a:srgbClr>
                </a:innerShdw>
              </a:effectLst>
            </a:endParaRPr>
          </a:p>
          <a:p>
            <a:endParaRPr lang="hr-HR" b="1" dirty="0">
              <a:ln w="1905"/>
              <a:effectLst>
                <a:innerShdw blurRad="69850" dist="43180" dir="5400000">
                  <a:srgbClr val="000000">
                    <a:alpha val="65000"/>
                  </a:srgbClr>
                </a:innerShdw>
              </a:effectLst>
            </a:endParaRPr>
          </a:p>
        </p:txBody>
      </p:sp>
      <p:sp>
        <p:nvSpPr>
          <p:cNvPr id="10" name="Title 1"/>
          <p:cNvSpPr txBox="1">
            <a:spLocks/>
          </p:cNvSpPr>
          <p:nvPr/>
        </p:nvSpPr>
        <p:spPr>
          <a:xfrm>
            <a:off x="2339752" y="388705"/>
            <a:ext cx="3569907" cy="884108"/>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DODATNA NASTAVA</a:t>
            </a:r>
          </a:p>
        </p:txBody>
      </p:sp>
    </p:spTree>
    <p:extLst>
      <p:ext uri="{BB962C8B-B14F-4D97-AF65-F5344CB8AC3E}">
        <p14:creationId xmlns:p14="http://schemas.microsoft.com/office/powerpoint/2010/main" val="2875347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9592" y="620688"/>
            <a:ext cx="5214372" cy="6108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solidFill>
                  <a:schemeClr val="tx1"/>
                </a:solidFill>
              </a:rPr>
              <a:t>HRVATSKI JEZIK (1.- 4.razreda)</a:t>
            </a:r>
          </a:p>
        </p:txBody>
      </p:sp>
      <p:graphicFrame>
        <p:nvGraphicFramePr>
          <p:cNvPr id="6" name="Content Placeholder 3"/>
          <p:cNvGraphicFramePr>
            <a:graphicFrameLocks/>
          </p:cNvGraphicFramePr>
          <p:nvPr>
            <p:extLst>
              <p:ext uri="{D42A27DB-BD31-4B8C-83A1-F6EECF244321}">
                <p14:modId xmlns:p14="http://schemas.microsoft.com/office/powerpoint/2010/main" val="1245856103"/>
              </p:ext>
            </p:extLst>
          </p:nvPr>
        </p:nvGraphicFramePr>
        <p:xfrm>
          <a:off x="881720" y="1414070"/>
          <a:ext cx="7380560" cy="3995504"/>
        </p:xfrm>
        <a:graphic>
          <a:graphicData uri="http://schemas.openxmlformats.org/drawingml/2006/table">
            <a:tbl>
              <a:tblPr firstRow="1" bandRow="1">
                <a:tableStyleId>{0505E3EF-67EA-436B-97B2-0124C06EBD24}</a:tableStyleId>
              </a:tblPr>
              <a:tblGrid>
                <a:gridCol w="1458032">
                  <a:extLst>
                    <a:ext uri="{9D8B030D-6E8A-4147-A177-3AD203B41FA5}">
                      <a16:colId xmlns:a16="http://schemas.microsoft.com/office/drawing/2014/main" val="20000"/>
                    </a:ext>
                  </a:extLst>
                </a:gridCol>
                <a:gridCol w="5922528">
                  <a:extLst>
                    <a:ext uri="{9D8B030D-6E8A-4147-A177-3AD203B41FA5}">
                      <a16:colId xmlns:a16="http://schemas.microsoft.com/office/drawing/2014/main" val="20001"/>
                    </a:ext>
                  </a:extLst>
                </a:gridCol>
              </a:tblGrid>
              <a:tr h="860399">
                <a:tc>
                  <a:txBody>
                    <a:bodyPr/>
                    <a:lstStyle/>
                    <a:p>
                      <a:r>
                        <a:rPr lang="hr-HR" sz="1400" b="1" dirty="0"/>
                        <a:t>CILJEVI:</a:t>
                      </a:r>
                    </a:p>
                  </a:txBody>
                  <a:tcPr>
                    <a:solidFill>
                      <a:schemeClr val="accent5">
                        <a:lumMod val="40000"/>
                        <a:lumOff val="60000"/>
                      </a:schemeClr>
                    </a:solidFill>
                  </a:tcPr>
                </a:tc>
                <a:tc>
                  <a:txBody>
                    <a:bodyPr/>
                    <a:lstStyle/>
                    <a:p>
                      <a:r>
                        <a:rPr lang="hr-HR" sz="1100" b="0" kern="1200" dirty="0"/>
                        <a:t>Rad s darovitim učenicima, izgrađivanje jezično-komunikacijskih sposobnosti pri govornoj i pisanoj uporabi jezika, učenicima omogućiti i osigurati mogućnost napretka te razvoja sposobnosti i vještina, proširivanje i produbljivanje znanja iz redovite nastave hrvatskog jezika, usvajanjem dodatnih sadržaja uskladu s</a:t>
                      </a:r>
                      <a:r>
                        <a:rPr lang="hr-HR" sz="1100" b="0" kern="1200" baseline="0" dirty="0"/>
                        <a:t> </a:t>
                      </a:r>
                      <a:r>
                        <a:rPr lang="hr-HR" sz="1100" b="0" kern="1200" dirty="0"/>
                        <a:t>interesima učenika, razvijanje literarnih sposobnosti, čitateljskih interesa i kulture, razvijanje trajnih pravogovornih i pravopisnih navika.</a:t>
                      </a:r>
                    </a:p>
                    <a:p>
                      <a:endParaRPr lang="hr-HR" sz="1100" b="0" dirty="0"/>
                    </a:p>
                  </a:txBody>
                  <a:tcPr>
                    <a:solidFill>
                      <a:schemeClr val="accent5">
                        <a:lumMod val="40000"/>
                        <a:lumOff val="60000"/>
                      </a:schemeClr>
                    </a:solidFill>
                  </a:tcPr>
                </a:tc>
                <a:extLst>
                  <a:ext uri="{0D108BD9-81ED-4DB2-BD59-A6C34878D82A}">
                    <a16:rowId xmlns:a16="http://schemas.microsoft.com/office/drawing/2014/main" val="10000"/>
                  </a:ext>
                </a:extLst>
              </a:tr>
              <a:tr h="705245">
                <a:tc>
                  <a:txBody>
                    <a:bodyPr/>
                    <a:lstStyle/>
                    <a:p>
                      <a:r>
                        <a:rPr lang="hr-HR" sz="1400" b="1" dirty="0"/>
                        <a:t>NAMJENA:</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Stjecanje svijesti o potrebi učenja i njegovanja hrvatskog jezika, povezivanje stečenih znanja s novim sadržajima, primjena usvojenih jezičnih znanja na stilističkoj razini, pravilna uporaba književnoga standardnog hrvatskog jezika u redovnoj nastavi i svakodnevnom životu.</a:t>
                      </a:r>
                    </a:p>
                    <a:p>
                      <a:endParaRPr lang="hr-HR" sz="1100" dirty="0"/>
                    </a:p>
                  </a:txBody>
                  <a:tcPr>
                    <a:solidFill>
                      <a:schemeClr val="accent5">
                        <a:lumMod val="40000"/>
                        <a:lumOff val="60000"/>
                      </a:schemeClr>
                    </a:solidFill>
                  </a:tcPr>
                </a:tc>
                <a:extLst>
                  <a:ext uri="{0D108BD9-81ED-4DB2-BD59-A6C34878D82A}">
                    <a16:rowId xmlns:a16="http://schemas.microsoft.com/office/drawing/2014/main" val="10001"/>
                  </a:ext>
                </a:extLst>
              </a:tr>
              <a:tr h="351755">
                <a:tc>
                  <a:txBody>
                    <a:bodyPr/>
                    <a:lstStyle/>
                    <a:p>
                      <a:r>
                        <a:rPr lang="hr-HR" sz="1400" b="1" dirty="0"/>
                        <a:t>NOSITELJI:</a:t>
                      </a:r>
                    </a:p>
                  </a:txBody>
                  <a:tcPr>
                    <a:solidFill>
                      <a:schemeClr val="accent5">
                        <a:lumMod val="40000"/>
                        <a:lumOff val="60000"/>
                      </a:schemeClr>
                    </a:solidFill>
                  </a:tcPr>
                </a:tc>
                <a:tc>
                  <a:txBody>
                    <a:bodyPr/>
                    <a:lstStyle/>
                    <a:p>
                      <a:r>
                        <a:rPr lang="hr-HR" sz="1100" kern="1200" dirty="0"/>
                        <a:t>Razredni učitelji.</a:t>
                      </a:r>
                      <a:endParaRPr lang="hr-HR" sz="1100" dirty="0"/>
                    </a:p>
                  </a:txBody>
                  <a:tcPr>
                    <a:solidFill>
                      <a:schemeClr val="accent5">
                        <a:lumMod val="40000"/>
                        <a:lumOff val="60000"/>
                      </a:schemeClr>
                    </a:solidFill>
                  </a:tcPr>
                </a:tc>
                <a:extLst>
                  <a:ext uri="{0D108BD9-81ED-4DB2-BD59-A6C34878D82A}">
                    <a16:rowId xmlns:a16="http://schemas.microsoft.com/office/drawing/2014/main" val="10002"/>
                  </a:ext>
                </a:extLst>
              </a:tr>
              <a:tr h="523385">
                <a:tc>
                  <a:txBody>
                    <a:bodyPr/>
                    <a:lstStyle/>
                    <a:p>
                      <a:r>
                        <a:rPr lang="hr-HR" sz="1400" b="1" dirty="0"/>
                        <a:t>NAČINI REALIZACIJE:</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Program se realizira kroz satove dodatne nastave uz uporabu svih aktivnih oblika i metoda rada i suradnju s knjižnicom.</a:t>
                      </a:r>
                      <a:endParaRPr lang="hr-HR" sz="1100" kern="1200" dirty="0">
                        <a:solidFill>
                          <a:schemeClr val="dk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3"/>
                  </a:ext>
                </a:extLst>
              </a:tr>
              <a:tr h="336138">
                <a:tc>
                  <a:txBody>
                    <a:bodyPr/>
                    <a:lstStyle/>
                    <a:p>
                      <a:r>
                        <a:rPr lang="hr-HR" sz="1400" b="1" dirty="0"/>
                        <a:t>VREMENIK:</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Svaki drugi tjedan tijekom školske godine 2020./2021.</a:t>
                      </a:r>
                      <a:endParaRPr lang="hr-HR" sz="1100" kern="1200" dirty="0">
                        <a:solidFill>
                          <a:schemeClr val="dk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4"/>
                  </a:ext>
                </a:extLst>
              </a:tr>
              <a:tr h="330586">
                <a:tc>
                  <a:txBody>
                    <a:bodyPr/>
                    <a:lstStyle/>
                    <a:p>
                      <a:r>
                        <a:rPr lang="hr-HR" sz="1400" b="1" dirty="0"/>
                        <a:t>TROŠKOVNIK:</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Nema predviđenih troškova.</a:t>
                      </a:r>
                      <a:endParaRPr lang="hr-HR" sz="1100" kern="1200" dirty="0">
                        <a:solidFill>
                          <a:schemeClr val="dk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5"/>
                  </a:ext>
                </a:extLst>
              </a:tr>
              <a:tr h="550091">
                <a:tc>
                  <a:txBody>
                    <a:bodyPr/>
                    <a:lstStyle/>
                    <a:p>
                      <a:r>
                        <a:rPr lang="hr-HR" sz="1400" b="1" dirty="0"/>
                        <a:t>VREDNOVANJE:</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Individualno praćenje učeničkih ostvarenja i vrednovanje rada prema ostvarenosti ciljeva i zadataka i odnosa prema radu, primjena usvojenog znanja u redovnoj nastavi i svakodnevnom životu, za unaprjeđenje razvoja individualnih učenikovih sposobnosti.</a:t>
                      </a:r>
                    </a:p>
                  </a:txBody>
                  <a:tcPr>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3973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9592" y="692696"/>
            <a:ext cx="5572132" cy="6108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1905"/>
                <a:solidFill>
                  <a:schemeClr val="tx1"/>
                </a:solidFill>
                <a:effectLst>
                  <a:innerShdw blurRad="69850" dist="43180" dir="5400000">
                    <a:srgbClr val="000000">
                      <a:alpha val="65000"/>
                    </a:srgbClr>
                  </a:innerShdw>
                </a:effectLst>
              </a:rPr>
              <a:t>HRVATSKI JEZIK (5. – 8.razreda)</a:t>
            </a:r>
          </a:p>
        </p:txBody>
      </p:sp>
      <p:graphicFrame>
        <p:nvGraphicFramePr>
          <p:cNvPr id="6" name="Content Placeholder 3"/>
          <p:cNvGraphicFramePr>
            <a:graphicFrameLocks/>
          </p:cNvGraphicFramePr>
          <p:nvPr>
            <p:extLst>
              <p:ext uri="{D42A27DB-BD31-4B8C-83A1-F6EECF244321}">
                <p14:modId xmlns:p14="http://schemas.microsoft.com/office/powerpoint/2010/main" val="3479563607"/>
              </p:ext>
            </p:extLst>
          </p:nvPr>
        </p:nvGraphicFramePr>
        <p:xfrm>
          <a:off x="899592" y="1556793"/>
          <a:ext cx="7272808" cy="4405856"/>
        </p:xfrm>
        <a:graphic>
          <a:graphicData uri="http://schemas.openxmlformats.org/drawingml/2006/table">
            <a:tbl>
              <a:tblPr firstRow="1" bandRow="1">
                <a:tableStyleId>{0505E3EF-67EA-436B-97B2-0124C06EBD24}</a:tableStyleId>
              </a:tblPr>
              <a:tblGrid>
                <a:gridCol w="1803895">
                  <a:extLst>
                    <a:ext uri="{9D8B030D-6E8A-4147-A177-3AD203B41FA5}">
                      <a16:colId xmlns:a16="http://schemas.microsoft.com/office/drawing/2014/main" val="20000"/>
                    </a:ext>
                  </a:extLst>
                </a:gridCol>
                <a:gridCol w="5468913">
                  <a:extLst>
                    <a:ext uri="{9D8B030D-6E8A-4147-A177-3AD203B41FA5}">
                      <a16:colId xmlns:a16="http://schemas.microsoft.com/office/drawing/2014/main" val="20001"/>
                    </a:ext>
                  </a:extLst>
                </a:gridCol>
              </a:tblGrid>
              <a:tr h="1133035">
                <a:tc>
                  <a:txBody>
                    <a:bodyPr/>
                    <a:lstStyle/>
                    <a:p>
                      <a:r>
                        <a:rPr lang="hr-HR" sz="1600" b="1" dirty="0"/>
                        <a:t>CILJEVI:</a:t>
                      </a:r>
                    </a:p>
                  </a:txBody>
                  <a:tcPr>
                    <a:solidFill>
                      <a:schemeClr val="accent5">
                        <a:lumMod val="40000"/>
                        <a:lumOff val="60000"/>
                      </a:schemeClr>
                    </a:solidFill>
                  </a:tcPr>
                </a:tc>
                <a:tc>
                  <a:txBody>
                    <a:bodyPr/>
                    <a:lstStyle/>
                    <a:p>
                      <a:pPr lvl="0"/>
                      <a:r>
                        <a:rPr lang="hr-HR" sz="1200" b="0" kern="1200" dirty="0"/>
                        <a:t>Zainteresirati i podržati u dodatnom učenju i istraživanju jezika.</a:t>
                      </a:r>
                    </a:p>
                    <a:p>
                      <a:pPr lvl="0"/>
                      <a:r>
                        <a:rPr lang="hr-HR" sz="1200" b="0" kern="1200" dirty="0"/>
                        <a:t>Razvijati ljubav prema hrvatskom jeziku.</a:t>
                      </a:r>
                    </a:p>
                    <a:p>
                      <a:pPr lvl="0"/>
                      <a:r>
                        <a:rPr lang="hr-HR" sz="1200" b="0" kern="1200" dirty="0"/>
                        <a:t>Poticati na pravilan pravopis i pravogovor.</a:t>
                      </a:r>
                    </a:p>
                    <a:p>
                      <a:pPr lvl="0"/>
                      <a:r>
                        <a:rPr lang="hr-HR" sz="1200" b="0" kern="1200" dirty="0"/>
                        <a:t>Postizanje dobrih rezultata na natjecanjima.</a:t>
                      </a:r>
                    </a:p>
                    <a:p>
                      <a:pPr lvl="0"/>
                      <a:r>
                        <a:rPr lang="hr-HR" sz="1200" b="0" kern="1200" dirty="0"/>
                        <a:t>Razvijanje suradničkog duha među učenicima.</a:t>
                      </a:r>
                    </a:p>
                    <a:p>
                      <a:pPr lvl="0"/>
                      <a:endParaRPr lang="hr-HR" sz="1200" b="0" kern="1200" dirty="0">
                        <a:solidFill>
                          <a:schemeClr val="lt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0"/>
                  </a:ext>
                </a:extLst>
              </a:tr>
              <a:tr h="443456">
                <a:tc>
                  <a:txBody>
                    <a:bodyPr/>
                    <a:lstStyle/>
                    <a:p>
                      <a:r>
                        <a:rPr lang="hr-HR" sz="1600" b="1" dirty="0"/>
                        <a:t>NAMJENA:</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Namijenjena je darovitim učenicima koji žele razvijati znanje i ljubav prema hrvatskom jeziku.</a:t>
                      </a:r>
                    </a:p>
                    <a:p>
                      <a:endParaRPr lang="hr-HR" sz="1200" dirty="0"/>
                    </a:p>
                  </a:txBody>
                  <a:tcPr>
                    <a:solidFill>
                      <a:schemeClr val="accent5">
                        <a:lumMod val="40000"/>
                        <a:lumOff val="60000"/>
                      </a:schemeClr>
                    </a:solidFill>
                  </a:tcPr>
                </a:tc>
                <a:extLst>
                  <a:ext uri="{0D108BD9-81ED-4DB2-BD59-A6C34878D82A}">
                    <a16:rowId xmlns:a16="http://schemas.microsoft.com/office/drawing/2014/main" val="10001"/>
                  </a:ext>
                </a:extLst>
              </a:tr>
              <a:tr h="443456">
                <a:tc>
                  <a:txBody>
                    <a:bodyPr/>
                    <a:lstStyle/>
                    <a:p>
                      <a:r>
                        <a:rPr lang="hr-HR" sz="1600" b="1" dirty="0"/>
                        <a:t>NOSITELJI:</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Učitelji Hrvatskog jezika.</a:t>
                      </a:r>
                      <a:endParaRPr lang="hr-HR" sz="1200" kern="1200" dirty="0">
                        <a:solidFill>
                          <a:schemeClr val="dk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2"/>
                  </a:ext>
                </a:extLst>
              </a:tr>
              <a:tr h="451157">
                <a:tc>
                  <a:txBody>
                    <a:bodyPr/>
                    <a:lstStyle/>
                    <a:p>
                      <a:r>
                        <a:rPr lang="hr-HR" sz="1600" b="1" dirty="0"/>
                        <a:t>NAČINI REALIZACIJE:</a:t>
                      </a:r>
                    </a:p>
                  </a:txBody>
                  <a:tcPr>
                    <a:solidFill>
                      <a:schemeClr val="accent5">
                        <a:lumMod val="40000"/>
                        <a:lumOff val="60000"/>
                      </a:schemeClr>
                    </a:solidFill>
                  </a:tcPr>
                </a:tc>
                <a:tc>
                  <a:txBody>
                    <a:bodyPr/>
                    <a:lstStyle/>
                    <a:p>
                      <a:pPr lvl="0"/>
                      <a:r>
                        <a:rPr lang="hr-HR" sz="1200" kern="1200" dirty="0"/>
                        <a:t>Rješavanje zadataka,</a:t>
                      </a:r>
                      <a:r>
                        <a:rPr lang="hr-HR" sz="1200" kern="1200" baseline="0" dirty="0"/>
                        <a:t> </a:t>
                      </a:r>
                      <a:r>
                        <a:rPr lang="hr-HR" sz="1200" kern="1200" dirty="0"/>
                        <a:t>individualan pristup,</a:t>
                      </a:r>
                      <a:r>
                        <a:rPr lang="hr-HR" sz="1200" kern="1200" baseline="0" dirty="0"/>
                        <a:t> </a:t>
                      </a:r>
                      <a:r>
                        <a:rPr lang="hr-HR" sz="1200" kern="1200" dirty="0"/>
                        <a:t>razgovor i motiviranje,</a:t>
                      </a:r>
                      <a:r>
                        <a:rPr lang="hr-HR" sz="1200" kern="1200" baseline="0" dirty="0"/>
                        <a:t> </a:t>
                      </a:r>
                      <a:r>
                        <a:rPr lang="hr-HR" sz="1200" kern="1200" dirty="0"/>
                        <a:t>ponavljanje gradiva.</a:t>
                      </a:r>
                      <a:endParaRPr lang="hr-HR" sz="1200" kern="1200" dirty="0">
                        <a:solidFill>
                          <a:schemeClr val="dk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3"/>
                  </a:ext>
                </a:extLst>
              </a:tr>
              <a:tr h="443456">
                <a:tc>
                  <a:txBody>
                    <a:bodyPr/>
                    <a:lstStyle/>
                    <a:p>
                      <a:r>
                        <a:rPr lang="hr-HR" sz="1600" b="1" dirty="0"/>
                        <a:t>VREMENIK:</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Jednom</a:t>
                      </a:r>
                      <a:r>
                        <a:rPr lang="hr-HR" sz="1200" kern="1200" baseline="0" dirty="0"/>
                        <a:t> tjedno t</a:t>
                      </a:r>
                      <a:r>
                        <a:rPr lang="hr-HR" sz="1200" kern="1200" dirty="0"/>
                        <a:t>ijekom školske godine.</a:t>
                      </a:r>
                    </a:p>
                    <a:p>
                      <a:endParaRPr lang="hr-HR" sz="1200" dirty="0"/>
                    </a:p>
                  </a:txBody>
                  <a:tcPr>
                    <a:solidFill>
                      <a:schemeClr val="accent5">
                        <a:lumMod val="40000"/>
                        <a:lumOff val="60000"/>
                      </a:schemeClr>
                    </a:solidFill>
                  </a:tcPr>
                </a:tc>
                <a:extLst>
                  <a:ext uri="{0D108BD9-81ED-4DB2-BD59-A6C34878D82A}">
                    <a16:rowId xmlns:a16="http://schemas.microsoft.com/office/drawing/2014/main" val="10004"/>
                  </a:ext>
                </a:extLst>
              </a:tr>
              <a:tr h="435783">
                <a:tc>
                  <a:txBody>
                    <a:bodyPr/>
                    <a:lstStyle/>
                    <a:p>
                      <a:r>
                        <a:rPr lang="hr-HR" sz="1600" b="1" dirty="0"/>
                        <a:t>TROŠKOVNIK:</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Papir, dodatni materijal.</a:t>
                      </a:r>
                    </a:p>
                    <a:p>
                      <a:endParaRPr lang="hr-HR" sz="1200" dirty="0"/>
                    </a:p>
                  </a:txBody>
                  <a:tcPr>
                    <a:solidFill>
                      <a:schemeClr val="accent5">
                        <a:lumMod val="40000"/>
                        <a:lumOff val="60000"/>
                      </a:schemeClr>
                    </a:solidFill>
                  </a:tcPr>
                </a:tc>
                <a:extLst>
                  <a:ext uri="{0D108BD9-81ED-4DB2-BD59-A6C34878D82A}">
                    <a16:rowId xmlns:a16="http://schemas.microsoft.com/office/drawing/2014/main" val="10005"/>
                  </a:ext>
                </a:extLst>
              </a:tr>
              <a:tr h="610096">
                <a:tc>
                  <a:txBody>
                    <a:bodyPr/>
                    <a:lstStyle/>
                    <a:p>
                      <a:r>
                        <a:rPr lang="hr-HR" sz="1600" b="1" dirty="0"/>
                        <a:t>VREDNOVANJE:</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Sudjelovanje na natjecanju</a:t>
                      </a:r>
                      <a:r>
                        <a:rPr lang="hr-HR" sz="1200" kern="1200" baseline="0" dirty="0"/>
                        <a:t> iz hrvatskog jezika.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Osobno zadovoljstvo učenika i učitelja.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dk1"/>
                          </a:solidFill>
                          <a:latin typeface="+mn-lt"/>
                          <a:ea typeface="+mn-ea"/>
                          <a:cs typeface="+mn-cs"/>
                        </a:rPr>
                        <a:t>Povratna informacija</a:t>
                      </a:r>
                      <a:r>
                        <a:rPr lang="hr-HR" sz="1200" kern="1200" baseline="0" dirty="0">
                          <a:solidFill>
                            <a:schemeClr val="dk1"/>
                          </a:solidFill>
                          <a:latin typeface="+mn-lt"/>
                          <a:ea typeface="+mn-ea"/>
                          <a:cs typeface="+mn-cs"/>
                        </a:rPr>
                        <a:t> o usvojenom uz rješavanje ispita za dodatni rad.</a:t>
                      </a:r>
                      <a:endParaRPr lang="hr-HR" sz="1200" kern="1200" dirty="0">
                        <a:solidFill>
                          <a:schemeClr val="dk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20688"/>
            <a:ext cx="5286412" cy="6108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10541" cmpd="sng">
                  <a:solidFill>
                    <a:schemeClr val="accent1">
                      <a:shade val="88000"/>
                      <a:satMod val="110000"/>
                    </a:schemeClr>
                  </a:solidFill>
                  <a:prstDash val="solid"/>
                </a:ln>
                <a:solidFill>
                  <a:schemeClr val="tx1"/>
                </a:solidFill>
              </a:rPr>
              <a:t>MATEMATIKA (1. – 4. razreda) </a:t>
            </a:r>
          </a:p>
        </p:txBody>
      </p:sp>
      <p:graphicFrame>
        <p:nvGraphicFramePr>
          <p:cNvPr id="7" name="Content Placeholder 3"/>
          <p:cNvGraphicFramePr>
            <a:graphicFrameLocks/>
          </p:cNvGraphicFramePr>
          <p:nvPr>
            <p:extLst>
              <p:ext uri="{D42A27DB-BD31-4B8C-83A1-F6EECF244321}">
                <p14:modId xmlns:p14="http://schemas.microsoft.com/office/powerpoint/2010/main" val="1270521726"/>
              </p:ext>
            </p:extLst>
          </p:nvPr>
        </p:nvGraphicFramePr>
        <p:xfrm>
          <a:off x="797523" y="1797613"/>
          <a:ext cx="7518893" cy="3953866"/>
        </p:xfrm>
        <a:graphic>
          <a:graphicData uri="http://schemas.openxmlformats.org/drawingml/2006/table">
            <a:tbl>
              <a:tblPr firstRow="1" bandRow="1">
                <a:tableStyleId>{22838BEF-8BB2-4498-84A7-C5851F593DF1}</a:tableStyleId>
              </a:tblPr>
              <a:tblGrid>
                <a:gridCol w="1440160">
                  <a:extLst>
                    <a:ext uri="{9D8B030D-6E8A-4147-A177-3AD203B41FA5}">
                      <a16:colId xmlns:a16="http://schemas.microsoft.com/office/drawing/2014/main" val="20000"/>
                    </a:ext>
                  </a:extLst>
                </a:gridCol>
                <a:gridCol w="6078733">
                  <a:extLst>
                    <a:ext uri="{9D8B030D-6E8A-4147-A177-3AD203B41FA5}">
                      <a16:colId xmlns:a16="http://schemas.microsoft.com/office/drawing/2014/main" val="20001"/>
                    </a:ext>
                  </a:extLst>
                </a:gridCol>
              </a:tblGrid>
              <a:tr h="490058">
                <a:tc>
                  <a:txBody>
                    <a:bodyPr/>
                    <a:lstStyle/>
                    <a:p>
                      <a:r>
                        <a:rPr lang="hr-HR" sz="15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100" b="0" i="0" u="none" strike="noStrike" kern="1200" cap="none" spc="0" normalizeH="0" baseline="0" noProof="0" dirty="0">
                          <a:ln>
                            <a:noFill/>
                          </a:ln>
                          <a:solidFill>
                            <a:prstClr val="black"/>
                          </a:solidFill>
                          <a:effectLst/>
                          <a:uLnTx/>
                          <a:uFillTx/>
                          <a:latin typeface="+mn-lt"/>
                          <a:ea typeface="+mn-ea"/>
                          <a:cs typeface="+mn-cs"/>
                        </a:rPr>
                        <a:t>Kod učenika razvijati kreativno i logičko mišljenje, omogućiti proširivanje znanja, razvijati sposobnost rješavanja složenijih matematičkih zadataka.</a:t>
                      </a:r>
                      <a:endParaRPr kumimoji="0" lang="hr-HR" sz="1100" b="0" i="0" u="none" strike="noStrike" kern="1200" cap="none" spc="0" normalizeH="0" baseline="0" noProof="0" dirty="0">
                        <a:ln>
                          <a:noFill/>
                        </a:ln>
                        <a:solidFill>
                          <a:prstClr val="white"/>
                        </a:solidFill>
                        <a:effectLst/>
                        <a:uLnTx/>
                        <a:uFillTx/>
                        <a:latin typeface="+mn-lt"/>
                        <a:ea typeface="+mn-ea"/>
                        <a:cs typeface="+mn-cs"/>
                      </a:endParaRPr>
                    </a:p>
                    <a:p>
                      <a:r>
                        <a:rPr lang="hr-HR" sz="1100" b="0" kern="1200" dirty="0"/>
                        <a:t>Rad s darovitim učenicima putem</a:t>
                      </a:r>
                      <a:r>
                        <a:rPr lang="hr-HR" sz="1100" b="0" kern="1200" baseline="0" dirty="0"/>
                        <a:t> r</a:t>
                      </a:r>
                      <a:r>
                        <a:rPr lang="hr-HR" sz="1100" b="0" kern="1200" dirty="0"/>
                        <a:t>aznih didaktičkih igara i aktivnosti prije svega poticati istraživački i natjecateljski duh te međusobnu suradnju,</a:t>
                      </a:r>
                      <a:r>
                        <a:rPr lang="hr-HR" sz="1100" b="0" kern="1200" baseline="0" dirty="0"/>
                        <a:t> r</a:t>
                      </a:r>
                      <a:r>
                        <a:rPr lang="hr-HR" sz="1100" b="0" kern="1200" dirty="0"/>
                        <a:t>azvijati sposobnosti i vještine te ljubav prema predmetu i znanosti.</a:t>
                      </a:r>
                    </a:p>
                  </a:txBody>
                  <a:tcPr/>
                </a:tc>
                <a:extLst>
                  <a:ext uri="{0D108BD9-81ED-4DB2-BD59-A6C34878D82A}">
                    <a16:rowId xmlns:a16="http://schemas.microsoft.com/office/drawing/2014/main" val="10000"/>
                  </a:ext>
                </a:extLst>
              </a:tr>
              <a:tr h="490058">
                <a:tc>
                  <a:txBody>
                    <a:bodyPr/>
                    <a:lstStyle/>
                    <a:p>
                      <a:r>
                        <a:rPr lang="hr-HR" sz="15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Povezivanje redovne nastave sa dodatnom nastavom matematike uz proširivanje redovnih sadržaja i razvijanje kreativnog mišljenja i zaključivanja.</a:t>
                      </a:r>
                      <a:endParaRPr lang="hr-HR" sz="11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404826">
                <a:tc>
                  <a:txBody>
                    <a:bodyPr/>
                    <a:lstStyle/>
                    <a:p>
                      <a:r>
                        <a:rPr lang="hr-HR" sz="1500" b="1" dirty="0"/>
                        <a:t>NOSITELJI:</a:t>
                      </a:r>
                    </a:p>
                  </a:txBody>
                  <a:tcPr/>
                </a:tc>
                <a:tc>
                  <a:txBody>
                    <a:bodyPr/>
                    <a:lstStyle/>
                    <a:p>
                      <a:r>
                        <a:rPr lang="hr-HR" sz="1100" kern="1200" dirty="0">
                          <a:solidFill>
                            <a:schemeClr val="dk1"/>
                          </a:solidFill>
                          <a:latin typeface="+mn-lt"/>
                          <a:ea typeface="+mn-ea"/>
                          <a:cs typeface="+mn-cs"/>
                        </a:rPr>
                        <a:t>Učenici, učitelji, roditelji, psiholog, vanjski suradnici</a:t>
                      </a:r>
                      <a:r>
                        <a:rPr lang="hr-HR" sz="1100" kern="1200" baseline="0" dirty="0">
                          <a:solidFill>
                            <a:schemeClr val="dk1"/>
                          </a:solidFill>
                          <a:latin typeface="+mn-lt"/>
                          <a:ea typeface="+mn-ea"/>
                          <a:cs typeface="+mn-cs"/>
                        </a:rPr>
                        <a:t> </a:t>
                      </a:r>
                      <a:r>
                        <a:rPr lang="hr-HR" sz="1100" kern="1200" dirty="0">
                          <a:solidFill>
                            <a:schemeClr val="dk1"/>
                          </a:solidFill>
                          <a:latin typeface="+mn-lt"/>
                          <a:ea typeface="+mn-ea"/>
                          <a:cs typeface="+mn-cs"/>
                        </a:rPr>
                        <a:t>(Zajednica za tehničku kulturu).</a:t>
                      </a:r>
                      <a:endParaRPr lang="hr-HR" sz="1100" dirty="0"/>
                    </a:p>
                  </a:txBody>
                  <a:tcPr/>
                </a:tc>
                <a:extLst>
                  <a:ext uri="{0D108BD9-81ED-4DB2-BD59-A6C34878D82A}">
                    <a16:rowId xmlns:a16="http://schemas.microsoft.com/office/drawing/2014/main" val="10002"/>
                  </a:ext>
                </a:extLst>
              </a:tr>
              <a:tr h="629148">
                <a:tc>
                  <a:txBody>
                    <a:bodyPr/>
                    <a:lstStyle/>
                    <a:p>
                      <a:r>
                        <a:rPr lang="hr-HR" sz="15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Program se realizira kroz satove dodatne nastave, uz uporabu svih aktivnih oblika i metoda rada i </a:t>
                      </a:r>
                    </a:p>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suradnju s knjižnicom.</a:t>
                      </a:r>
                      <a:r>
                        <a:rPr lang="hr-HR" sz="1100" kern="1200" baseline="0" dirty="0"/>
                        <a:t> </a:t>
                      </a:r>
                      <a:r>
                        <a:rPr lang="hr-HR" sz="1100" kern="1200" dirty="0"/>
                        <a:t>Individualnim pristupom, učenjem kroz igru.</a:t>
                      </a:r>
                      <a:endParaRPr lang="hr-HR" sz="11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490058">
                <a:tc>
                  <a:txBody>
                    <a:bodyPr/>
                    <a:lstStyle/>
                    <a:p>
                      <a:r>
                        <a:rPr lang="hr-HR" sz="1500" b="1" dirty="0"/>
                        <a:t>VREMENIK:</a:t>
                      </a:r>
                    </a:p>
                  </a:txBody>
                  <a:tcPr/>
                </a:tc>
                <a:tc>
                  <a:txBody>
                    <a:bodyPr/>
                    <a:lstStyle/>
                    <a:p>
                      <a:r>
                        <a:rPr lang="hr-HR" sz="1100" kern="1200" dirty="0"/>
                        <a:t>Svaki drugi tjedan tijekom školske godine 2020./2021.</a:t>
                      </a:r>
                    </a:p>
                    <a:p>
                      <a:r>
                        <a:rPr lang="hr-HR" sz="1100" kern="1200" dirty="0"/>
                        <a:t>Jedan sat tjedno tijekom školske godine 2020./2021.</a:t>
                      </a:r>
                      <a:endParaRPr lang="hr-HR" sz="1100" dirty="0"/>
                    </a:p>
                  </a:txBody>
                  <a:tcPr/>
                </a:tc>
                <a:extLst>
                  <a:ext uri="{0D108BD9-81ED-4DB2-BD59-A6C34878D82A}">
                    <a16:rowId xmlns:a16="http://schemas.microsoft.com/office/drawing/2014/main" val="10004"/>
                  </a:ext>
                </a:extLst>
              </a:tr>
              <a:tr h="415776">
                <a:tc>
                  <a:txBody>
                    <a:bodyPr/>
                    <a:lstStyle/>
                    <a:p>
                      <a:r>
                        <a:rPr lang="hr-HR" sz="1500" b="1" dirty="0"/>
                        <a:t>TROŠKOVNIK: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kern="1200" dirty="0"/>
                        <a:t>Nema predviđenih troškova.</a:t>
                      </a:r>
                      <a:endParaRPr lang="hr-HR" sz="11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490058">
                <a:tc>
                  <a:txBody>
                    <a:bodyPr/>
                    <a:lstStyle/>
                    <a:p>
                      <a:r>
                        <a:rPr lang="hr-HR" sz="1500" b="1" dirty="0"/>
                        <a:t>VREDNOVANJE:</a:t>
                      </a:r>
                    </a:p>
                  </a:txBody>
                  <a:tcPr/>
                </a:tc>
                <a:tc>
                  <a:txBody>
                    <a:bodyPr/>
                    <a:lstStyle/>
                    <a:p>
                      <a:r>
                        <a:rPr lang="hr-HR" sz="1100" kern="1200" dirty="0"/>
                        <a:t>Individualno praćenje učeničkih ostvarenja i vrednovanje rada prema ostvarenosti ciljeva i zadataka i odnosa prema radu, primjena usvojenog znanja u redovnoj nastavi i svakodnevnom životu</a:t>
                      </a:r>
                      <a:r>
                        <a:rPr lang="hr-HR" sz="1100" kern="1200" baseline="0" dirty="0"/>
                        <a:t> </a:t>
                      </a:r>
                      <a:r>
                        <a:rPr lang="hr-HR" sz="1100" kern="1200" dirty="0"/>
                        <a:t>za unaprjeđenje razvoja individualnih učenikovihsposobnosti.</a:t>
                      </a:r>
                      <a:endParaRPr lang="hr-HR" sz="11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pic>
        <p:nvPicPr>
          <p:cNvPr id="8" name="Picture 7" descr="Više od milijun besplatnih vektora, PSD-a, fotografija i besplatnih ikona.  Ekskluzivni besplatni proizvodi i svi grafički resursi koji su vam potrebni za vaše projekte">
            <a:extLst>
              <a:ext uri="{FF2B5EF4-FFF2-40B4-BE49-F238E27FC236}">
                <a16:creationId xmlns:a16="http://schemas.microsoft.com/office/drawing/2014/main" id="{00405AA1-4901-49BC-BF73-96C85F8C37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1197" y="565078"/>
            <a:ext cx="1287696" cy="1232535"/>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55576" y="764704"/>
            <a:ext cx="5429256" cy="6108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10541" cmpd="sng">
                  <a:solidFill>
                    <a:schemeClr val="accent1">
                      <a:shade val="88000"/>
                      <a:satMod val="110000"/>
                    </a:schemeClr>
                  </a:solidFill>
                  <a:prstDash val="solid"/>
                </a:ln>
                <a:solidFill>
                  <a:schemeClr val="tx1"/>
                </a:solidFill>
              </a:rPr>
              <a:t>MATEMATIKA (5. – 8. razreda)</a:t>
            </a:r>
          </a:p>
        </p:txBody>
      </p:sp>
      <p:graphicFrame>
        <p:nvGraphicFramePr>
          <p:cNvPr id="6" name="Content Placeholder 3"/>
          <p:cNvGraphicFramePr>
            <a:graphicFrameLocks/>
          </p:cNvGraphicFramePr>
          <p:nvPr>
            <p:extLst>
              <p:ext uri="{D42A27DB-BD31-4B8C-83A1-F6EECF244321}">
                <p14:modId xmlns:p14="http://schemas.microsoft.com/office/powerpoint/2010/main" val="657425915"/>
              </p:ext>
            </p:extLst>
          </p:nvPr>
        </p:nvGraphicFramePr>
        <p:xfrm>
          <a:off x="755576" y="1731362"/>
          <a:ext cx="7489560" cy="3395276"/>
        </p:xfrm>
        <a:graphic>
          <a:graphicData uri="http://schemas.openxmlformats.org/drawingml/2006/table">
            <a:tbl>
              <a:tblPr firstRow="1" bandRow="1">
                <a:tableStyleId>{22838BEF-8BB2-4498-84A7-C5851F593DF1}</a:tableStyleId>
              </a:tblPr>
              <a:tblGrid>
                <a:gridCol w="1512532">
                  <a:extLst>
                    <a:ext uri="{9D8B030D-6E8A-4147-A177-3AD203B41FA5}">
                      <a16:colId xmlns:a16="http://schemas.microsoft.com/office/drawing/2014/main" val="20000"/>
                    </a:ext>
                  </a:extLst>
                </a:gridCol>
                <a:gridCol w="5977028">
                  <a:extLst>
                    <a:ext uri="{9D8B030D-6E8A-4147-A177-3AD203B41FA5}">
                      <a16:colId xmlns:a16="http://schemas.microsoft.com/office/drawing/2014/main" val="20001"/>
                    </a:ext>
                  </a:extLst>
                </a:gridCol>
              </a:tblGrid>
              <a:tr h="429719">
                <a:tc>
                  <a:txBody>
                    <a:bodyPr/>
                    <a:lstStyle/>
                    <a:p>
                      <a:r>
                        <a:rPr lang="hr-HR" sz="1600" b="1" dirty="0"/>
                        <a:t>CILJEVI:</a:t>
                      </a:r>
                    </a:p>
                  </a:txBody>
                  <a:tcPr/>
                </a:tc>
                <a:tc>
                  <a:txBody>
                    <a:bodyPr/>
                    <a:lstStyle/>
                    <a:p>
                      <a:r>
                        <a:rPr lang="hr-HR" sz="1200" b="0" dirty="0"/>
                        <a:t>Individualni</a:t>
                      </a:r>
                      <a:r>
                        <a:rPr lang="hr-HR" sz="1200" b="0" baseline="0" dirty="0"/>
                        <a:t> rad s učenicima koji pokazuju napredna znanja i žele znati više. Razvijanje sposobnosti rješavanja složenijih matematičkih problema. Razvijanje matematičko – logičkog zaključivanja.</a:t>
                      </a:r>
                      <a:endParaRPr lang="hr-HR" sz="1200" b="0" dirty="0">
                        <a:latin typeface="+mn-lt"/>
                      </a:endParaRPr>
                    </a:p>
                  </a:txBody>
                  <a:tcPr/>
                </a:tc>
                <a:extLst>
                  <a:ext uri="{0D108BD9-81ED-4DB2-BD59-A6C34878D82A}">
                    <a16:rowId xmlns:a16="http://schemas.microsoft.com/office/drawing/2014/main" val="10000"/>
                  </a:ext>
                </a:extLst>
              </a:tr>
              <a:tr h="429719">
                <a:tc>
                  <a:txBody>
                    <a:bodyPr/>
                    <a:lstStyle/>
                    <a:p>
                      <a:r>
                        <a:rPr lang="hr-HR" sz="1600" b="1" dirty="0"/>
                        <a:t>NAMJENA:</a:t>
                      </a:r>
                    </a:p>
                  </a:txBody>
                  <a:tcPr/>
                </a:tc>
                <a:tc>
                  <a:txBody>
                    <a:bodyPr/>
                    <a:lstStyle/>
                    <a:p>
                      <a:r>
                        <a:rPr lang="hr-HR" sz="1200" dirty="0"/>
                        <a:t>Učenici od 5.</a:t>
                      </a:r>
                      <a:r>
                        <a:rPr lang="hr-HR" sz="1200" baseline="0" dirty="0"/>
                        <a:t> do 8. razreda.</a:t>
                      </a:r>
                      <a:endParaRPr lang="hr-HR" sz="1200" dirty="0">
                        <a:latin typeface="+mn-lt"/>
                      </a:endParaRPr>
                    </a:p>
                  </a:txBody>
                  <a:tcPr/>
                </a:tc>
                <a:extLst>
                  <a:ext uri="{0D108BD9-81ED-4DB2-BD59-A6C34878D82A}">
                    <a16:rowId xmlns:a16="http://schemas.microsoft.com/office/drawing/2014/main" val="10001"/>
                  </a:ext>
                </a:extLst>
              </a:tr>
              <a:tr h="429719">
                <a:tc>
                  <a:txBody>
                    <a:bodyPr/>
                    <a:lstStyle/>
                    <a:p>
                      <a:r>
                        <a:rPr lang="hr-HR" sz="1600" b="1" dirty="0"/>
                        <a:t>NOSITELJI:</a:t>
                      </a:r>
                    </a:p>
                  </a:txBody>
                  <a:tcPr/>
                </a:tc>
                <a:tc>
                  <a:txBody>
                    <a:bodyPr/>
                    <a:lstStyle/>
                    <a:p>
                      <a:r>
                        <a:rPr lang="hr-HR" sz="1200" dirty="0"/>
                        <a:t>Učitelji Matematike.</a:t>
                      </a:r>
                      <a:endParaRPr lang="hr-HR" sz="1200" dirty="0">
                        <a:latin typeface="+mn-lt"/>
                      </a:endParaRPr>
                    </a:p>
                  </a:txBody>
                  <a:tcPr/>
                </a:tc>
                <a:extLst>
                  <a:ext uri="{0D108BD9-81ED-4DB2-BD59-A6C34878D82A}">
                    <a16:rowId xmlns:a16="http://schemas.microsoft.com/office/drawing/2014/main" val="10002"/>
                  </a:ext>
                </a:extLst>
              </a:tr>
              <a:tr h="451574">
                <a:tc>
                  <a:txBody>
                    <a:bodyPr/>
                    <a:lstStyle/>
                    <a:p>
                      <a:r>
                        <a:rPr lang="hr-HR" sz="1600" b="1" dirty="0"/>
                        <a:t>NAČINI</a:t>
                      </a:r>
                      <a:r>
                        <a:rPr lang="hr-HR" sz="1600" b="1" baseline="0" dirty="0"/>
                        <a:t> REALIZACIJE:</a:t>
                      </a:r>
                      <a:endParaRPr lang="hr-HR" sz="1600" b="1" dirty="0"/>
                    </a:p>
                  </a:txBody>
                  <a:tcPr/>
                </a:tc>
                <a:tc>
                  <a:txBody>
                    <a:bodyPr/>
                    <a:lstStyle/>
                    <a:p>
                      <a:r>
                        <a:rPr lang="hr-HR" sz="1200" dirty="0"/>
                        <a:t>Prema planu i</a:t>
                      </a:r>
                      <a:r>
                        <a:rPr lang="hr-HR" sz="1200" baseline="0" dirty="0"/>
                        <a:t> programu.</a:t>
                      </a:r>
                      <a:endParaRPr lang="hr-HR" sz="1200" dirty="0">
                        <a:latin typeface="+mn-lt"/>
                      </a:endParaRPr>
                    </a:p>
                  </a:txBody>
                  <a:tcPr/>
                </a:tc>
                <a:extLst>
                  <a:ext uri="{0D108BD9-81ED-4DB2-BD59-A6C34878D82A}">
                    <a16:rowId xmlns:a16="http://schemas.microsoft.com/office/drawing/2014/main" val="10003"/>
                  </a:ext>
                </a:extLst>
              </a:tr>
              <a:tr h="429719">
                <a:tc>
                  <a:txBody>
                    <a:bodyPr/>
                    <a:lstStyle/>
                    <a:p>
                      <a:r>
                        <a:rPr lang="hr-HR" sz="1600" b="1" dirty="0"/>
                        <a:t>VREMENIK:</a:t>
                      </a:r>
                    </a:p>
                  </a:txBody>
                  <a:tcPr/>
                </a:tc>
                <a:tc>
                  <a:txBody>
                    <a:bodyPr/>
                    <a:lstStyle/>
                    <a:p>
                      <a:r>
                        <a:rPr lang="hr-HR" sz="1200" dirty="0"/>
                        <a:t>Tijekom školske godine 2020./2021.</a:t>
                      </a:r>
                      <a:endParaRPr lang="hr-HR" sz="1200" dirty="0">
                        <a:latin typeface="+mn-lt"/>
                      </a:endParaRPr>
                    </a:p>
                  </a:txBody>
                  <a:tcPr/>
                </a:tc>
                <a:extLst>
                  <a:ext uri="{0D108BD9-81ED-4DB2-BD59-A6C34878D82A}">
                    <a16:rowId xmlns:a16="http://schemas.microsoft.com/office/drawing/2014/main" val="10004"/>
                  </a:ext>
                </a:extLst>
              </a:tr>
              <a:tr h="429719">
                <a:tc>
                  <a:txBody>
                    <a:bodyPr/>
                    <a:lstStyle/>
                    <a:p>
                      <a:r>
                        <a:rPr lang="hr-HR" sz="1600" b="1" dirty="0"/>
                        <a:t>TROŠKOVNIK:</a:t>
                      </a:r>
                    </a:p>
                  </a:txBody>
                  <a:tcPr/>
                </a:tc>
                <a:tc>
                  <a:txBody>
                    <a:bodyPr/>
                    <a:lstStyle/>
                    <a:p>
                      <a:r>
                        <a:rPr lang="hr-HR" sz="1200" dirty="0"/>
                        <a:t>Potrošni materijal, oko</a:t>
                      </a:r>
                      <a:r>
                        <a:rPr lang="hr-HR" sz="1200" baseline="0" dirty="0"/>
                        <a:t> </a:t>
                      </a:r>
                      <a:r>
                        <a:rPr lang="hr-HR" sz="1200" dirty="0"/>
                        <a:t>1 000 kn.</a:t>
                      </a:r>
                      <a:endParaRPr lang="hr-HR" sz="1200" dirty="0">
                        <a:latin typeface="+mn-lt"/>
                      </a:endParaRPr>
                    </a:p>
                  </a:txBody>
                  <a:tcPr/>
                </a:tc>
                <a:extLst>
                  <a:ext uri="{0D108BD9-81ED-4DB2-BD59-A6C34878D82A}">
                    <a16:rowId xmlns:a16="http://schemas.microsoft.com/office/drawing/2014/main" val="10005"/>
                  </a:ext>
                </a:extLst>
              </a:tr>
              <a:tr h="352158">
                <a:tc>
                  <a:txBody>
                    <a:bodyPr/>
                    <a:lstStyle/>
                    <a:p>
                      <a:r>
                        <a:rPr lang="hr-HR" sz="1600" b="1" dirty="0"/>
                        <a:t>VREDNOVANJE:</a:t>
                      </a:r>
                    </a:p>
                  </a:txBody>
                  <a:tcPr/>
                </a:tc>
                <a:tc>
                  <a:txBody>
                    <a:bodyPr/>
                    <a:lstStyle/>
                    <a:p>
                      <a:r>
                        <a:rPr lang="hr-HR" sz="1200" dirty="0"/>
                        <a:t>Školsko,</a:t>
                      </a:r>
                      <a:r>
                        <a:rPr lang="hr-HR" sz="1200" baseline="0" dirty="0"/>
                        <a:t> općinsko, županijsko i državno natjecanje. Usmena i pismena provjera te postignuća u nastavi.</a:t>
                      </a:r>
                      <a:endParaRPr lang="hr-HR" sz="1200" dirty="0">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71600" y="764704"/>
            <a:ext cx="2643174" cy="71438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GEOGRAFIJA</a:t>
            </a:r>
          </a:p>
        </p:txBody>
      </p:sp>
      <p:graphicFrame>
        <p:nvGraphicFramePr>
          <p:cNvPr id="6" name="Content Placeholder 3"/>
          <p:cNvGraphicFramePr>
            <a:graphicFrameLocks/>
          </p:cNvGraphicFramePr>
          <p:nvPr>
            <p:extLst>
              <p:ext uri="{D42A27DB-BD31-4B8C-83A1-F6EECF244321}">
                <p14:modId xmlns:p14="http://schemas.microsoft.com/office/powerpoint/2010/main" val="650509232"/>
              </p:ext>
            </p:extLst>
          </p:nvPr>
        </p:nvGraphicFramePr>
        <p:xfrm>
          <a:off x="899593" y="1929039"/>
          <a:ext cx="7488832" cy="4175760"/>
        </p:xfrm>
        <a:graphic>
          <a:graphicData uri="http://schemas.openxmlformats.org/drawingml/2006/table">
            <a:tbl>
              <a:tblPr firstRow="1" bandRow="1">
                <a:tableStyleId>{16D9F66E-5EB9-4882-86FB-DCBF35E3C3E4}</a:tableStyleId>
              </a:tblPr>
              <a:tblGrid>
                <a:gridCol w="1512167">
                  <a:extLst>
                    <a:ext uri="{9D8B030D-6E8A-4147-A177-3AD203B41FA5}">
                      <a16:colId xmlns:a16="http://schemas.microsoft.com/office/drawing/2014/main" val="20000"/>
                    </a:ext>
                  </a:extLst>
                </a:gridCol>
                <a:gridCol w="5976665">
                  <a:extLst>
                    <a:ext uri="{9D8B030D-6E8A-4147-A177-3AD203B41FA5}">
                      <a16:colId xmlns:a16="http://schemas.microsoft.com/office/drawing/2014/main" val="20001"/>
                    </a:ext>
                  </a:extLst>
                </a:gridCol>
              </a:tblGrid>
              <a:tr h="860360">
                <a:tc>
                  <a:txBody>
                    <a:bodyPr/>
                    <a:lstStyle/>
                    <a:p>
                      <a:r>
                        <a:rPr lang="hr-HR" sz="1600" b="1" dirty="0"/>
                        <a:t>CILJEVI:</a:t>
                      </a:r>
                    </a:p>
                  </a:txBody>
                  <a:tcPr/>
                </a:tc>
                <a:tc>
                  <a:txBody>
                    <a:bodyPr/>
                    <a:lstStyle/>
                    <a:p>
                      <a:r>
                        <a:rPr lang="hr-HR" sz="1200" b="0" dirty="0"/>
                        <a:t>Proširivati znanje učenika iz geografije s posebnim naglaskom na razvoj</a:t>
                      </a:r>
                      <a:r>
                        <a:rPr lang="hr-HR" sz="1200" b="0" baseline="0" dirty="0"/>
                        <a:t> interesa i sposobnosti učenika. Razvijati sposobnosti tumačenja društveno – geografskih pojava i procesa na mjesnoj, nacionalnoj i svjetskoj razini. Razvijati sposobnost prikupljanja i analize podataka, razvijati sposobnosti i vještine timskog rada, odgovornosti u izvršavanju povjerenih zadataka, kritičkog mišljenja i kreativnog djelovanja, komunikacijskih vještina. Motiviranje učenika za istraživački rad.</a:t>
                      </a:r>
                      <a:endParaRPr lang="hr-HR" sz="1200" b="0" dirty="0"/>
                    </a:p>
                  </a:txBody>
                  <a:tcPr/>
                </a:tc>
                <a:extLst>
                  <a:ext uri="{0D108BD9-81ED-4DB2-BD59-A6C34878D82A}">
                    <a16:rowId xmlns:a16="http://schemas.microsoft.com/office/drawing/2014/main" val="10000"/>
                  </a:ext>
                </a:extLst>
              </a:tr>
              <a:tr h="391073">
                <a:tc>
                  <a:txBody>
                    <a:bodyPr/>
                    <a:lstStyle/>
                    <a:p>
                      <a:r>
                        <a:rPr lang="hr-HR" sz="1600" b="1" dirty="0"/>
                        <a:t>NAMJENA:</a:t>
                      </a:r>
                    </a:p>
                  </a:txBody>
                  <a:tcPr/>
                </a:tc>
                <a:tc>
                  <a:txBody>
                    <a:bodyPr/>
                    <a:lstStyle/>
                    <a:p>
                      <a:r>
                        <a:rPr lang="hr-HR" sz="1200" dirty="0"/>
                        <a:t>Učenici</a:t>
                      </a:r>
                      <a:r>
                        <a:rPr lang="hr-HR" sz="1200" baseline="0" dirty="0"/>
                        <a:t> koji će se pripremati</a:t>
                      </a:r>
                      <a:r>
                        <a:rPr lang="hr-HR" sz="1200" dirty="0"/>
                        <a:t> za školsko i županijsko natjecanje.</a:t>
                      </a:r>
                      <a:r>
                        <a:rPr lang="hr-HR" sz="1200" baseline="0" dirty="0"/>
                        <a:t> </a:t>
                      </a:r>
                      <a:r>
                        <a:rPr lang="hr-HR" sz="1200" dirty="0"/>
                        <a:t>Izrada prezentacija za korištenje u redovnoj nastavi, izrada plakata. Praćenje aktualnih događaja i obilježavanje važnih datuma.</a:t>
                      </a:r>
                    </a:p>
                  </a:txBody>
                  <a:tcPr/>
                </a:tc>
                <a:extLst>
                  <a:ext uri="{0D108BD9-81ED-4DB2-BD59-A6C34878D82A}">
                    <a16:rowId xmlns:a16="http://schemas.microsoft.com/office/drawing/2014/main" val="10001"/>
                  </a:ext>
                </a:extLst>
              </a:tr>
              <a:tr h="391073">
                <a:tc>
                  <a:txBody>
                    <a:bodyPr/>
                    <a:lstStyle/>
                    <a:p>
                      <a:r>
                        <a:rPr lang="hr-HR" sz="1600" b="1" dirty="0"/>
                        <a:t>NOSITELJI:</a:t>
                      </a:r>
                    </a:p>
                  </a:txBody>
                  <a:tcPr/>
                </a:tc>
                <a:tc>
                  <a:txBody>
                    <a:bodyPr/>
                    <a:lstStyle/>
                    <a:p>
                      <a:r>
                        <a:rPr lang="hr-HR" sz="1200" dirty="0"/>
                        <a:t>Učitelj Geografije.</a:t>
                      </a:r>
                      <a:endParaRPr lang="hr-HR" sz="1200" baseline="0" dirty="0"/>
                    </a:p>
                    <a:p>
                      <a:r>
                        <a:rPr lang="hr-HR" sz="1200" baseline="0" dirty="0"/>
                        <a:t>Učenici/ce uključeni u skupinu.</a:t>
                      </a:r>
                      <a:endParaRPr lang="hr-HR" sz="1200" dirty="0"/>
                    </a:p>
                  </a:txBody>
                  <a:tcPr/>
                </a:tc>
                <a:extLst>
                  <a:ext uri="{0D108BD9-81ED-4DB2-BD59-A6C34878D82A}">
                    <a16:rowId xmlns:a16="http://schemas.microsoft.com/office/drawing/2014/main" val="10002"/>
                  </a:ext>
                </a:extLst>
              </a:tr>
              <a:tr h="495359">
                <a:tc>
                  <a:txBody>
                    <a:bodyPr/>
                    <a:lstStyle/>
                    <a:p>
                      <a:r>
                        <a:rPr lang="hr-HR" sz="1600" b="1" dirty="0"/>
                        <a:t>NAČINI REALIZACIJE:</a:t>
                      </a:r>
                    </a:p>
                  </a:txBody>
                  <a:tcPr/>
                </a:tc>
                <a:tc>
                  <a:txBody>
                    <a:bodyPr/>
                    <a:lstStyle/>
                    <a:p>
                      <a:r>
                        <a:rPr lang="hr-HR" sz="1200" dirty="0"/>
                        <a:t>Prikupljanje materijala i izrada plakata. Izrada prezentacija za korištenje u redovnoj nastavi. Praćenje aktualnih događaja i obilježavanje važnih datuma.</a:t>
                      </a:r>
                    </a:p>
                  </a:txBody>
                  <a:tcPr/>
                </a:tc>
                <a:extLst>
                  <a:ext uri="{0D108BD9-81ED-4DB2-BD59-A6C34878D82A}">
                    <a16:rowId xmlns:a16="http://schemas.microsoft.com/office/drawing/2014/main" val="10003"/>
                  </a:ext>
                </a:extLst>
              </a:tr>
              <a:tr h="308143">
                <a:tc>
                  <a:txBody>
                    <a:bodyPr/>
                    <a:lstStyle/>
                    <a:p>
                      <a:r>
                        <a:rPr lang="hr-HR" sz="1600" b="1" dirty="0"/>
                        <a:t>VREMENIK:</a:t>
                      </a:r>
                    </a:p>
                  </a:txBody>
                  <a:tcPr/>
                </a:tc>
                <a:tc>
                  <a:txBody>
                    <a:bodyPr/>
                    <a:lstStyle/>
                    <a:p>
                      <a:r>
                        <a:rPr lang="hr-HR" sz="1200" dirty="0"/>
                        <a:t>Tijekom nastavne godine, jedan sat tjedno.</a:t>
                      </a:r>
                    </a:p>
                  </a:txBody>
                  <a:tcPr/>
                </a:tc>
                <a:extLst>
                  <a:ext uri="{0D108BD9-81ED-4DB2-BD59-A6C34878D82A}">
                    <a16:rowId xmlns:a16="http://schemas.microsoft.com/office/drawing/2014/main" val="10004"/>
                  </a:ext>
                </a:extLst>
              </a:tr>
              <a:tr h="286787">
                <a:tc>
                  <a:txBody>
                    <a:bodyPr/>
                    <a:lstStyle/>
                    <a:p>
                      <a:r>
                        <a:rPr lang="hr-HR" sz="1600" b="1" dirty="0"/>
                        <a:t>TROŠKOVNIK:</a:t>
                      </a:r>
                    </a:p>
                  </a:txBody>
                  <a:tcPr/>
                </a:tc>
                <a:tc>
                  <a:txBody>
                    <a:bodyPr/>
                    <a:lstStyle/>
                    <a:p>
                      <a:r>
                        <a:rPr lang="hr-HR" sz="1200" dirty="0"/>
                        <a:t>Dio sredstava će se dobiti u školi, a dio materijala donose učenici.</a:t>
                      </a:r>
                    </a:p>
                  </a:txBody>
                  <a:tcPr/>
                </a:tc>
                <a:extLst>
                  <a:ext uri="{0D108BD9-81ED-4DB2-BD59-A6C34878D82A}">
                    <a16:rowId xmlns:a16="http://schemas.microsoft.com/office/drawing/2014/main" val="10005"/>
                  </a:ext>
                </a:extLst>
              </a:tr>
              <a:tr h="495359">
                <a:tc>
                  <a:txBody>
                    <a:bodyPr/>
                    <a:lstStyle/>
                    <a:p>
                      <a:r>
                        <a:rPr lang="hr-HR" sz="1600" b="1" dirty="0"/>
                        <a:t>VREDNOVANJE:</a:t>
                      </a:r>
                    </a:p>
                  </a:txBody>
                  <a:tcPr/>
                </a:tc>
                <a:tc>
                  <a:txBody>
                    <a:bodyPr/>
                    <a:lstStyle/>
                    <a:p>
                      <a:r>
                        <a:rPr lang="hr-HR" sz="1200" dirty="0"/>
                        <a:t>Zadovoljstvo učenika i</a:t>
                      </a:r>
                      <a:r>
                        <a:rPr lang="hr-HR" sz="1200" baseline="0" dirty="0"/>
                        <a:t> učitelja ostvarenim i naučenim, prikazivanje prezentacija na redovnoj nastavi, uspjeh učenika na školskom i županijskom natjecanju i analiza rada na kraju školske godine.</a:t>
                      </a:r>
                      <a:endParaRPr lang="hr-HR" sz="1200" dirty="0"/>
                    </a:p>
                  </a:txBody>
                  <a:tcPr/>
                </a:tc>
                <a:extLst>
                  <a:ext uri="{0D108BD9-81ED-4DB2-BD59-A6C34878D82A}">
                    <a16:rowId xmlns:a16="http://schemas.microsoft.com/office/drawing/2014/main" val="10006"/>
                  </a:ext>
                </a:extLst>
              </a:tr>
            </a:tbl>
          </a:graphicData>
        </a:graphic>
      </p:graphicFrame>
      <p:pic>
        <p:nvPicPr>
          <p:cNvPr id="7" name="Picture 6" descr="Plakat &quot;Globus&quot; kupite u magazinu Zlatka.  ☎: (067) 546-53-73 i (066) 332-97-99.  Prodaža tovara Plakaty.  Таблицы.  Steny s dostavkom od 1 do 7 dana ✈ garantiram kvalitetu ✔ razumnu cijenu.  Zolotaâ sedirena - my rabotaem po vsej Ukrajini.">
            <a:extLst>
              <a:ext uri="{FF2B5EF4-FFF2-40B4-BE49-F238E27FC236}">
                <a16:creationId xmlns:a16="http://schemas.microsoft.com/office/drawing/2014/main" id="{8F63BE4F-88E8-485D-BD02-489CD7BFCB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548680"/>
            <a:ext cx="1368152" cy="1380359"/>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35834" y="620688"/>
            <a:ext cx="2456045" cy="79208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POVIJEST</a:t>
            </a:r>
            <a:endParaRPr lang="hr-H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3459627603"/>
              </p:ext>
            </p:extLst>
          </p:nvPr>
        </p:nvGraphicFramePr>
        <p:xfrm>
          <a:off x="1035833" y="1844824"/>
          <a:ext cx="7208575" cy="3675985"/>
        </p:xfrm>
        <a:graphic>
          <a:graphicData uri="http://schemas.openxmlformats.org/drawingml/2006/table">
            <a:tbl>
              <a:tblPr firstRow="1" bandRow="1">
                <a:tableStyleId>{C4B1156A-380E-4F78-BDF5-A606A8083BF9}</a:tableStyleId>
              </a:tblPr>
              <a:tblGrid>
                <a:gridCol w="1505395">
                  <a:extLst>
                    <a:ext uri="{9D8B030D-6E8A-4147-A177-3AD203B41FA5}">
                      <a16:colId xmlns:a16="http://schemas.microsoft.com/office/drawing/2014/main" val="20000"/>
                    </a:ext>
                  </a:extLst>
                </a:gridCol>
                <a:gridCol w="5703180">
                  <a:extLst>
                    <a:ext uri="{9D8B030D-6E8A-4147-A177-3AD203B41FA5}">
                      <a16:colId xmlns:a16="http://schemas.microsoft.com/office/drawing/2014/main" val="20001"/>
                    </a:ext>
                  </a:extLst>
                </a:gridCol>
              </a:tblGrid>
              <a:tr h="638203">
                <a:tc>
                  <a:txBody>
                    <a:bodyPr/>
                    <a:lstStyle/>
                    <a:p>
                      <a:r>
                        <a:rPr lang="hr-HR" sz="1600" b="1" dirty="0"/>
                        <a:t>CILJEVI:</a:t>
                      </a:r>
                    </a:p>
                  </a:txBody>
                  <a:tcPr/>
                </a:tc>
                <a:tc>
                  <a:txBody>
                    <a:bodyPr/>
                    <a:lstStyle/>
                    <a:p>
                      <a:r>
                        <a:rPr lang="hr-HR" sz="1200" b="0" dirty="0"/>
                        <a:t>Proširivanje</a:t>
                      </a:r>
                      <a:r>
                        <a:rPr lang="hr-HR" sz="1200" b="0" baseline="0" dirty="0"/>
                        <a:t> znanja i vještina učenika iz povijesti te korištenje istog kako bi se ostvarilo osobne potencijale te odgovorno djelovalo u javnom životu lokalne, nacionalne, europske i globalne zajednice. </a:t>
                      </a:r>
                      <a:endParaRPr lang="hr-HR" sz="1200" b="0" dirty="0"/>
                    </a:p>
                  </a:txBody>
                  <a:tcPr/>
                </a:tc>
                <a:extLst>
                  <a:ext uri="{0D108BD9-81ED-4DB2-BD59-A6C34878D82A}">
                    <a16:rowId xmlns:a16="http://schemas.microsoft.com/office/drawing/2014/main" val="10000"/>
                  </a:ext>
                </a:extLst>
              </a:tr>
              <a:tr h="491357">
                <a:tc>
                  <a:txBody>
                    <a:bodyPr/>
                    <a:lstStyle/>
                    <a:p>
                      <a:r>
                        <a:rPr lang="hr-HR" sz="1600" b="1" dirty="0"/>
                        <a:t>NAMJENA:</a:t>
                      </a:r>
                    </a:p>
                  </a:txBody>
                  <a:tcPr/>
                </a:tc>
                <a:tc>
                  <a:txBody>
                    <a:bodyPr/>
                    <a:lstStyle/>
                    <a:p>
                      <a:r>
                        <a:rPr lang="hr-HR" sz="1200" dirty="0"/>
                        <a:t>Pripremanje učenika od 5. do 8. razreda za natjecanja.</a:t>
                      </a:r>
                    </a:p>
                  </a:txBody>
                  <a:tcPr/>
                </a:tc>
                <a:extLst>
                  <a:ext uri="{0D108BD9-81ED-4DB2-BD59-A6C34878D82A}">
                    <a16:rowId xmlns:a16="http://schemas.microsoft.com/office/drawing/2014/main" val="10001"/>
                  </a:ext>
                </a:extLst>
              </a:tr>
              <a:tr h="491357">
                <a:tc>
                  <a:txBody>
                    <a:bodyPr/>
                    <a:lstStyle/>
                    <a:p>
                      <a:r>
                        <a:rPr lang="hr-HR" sz="1600" b="1" dirty="0"/>
                        <a:t>NOSITELJI:</a:t>
                      </a:r>
                    </a:p>
                  </a:txBody>
                  <a:tcPr/>
                </a:tc>
                <a:tc>
                  <a:txBody>
                    <a:bodyPr/>
                    <a:lstStyle/>
                    <a:p>
                      <a:r>
                        <a:rPr lang="hr-HR" sz="1200" dirty="0"/>
                        <a:t>Predmetni nastavnik.</a:t>
                      </a:r>
                    </a:p>
                  </a:txBody>
                  <a:tcPr/>
                </a:tc>
                <a:extLst>
                  <a:ext uri="{0D108BD9-81ED-4DB2-BD59-A6C34878D82A}">
                    <a16:rowId xmlns:a16="http://schemas.microsoft.com/office/drawing/2014/main" val="10002"/>
                  </a:ext>
                </a:extLst>
              </a:tr>
              <a:tr h="577422">
                <a:tc>
                  <a:txBody>
                    <a:bodyPr/>
                    <a:lstStyle/>
                    <a:p>
                      <a:r>
                        <a:rPr lang="hr-HR" sz="1600" b="1" dirty="0"/>
                        <a:t>NAČINI REALIZACIJE:</a:t>
                      </a:r>
                    </a:p>
                  </a:txBody>
                  <a:tcPr/>
                </a:tc>
                <a:tc>
                  <a:txBody>
                    <a:bodyPr/>
                    <a:lstStyle/>
                    <a:p>
                      <a:r>
                        <a:rPr lang="hr-HR" sz="1200" dirty="0"/>
                        <a:t>Izrada</a:t>
                      </a:r>
                      <a:r>
                        <a:rPr lang="hr-HR" sz="1200" baseline="0" dirty="0"/>
                        <a:t> prezentacija.</a:t>
                      </a:r>
                    </a:p>
                    <a:p>
                      <a:r>
                        <a:rPr lang="hr-HR" sz="1200" baseline="0" dirty="0"/>
                        <a:t>Pisanje referata. </a:t>
                      </a:r>
                      <a:endParaRPr lang="hr-HR" sz="1200" dirty="0"/>
                    </a:p>
                  </a:txBody>
                  <a:tcPr/>
                </a:tc>
                <a:extLst>
                  <a:ext uri="{0D108BD9-81ED-4DB2-BD59-A6C34878D82A}">
                    <a16:rowId xmlns:a16="http://schemas.microsoft.com/office/drawing/2014/main" val="10003"/>
                  </a:ext>
                </a:extLst>
              </a:tr>
              <a:tr h="491357">
                <a:tc>
                  <a:txBody>
                    <a:bodyPr/>
                    <a:lstStyle/>
                    <a:p>
                      <a:r>
                        <a:rPr lang="hr-HR" sz="1600" b="1" dirty="0"/>
                        <a:t>VREMENIK:</a:t>
                      </a:r>
                    </a:p>
                  </a:txBody>
                  <a:tcPr/>
                </a:tc>
                <a:tc>
                  <a:txBody>
                    <a:bodyPr/>
                    <a:lstStyle/>
                    <a:p>
                      <a:r>
                        <a:rPr lang="hr-HR" sz="1200" dirty="0"/>
                        <a:t>Tijekom školske</a:t>
                      </a:r>
                      <a:r>
                        <a:rPr lang="hr-HR" sz="1200" baseline="0" dirty="0"/>
                        <a:t> godine.</a:t>
                      </a:r>
                      <a:endParaRPr lang="hr-HR" sz="1200" dirty="0"/>
                    </a:p>
                  </a:txBody>
                  <a:tcPr/>
                </a:tc>
                <a:extLst>
                  <a:ext uri="{0D108BD9-81ED-4DB2-BD59-A6C34878D82A}">
                    <a16:rowId xmlns:a16="http://schemas.microsoft.com/office/drawing/2014/main" val="10004"/>
                  </a:ext>
                </a:extLst>
              </a:tr>
              <a:tr h="491357">
                <a:tc>
                  <a:txBody>
                    <a:bodyPr/>
                    <a:lstStyle/>
                    <a:p>
                      <a:r>
                        <a:rPr lang="hr-HR" sz="16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491357">
                <a:tc>
                  <a:txBody>
                    <a:bodyPr/>
                    <a:lstStyle/>
                    <a:p>
                      <a:r>
                        <a:rPr lang="hr-HR" sz="1600" b="1" dirty="0"/>
                        <a:t>VREDNOVANJE:</a:t>
                      </a:r>
                    </a:p>
                  </a:txBody>
                  <a:tcPr/>
                </a:tc>
                <a:tc>
                  <a:txBody>
                    <a:bodyPr/>
                    <a:lstStyle/>
                    <a:p>
                      <a:r>
                        <a:rPr lang="hr-HR" sz="1200" dirty="0"/>
                        <a:t>Rezultati na natjecanjima.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txBox="1">
            <a:spLocks/>
          </p:cNvSpPr>
          <p:nvPr/>
        </p:nvSpPr>
        <p:spPr>
          <a:xfrm>
            <a:off x="827584" y="1346213"/>
            <a:ext cx="4038600" cy="467712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1400" b="1" i="0" u="none" strike="noStrike" kern="1200" cap="none" spc="0" normalizeH="0" baseline="0" noProof="0" dirty="0">
                <a:ln>
                  <a:noFill/>
                </a:ln>
                <a:solidFill>
                  <a:sysClr val="windowText" lastClr="000000"/>
                </a:solidFill>
                <a:effectLst/>
                <a:uLnTx/>
                <a:uFillTx/>
                <a:latin typeface="Calibri"/>
                <a:ea typeface="+mn-ea"/>
                <a:cs typeface="+mn-cs"/>
              </a:rPr>
              <a:t>UVOD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Školski kurikulum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Osobna karta OŠ Krune Krstića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Razvojni plan škole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1400" b="1" i="0" u="none" strike="noStrike" kern="1200" cap="none" spc="0" normalizeH="0" baseline="0" noProof="0" dirty="0">
                <a:ln>
                  <a:noFill/>
                </a:ln>
                <a:solidFill>
                  <a:sysClr val="windowText" lastClr="000000"/>
                </a:solidFill>
                <a:effectLst/>
                <a:uLnTx/>
                <a:uFillTx/>
                <a:latin typeface="Calibri"/>
                <a:ea typeface="+mn-ea"/>
                <a:cs typeface="+mn-cs"/>
              </a:rPr>
              <a:t>RAZLIKOVNI DIO KURIKULUMA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IZBORNA NASTAVA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Vjeronauk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Talijanski jezik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Informatika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Njemački jezik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DODATNA NASTAVA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Hrvatski jezik (1.-4. 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Hrvatski jezik (5.-8.r.)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Matematika (1.-4.r)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Matematika (5.-8.r.)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Geografija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Povijest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Engleski jezik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Biologija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Fizika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Informatika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400" b="0" i="0" u="none" strike="noStrike" kern="1200" cap="none" spc="0" normalizeH="0" baseline="0" noProof="0" dirty="0">
                <a:ln>
                  <a:noFill/>
                </a:ln>
                <a:solidFill>
                  <a:sysClr val="windowText" lastClr="000000"/>
                </a:solidFill>
                <a:effectLst/>
                <a:uLnTx/>
                <a:uFillTx/>
                <a:latin typeface="Calibri"/>
                <a:ea typeface="+mn-ea"/>
                <a:cs typeface="+mn-cs"/>
              </a:rPr>
              <a:t>Vjeronaučna olimpijada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Pravokutnik 3"/>
          <p:cNvSpPr/>
          <p:nvPr/>
        </p:nvSpPr>
        <p:spPr>
          <a:xfrm>
            <a:off x="4139952" y="1412776"/>
            <a:ext cx="4248472" cy="4961358"/>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0" i="0" u="none" strike="noStrike" kern="0" cap="none" spc="0" normalizeH="0" baseline="0" noProof="0" dirty="0">
                <a:ln>
                  <a:noFill/>
                </a:ln>
                <a:solidFill>
                  <a:prstClr val="black"/>
                </a:solidFill>
                <a:effectLst/>
                <a:uLnTx/>
                <a:uFillTx/>
              </a:rPr>
              <a:t>DOPUNSKA NASTAVA</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hr-HR" sz="1400" b="0" i="0" u="none" strike="noStrike" kern="0" cap="none" spc="0" normalizeH="0" baseline="0" noProof="0" dirty="0">
                <a:ln>
                  <a:noFill/>
                </a:ln>
                <a:solidFill>
                  <a:prstClr val="black"/>
                </a:solidFill>
                <a:effectLst/>
                <a:uLnTx/>
                <a:uFillTx/>
              </a:rPr>
              <a:t>Hrvatski jezik (1.-4.r.)</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hr-HR" sz="1400" b="0" i="0" u="none" strike="noStrike" kern="0" cap="none" spc="0" normalizeH="0" baseline="0" noProof="0" dirty="0">
                <a:ln>
                  <a:noFill/>
                </a:ln>
                <a:solidFill>
                  <a:prstClr val="black"/>
                </a:solidFill>
                <a:effectLst/>
                <a:uLnTx/>
                <a:uFillTx/>
              </a:rPr>
              <a:t>Hrvatski jezik (5.-8.r.)</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hr-HR" sz="1400" b="0" i="0" u="none" strike="noStrike" kern="0" cap="none" spc="0" normalizeH="0" baseline="0" noProof="0" dirty="0">
                <a:ln>
                  <a:noFill/>
                </a:ln>
                <a:solidFill>
                  <a:prstClr val="black"/>
                </a:solidFill>
                <a:effectLst/>
                <a:uLnTx/>
                <a:uFillTx/>
              </a:rPr>
              <a:t>Matematika (1.-4.r.)</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hr-HR" sz="1400" b="0" i="0" u="none" strike="noStrike" kern="0" cap="none" spc="0" normalizeH="0" baseline="0" noProof="0" dirty="0">
                <a:ln>
                  <a:noFill/>
                </a:ln>
                <a:solidFill>
                  <a:prstClr val="black"/>
                </a:solidFill>
                <a:effectLst/>
                <a:uLnTx/>
                <a:uFillTx/>
              </a:rPr>
              <a:t>Matematika (5.-8.r.)</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hr-HR" sz="1400" b="0" i="0" u="none" strike="noStrike" kern="0" cap="none" spc="0" normalizeH="0" baseline="0" noProof="0" dirty="0">
                <a:ln>
                  <a:noFill/>
                </a:ln>
                <a:solidFill>
                  <a:prstClr val="black"/>
                </a:solidFill>
                <a:effectLst/>
                <a:uLnTx/>
                <a:uFillTx/>
              </a:rPr>
              <a:t>Engleski jezik (4.-8.r.)</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hr-HR" sz="1400" b="0" i="0" u="none" strike="noStrike" kern="0" cap="none" spc="0" normalizeH="0" baseline="0" noProof="0" dirty="0">
                <a:ln>
                  <a:noFill/>
                </a:ln>
                <a:solidFill>
                  <a:prstClr val="black"/>
                </a:solidFill>
                <a:effectLst/>
                <a:uLnTx/>
                <a:uFillTx/>
              </a:rPr>
              <a:t>Kemija</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hr-HR" sz="1400" b="0" i="0" u="none" strike="noStrike" kern="0" cap="none" spc="0" normalizeH="0" baseline="0" noProof="0" dirty="0">
                <a:ln>
                  <a:noFill/>
                </a:ln>
                <a:solidFill>
                  <a:prstClr val="black"/>
                </a:solidFill>
                <a:effectLst/>
                <a:uLnTx/>
                <a:uFillTx/>
              </a:rPr>
              <a:t>Fizika</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hr-HR" sz="1400" b="1"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IZVANNASTAVNE AKTIVNOSTI</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ZDRAVSTVENI ODGOJ</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GRAĐANSKI ODGOJ</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IZVANUČIONIČNA NASTAVA</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ŠKOLSKA KNJIŽNICA</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PROJEKTI</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STRUČNO RAZVOJNA SLUŽBA</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PRODUŽENI BORAVAK</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POLUDNEVNI BORAVAK</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hr-HR" sz="1400" b="1" i="0" u="none" strike="noStrike" kern="0" cap="none" spc="0" normalizeH="0" baseline="0" noProof="0" dirty="0">
                <a:ln>
                  <a:noFill/>
                </a:ln>
                <a:solidFill>
                  <a:prstClr val="black"/>
                </a:solidFill>
                <a:effectLst/>
                <a:uLnTx/>
                <a:uFillTx/>
              </a:rPr>
              <a:t>KULTURNA I JAVNA DJELATNOST ŠKOLE</a:t>
            </a:r>
          </a:p>
        </p:txBody>
      </p:sp>
      <p:sp>
        <p:nvSpPr>
          <p:cNvPr id="6" name="Title 3"/>
          <p:cNvSpPr txBox="1">
            <a:spLocks/>
          </p:cNvSpPr>
          <p:nvPr/>
        </p:nvSpPr>
        <p:spPr>
          <a:xfrm>
            <a:off x="3038126" y="527675"/>
            <a:ext cx="3067747" cy="657902"/>
          </a:xfrm>
          <a:prstGeom prst="rect">
            <a:avLst/>
          </a:prstGeom>
          <a:solidFill>
            <a:srgbClr val="FFCC66"/>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lnSpcReduction="10000"/>
          </a:bodyPr>
          <a:lstStyle>
            <a:defPPr>
              <a:defRPr lang="sr-Latn-RS"/>
            </a:defPPr>
            <a:lvl1pPr algn="ctr">
              <a:spcBef>
                <a:spcPct val="0"/>
              </a:spcBef>
              <a:buNone/>
              <a:defRPr sz="4400">
                <a:solidFill>
                  <a:schemeClr val="tx1"/>
                </a:solidFill>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SADRŽAJ</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2626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20688"/>
            <a:ext cx="3491880" cy="1224136"/>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ENGLESKI JEZIK</a:t>
            </a:r>
            <a:endParaRPr lang="hr-H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1221427048"/>
              </p:ext>
            </p:extLst>
          </p:nvPr>
        </p:nvGraphicFramePr>
        <p:xfrm>
          <a:off x="821688" y="2060848"/>
          <a:ext cx="7422720" cy="3687333"/>
        </p:xfrm>
        <a:graphic>
          <a:graphicData uri="http://schemas.openxmlformats.org/drawingml/2006/table">
            <a:tbl>
              <a:tblPr firstRow="1" bandRow="1">
                <a:tableStyleId>{D7AC3CCA-C797-4891-BE02-D94E43425B78}</a:tableStyleId>
              </a:tblPr>
              <a:tblGrid>
                <a:gridCol w="1713788">
                  <a:extLst>
                    <a:ext uri="{9D8B030D-6E8A-4147-A177-3AD203B41FA5}">
                      <a16:colId xmlns:a16="http://schemas.microsoft.com/office/drawing/2014/main" val="20000"/>
                    </a:ext>
                  </a:extLst>
                </a:gridCol>
                <a:gridCol w="5708932">
                  <a:extLst>
                    <a:ext uri="{9D8B030D-6E8A-4147-A177-3AD203B41FA5}">
                      <a16:colId xmlns:a16="http://schemas.microsoft.com/office/drawing/2014/main" val="20001"/>
                    </a:ext>
                  </a:extLst>
                </a:gridCol>
              </a:tblGrid>
              <a:tr h="491301">
                <a:tc>
                  <a:txBody>
                    <a:bodyPr/>
                    <a:lstStyle/>
                    <a:p>
                      <a:r>
                        <a:rPr lang="hr-HR" sz="1600" b="1" dirty="0"/>
                        <a:t>CILJEVI:</a:t>
                      </a:r>
                    </a:p>
                  </a:txBody>
                  <a:tcPr/>
                </a:tc>
                <a:tc>
                  <a:txBody>
                    <a:bodyPr/>
                    <a:lstStyle/>
                    <a:p>
                      <a:pPr>
                        <a:lnSpc>
                          <a:spcPts val="2200"/>
                        </a:lnSpc>
                        <a:tabLst>
                          <a:tab pos="139700" algn="l"/>
                          <a:tab pos="2362200" algn="l"/>
                        </a:tabLst>
                      </a:pPr>
                      <a:r>
                        <a:rPr lang="hr-HR" altLang="zh-CN" sz="1200" b="0" dirty="0"/>
                        <a:t>Razvijanje</a:t>
                      </a:r>
                      <a:r>
                        <a:rPr lang="hr-HR" altLang="zh-CN" sz="1200" b="0" baseline="0" dirty="0"/>
                        <a:t> dodatnih jezičnih vještina i sposobnosti pisane i usmene komunikacije na engleskom jeziku.</a:t>
                      </a:r>
                      <a:endParaRPr lang="hr-HR" altLang="zh-CN" sz="1200" b="0" dirty="0">
                        <a:solidFill>
                          <a:srgbClr val="000000"/>
                        </a:solidFill>
                        <a:latin typeface="+mn-lt"/>
                        <a:ea typeface="Adobe Fangsong Std R" pitchFamily="18" charset="-128"/>
                        <a:cs typeface="Times New Roman" pitchFamily="18" charset="0"/>
                      </a:endParaRPr>
                    </a:p>
                  </a:txBody>
                  <a:tcPr/>
                </a:tc>
                <a:extLst>
                  <a:ext uri="{0D108BD9-81ED-4DB2-BD59-A6C34878D82A}">
                    <a16:rowId xmlns:a16="http://schemas.microsoft.com/office/drawing/2014/main" val="10000"/>
                  </a:ext>
                </a:extLst>
              </a:tr>
              <a:tr h="491301">
                <a:tc>
                  <a:txBody>
                    <a:bodyPr/>
                    <a:lstStyle/>
                    <a:p>
                      <a:r>
                        <a:rPr lang="hr-HR" sz="1600" b="1" dirty="0"/>
                        <a:t>NAMJENA:</a:t>
                      </a:r>
                    </a:p>
                  </a:txBody>
                  <a:tcPr/>
                </a:tc>
                <a:tc>
                  <a:txBody>
                    <a:bodyPr/>
                    <a:lstStyle/>
                    <a:p>
                      <a:r>
                        <a:rPr lang="hr-HR" sz="1200" dirty="0"/>
                        <a:t>Učenici od</a:t>
                      </a:r>
                      <a:r>
                        <a:rPr lang="hr-HR" sz="1200" baseline="0" dirty="0"/>
                        <a:t> 1. do 8. razreda.</a:t>
                      </a:r>
                      <a:endParaRPr lang="hr-HR" sz="1200" dirty="0"/>
                    </a:p>
                  </a:txBody>
                  <a:tcPr/>
                </a:tc>
                <a:extLst>
                  <a:ext uri="{0D108BD9-81ED-4DB2-BD59-A6C34878D82A}">
                    <a16:rowId xmlns:a16="http://schemas.microsoft.com/office/drawing/2014/main" val="10001"/>
                  </a:ext>
                </a:extLst>
              </a:tr>
              <a:tr h="491301">
                <a:tc>
                  <a:txBody>
                    <a:bodyPr/>
                    <a:lstStyle/>
                    <a:p>
                      <a:r>
                        <a:rPr lang="hr-HR" sz="1600" b="1" dirty="0"/>
                        <a:t>NOSITELJI:</a:t>
                      </a:r>
                    </a:p>
                  </a:txBody>
                  <a:tcPr/>
                </a:tc>
                <a:tc>
                  <a:txBody>
                    <a:bodyPr/>
                    <a:lstStyle/>
                    <a:p>
                      <a:r>
                        <a:rPr lang="hr-HR" sz="1200" dirty="0"/>
                        <a:t>Učiteljice Engleskog jezika (prema</a:t>
                      </a:r>
                      <a:r>
                        <a:rPr lang="hr-HR" sz="1200" baseline="0" dirty="0"/>
                        <a:t> zaduženjima za 2020./2021.godinu).</a:t>
                      </a:r>
                      <a:endParaRPr lang="hr-HR" sz="1200" dirty="0"/>
                    </a:p>
                  </a:txBody>
                  <a:tcPr/>
                </a:tc>
                <a:extLst>
                  <a:ext uri="{0D108BD9-81ED-4DB2-BD59-A6C34878D82A}">
                    <a16:rowId xmlns:a16="http://schemas.microsoft.com/office/drawing/2014/main" val="10002"/>
                  </a:ext>
                </a:extLst>
              </a:tr>
              <a:tr h="580588">
                <a:tc>
                  <a:txBody>
                    <a:bodyPr/>
                    <a:lstStyle/>
                    <a:p>
                      <a:r>
                        <a:rPr lang="hr-HR" sz="1600" b="1" dirty="0"/>
                        <a:t>NAČINI REALIZACIJE:</a:t>
                      </a:r>
                    </a:p>
                  </a:txBody>
                  <a:tcPr/>
                </a:tc>
                <a:tc>
                  <a:txBody>
                    <a:bodyPr/>
                    <a:lstStyle/>
                    <a:p>
                      <a:r>
                        <a:rPr lang="hr-HR" sz="1200" dirty="0"/>
                        <a:t>Različiti oblici i metode rada.</a:t>
                      </a:r>
                    </a:p>
                  </a:txBody>
                  <a:tcPr/>
                </a:tc>
                <a:extLst>
                  <a:ext uri="{0D108BD9-81ED-4DB2-BD59-A6C34878D82A}">
                    <a16:rowId xmlns:a16="http://schemas.microsoft.com/office/drawing/2014/main" val="10003"/>
                  </a:ext>
                </a:extLst>
              </a:tr>
              <a:tr h="491301">
                <a:tc>
                  <a:txBody>
                    <a:bodyPr/>
                    <a:lstStyle/>
                    <a:p>
                      <a:r>
                        <a:rPr lang="hr-HR" sz="1600" b="1" dirty="0"/>
                        <a:t>VREMENIK:</a:t>
                      </a:r>
                    </a:p>
                  </a:txBody>
                  <a:tcPr/>
                </a:tc>
                <a:tc>
                  <a:txBody>
                    <a:bodyPr/>
                    <a:lstStyle/>
                    <a:p>
                      <a:r>
                        <a:rPr lang="hr-HR" sz="1200" dirty="0"/>
                        <a:t>30 sati tijekom školske godine.</a:t>
                      </a:r>
                    </a:p>
                  </a:txBody>
                  <a:tcPr/>
                </a:tc>
                <a:extLst>
                  <a:ext uri="{0D108BD9-81ED-4DB2-BD59-A6C34878D82A}">
                    <a16:rowId xmlns:a16="http://schemas.microsoft.com/office/drawing/2014/main" val="10004"/>
                  </a:ext>
                </a:extLst>
              </a:tr>
              <a:tr h="491301">
                <a:tc>
                  <a:txBody>
                    <a:bodyPr/>
                    <a:lstStyle/>
                    <a:p>
                      <a:r>
                        <a:rPr lang="hr-HR" sz="1600" b="1" dirty="0"/>
                        <a:t>TROŠKOVNIK:</a:t>
                      </a:r>
                    </a:p>
                  </a:txBody>
                  <a:tcPr/>
                </a:tc>
                <a:tc>
                  <a:txBody>
                    <a:bodyPr/>
                    <a:lstStyle/>
                    <a:p>
                      <a:r>
                        <a:rPr lang="hr-HR" sz="1200" dirty="0"/>
                        <a:t>Papir i toner za fotokopiranje.</a:t>
                      </a:r>
                    </a:p>
                  </a:txBody>
                  <a:tcPr/>
                </a:tc>
                <a:extLst>
                  <a:ext uri="{0D108BD9-81ED-4DB2-BD59-A6C34878D82A}">
                    <a16:rowId xmlns:a16="http://schemas.microsoft.com/office/drawing/2014/main" val="10005"/>
                  </a:ext>
                </a:extLst>
              </a:tr>
              <a:tr h="491301">
                <a:tc>
                  <a:txBody>
                    <a:bodyPr/>
                    <a:lstStyle/>
                    <a:p>
                      <a:r>
                        <a:rPr lang="hr-HR" sz="1600" b="1" dirty="0"/>
                        <a:t>VREDNOVANJE:</a:t>
                      </a:r>
                    </a:p>
                  </a:txBody>
                  <a:tcPr/>
                </a:tc>
                <a:tc>
                  <a:txBody>
                    <a:bodyPr/>
                    <a:lstStyle/>
                    <a:p>
                      <a:r>
                        <a:rPr lang="hr-HR" sz="1200" dirty="0"/>
                        <a:t>Praćenje rada i</a:t>
                      </a:r>
                      <a:r>
                        <a:rPr lang="hr-HR" sz="1200" baseline="0" dirty="0"/>
                        <a:t> postignuća učenika.</a:t>
                      </a:r>
                      <a:endParaRPr lang="hr-HR" sz="1200" dirty="0"/>
                    </a:p>
                  </a:txBody>
                  <a:tcPr/>
                </a:tc>
                <a:extLst>
                  <a:ext uri="{0D108BD9-81ED-4DB2-BD59-A6C34878D82A}">
                    <a16:rowId xmlns:a16="http://schemas.microsoft.com/office/drawing/2014/main" val="10006"/>
                  </a:ext>
                </a:extLst>
              </a:tr>
            </a:tbl>
          </a:graphicData>
        </a:graphic>
      </p:graphicFrame>
      <p:pic>
        <p:nvPicPr>
          <p:cNvPr id="8" name="Picture 7" descr="English lesson at school - cartoon people Vector Image">
            <a:extLst>
              <a:ext uri="{FF2B5EF4-FFF2-40B4-BE49-F238E27FC236}">
                <a16:creationId xmlns:a16="http://schemas.microsoft.com/office/drawing/2014/main" id="{E55CAFC3-C809-41CA-9CC0-2491D0B847BE}"/>
              </a:ext>
            </a:extLst>
          </p:cNvPr>
          <p:cNvPicPr/>
          <p:nvPr/>
        </p:nvPicPr>
        <p:blipFill rotWithShape="1">
          <a:blip r:embed="rId3" cstate="print">
            <a:extLst>
              <a:ext uri="{28A0092B-C50C-407E-A947-70E740481C1C}">
                <a14:useLocalDpi xmlns:a14="http://schemas.microsoft.com/office/drawing/2010/main" val="0"/>
              </a:ext>
            </a:extLst>
          </a:blip>
          <a:srcRect b="14821"/>
          <a:stretch/>
        </p:blipFill>
        <p:spPr bwMode="auto">
          <a:xfrm>
            <a:off x="5364088" y="548681"/>
            <a:ext cx="1967602" cy="1215384"/>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79712" y="764704"/>
            <a:ext cx="1785918" cy="64294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rPr>
              <a:t>KEMIJA</a:t>
            </a:r>
          </a:p>
        </p:txBody>
      </p:sp>
      <p:graphicFrame>
        <p:nvGraphicFramePr>
          <p:cNvPr id="6" name="Content Placeholder 3"/>
          <p:cNvGraphicFramePr>
            <a:graphicFrameLocks/>
          </p:cNvGraphicFramePr>
          <p:nvPr>
            <p:extLst>
              <p:ext uri="{D42A27DB-BD31-4B8C-83A1-F6EECF244321}">
                <p14:modId xmlns:p14="http://schemas.microsoft.com/office/powerpoint/2010/main" val="2875376258"/>
              </p:ext>
            </p:extLst>
          </p:nvPr>
        </p:nvGraphicFramePr>
        <p:xfrm>
          <a:off x="892959" y="1844824"/>
          <a:ext cx="7351449" cy="3673398"/>
        </p:xfrm>
        <a:graphic>
          <a:graphicData uri="http://schemas.openxmlformats.org/drawingml/2006/table">
            <a:tbl>
              <a:tblPr firstRow="1" bandRow="1">
                <a:tableStyleId>{0505E3EF-67EA-436B-97B2-0124C06EBD24}</a:tableStyleId>
              </a:tblPr>
              <a:tblGrid>
                <a:gridCol w="1503915">
                  <a:extLst>
                    <a:ext uri="{9D8B030D-6E8A-4147-A177-3AD203B41FA5}">
                      <a16:colId xmlns:a16="http://schemas.microsoft.com/office/drawing/2014/main" val="20000"/>
                    </a:ext>
                  </a:extLst>
                </a:gridCol>
                <a:gridCol w="5847534">
                  <a:extLst>
                    <a:ext uri="{9D8B030D-6E8A-4147-A177-3AD203B41FA5}">
                      <a16:colId xmlns:a16="http://schemas.microsoft.com/office/drawing/2014/main" val="20001"/>
                    </a:ext>
                  </a:extLst>
                </a:gridCol>
              </a:tblGrid>
              <a:tr h="480812">
                <a:tc>
                  <a:txBody>
                    <a:bodyPr/>
                    <a:lstStyle/>
                    <a:p>
                      <a:r>
                        <a:rPr lang="hr-HR" sz="1600" b="1" dirty="0"/>
                        <a:t>CILJEVI:</a:t>
                      </a:r>
                    </a:p>
                  </a:txBody>
                  <a:tcPr/>
                </a:tc>
                <a:tc>
                  <a:txBody>
                    <a:bodyPr/>
                    <a:lstStyle/>
                    <a:p>
                      <a:r>
                        <a:rPr lang="hr-HR" sz="1200" b="0" dirty="0"/>
                        <a:t>Individualan</a:t>
                      </a:r>
                      <a:r>
                        <a:rPr lang="hr-HR" sz="1200" b="0" baseline="0" dirty="0"/>
                        <a:t> rad s učenicima koji pokazuju napredno znanje i žele znati više. Produbljivanje znanja iz kemije rješavanjem problemskih zadataka. Razvijanje kreativnog i kritičkog mišljenja te natjecateljskog duha.</a:t>
                      </a:r>
                      <a:endParaRPr lang="hr-HR" sz="1200" b="0" dirty="0"/>
                    </a:p>
                  </a:txBody>
                  <a:tcPr/>
                </a:tc>
                <a:extLst>
                  <a:ext uri="{0D108BD9-81ED-4DB2-BD59-A6C34878D82A}">
                    <a16:rowId xmlns:a16="http://schemas.microsoft.com/office/drawing/2014/main" val="10000"/>
                  </a:ext>
                </a:extLst>
              </a:tr>
              <a:tr h="480812">
                <a:tc>
                  <a:txBody>
                    <a:bodyPr/>
                    <a:lstStyle/>
                    <a:p>
                      <a:r>
                        <a:rPr lang="hr-HR" sz="1600" b="1" dirty="0"/>
                        <a:t>NAMJENA:</a:t>
                      </a:r>
                    </a:p>
                  </a:txBody>
                  <a:tcPr/>
                </a:tc>
                <a:tc>
                  <a:txBody>
                    <a:bodyPr/>
                    <a:lstStyle/>
                    <a:p>
                      <a:r>
                        <a:rPr lang="hr-HR" sz="1200" dirty="0"/>
                        <a:t>Učenici</a:t>
                      </a:r>
                      <a:r>
                        <a:rPr lang="hr-HR" sz="1200" baseline="0" dirty="0"/>
                        <a:t> 7. i 8. razreda.</a:t>
                      </a:r>
                      <a:endParaRPr lang="hr-HR" sz="1200" dirty="0"/>
                    </a:p>
                  </a:txBody>
                  <a:tcPr/>
                </a:tc>
                <a:extLst>
                  <a:ext uri="{0D108BD9-81ED-4DB2-BD59-A6C34878D82A}">
                    <a16:rowId xmlns:a16="http://schemas.microsoft.com/office/drawing/2014/main" val="10001"/>
                  </a:ext>
                </a:extLst>
              </a:tr>
              <a:tr h="480812">
                <a:tc>
                  <a:txBody>
                    <a:bodyPr/>
                    <a:lstStyle/>
                    <a:p>
                      <a:r>
                        <a:rPr lang="hr-HR" sz="1600" b="1" dirty="0"/>
                        <a:t>NOSITELJI:</a:t>
                      </a:r>
                    </a:p>
                  </a:txBody>
                  <a:tcPr/>
                </a:tc>
                <a:tc>
                  <a:txBody>
                    <a:bodyPr/>
                    <a:lstStyle/>
                    <a:p>
                      <a:r>
                        <a:rPr lang="hr-HR" sz="1200" dirty="0"/>
                        <a:t>Učitelj</a:t>
                      </a:r>
                      <a:r>
                        <a:rPr lang="hr-HR" sz="1200" baseline="0" dirty="0"/>
                        <a:t> Kemije.</a:t>
                      </a:r>
                      <a:endParaRPr lang="hr-HR" sz="1200" dirty="0"/>
                    </a:p>
                  </a:txBody>
                  <a:tcPr/>
                </a:tc>
                <a:extLst>
                  <a:ext uri="{0D108BD9-81ED-4DB2-BD59-A6C34878D82A}">
                    <a16:rowId xmlns:a16="http://schemas.microsoft.com/office/drawing/2014/main" val="10002"/>
                  </a:ext>
                </a:extLst>
              </a:tr>
              <a:tr h="629258">
                <a:tc>
                  <a:txBody>
                    <a:bodyPr/>
                    <a:lstStyle/>
                    <a:p>
                      <a:r>
                        <a:rPr lang="hr-HR" sz="1600" b="1" dirty="0"/>
                        <a:t>NAČINI REALIZACIJE:</a:t>
                      </a:r>
                    </a:p>
                  </a:txBody>
                  <a:tcPr/>
                </a:tc>
                <a:tc>
                  <a:txBody>
                    <a:bodyPr/>
                    <a:lstStyle/>
                    <a:p>
                      <a:r>
                        <a:rPr lang="hr-HR" sz="1200" dirty="0"/>
                        <a:t>Prema planu</a:t>
                      </a:r>
                      <a:r>
                        <a:rPr lang="hr-HR" sz="1200" baseline="0" dirty="0"/>
                        <a:t> i programu.</a:t>
                      </a:r>
                      <a:endParaRPr lang="hr-HR" sz="1200" dirty="0"/>
                    </a:p>
                  </a:txBody>
                  <a:tcPr/>
                </a:tc>
                <a:extLst>
                  <a:ext uri="{0D108BD9-81ED-4DB2-BD59-A6C34878D82A}">
                    <a16:rowId xmlns:a16="http://schemas.microsoft.com/office/drawing/2014/main" val="10003"/>
                  </a:ext>
                </a:extLst>
              </a:tr>
              <a:tr h="480812">
                <a:tc>
                  <a:txBody>
                    <a:bodyPr/>
                    <a:lstStyle/>
                    <a:p>
                      <a:r>
                        <a:rPr lang="hr-HR" sz="1600" b="1" dirty="0"/>
                        <a:t>VREMENIK:</a:t>
                      </a:r>
                    </a:p>
                  </a:txBody>
                  <a:tcPr/>
                </a:tc>
                <a:tc>
                  <a:txBody>
                    <a:bodyPr/>
                    <a:lstStyle/>
                    <a:p>
                      <a:r>
                        <a:rPr lang="hr-HR" sz="1200" dirty="0"/>
                        <a:t>Tijekom školske godine 2020./2021., jedan</a:t>
                      </a:r>
                      <a:r>
                        <a:rPr lang="hr-HR" sz="1200" baseline="0" dirty="0"/>
                        <a:t> sat tjedno.</a:t>
                      </a:r>
                      <a:endParaRPr lang="hr-HR" sz="1200" dirty="0"/>
                    </a:p>
                  </a:txBody>
                  <a:tcPr/>
                </a:tc>
                <a:extLst>
                  <a:ext uri="{0D108BD9-81ED-4DB2-BD59-A6C34878D82A}">
                    <a16:rowId xmlns:a16="http://schemas.microsoft.com/office/drawing/2014/main" val="10004"/>
                  </a:ext>
                </a:extLst>
              </a:tr>
              <a:tr h="480812">
                <a:tc>
                  <a:txBody>
                    <a:bodyPr/>
                    <a:lstStyle/>
                    <a:p>
                      <a:r>
                        <a:rPr lang="hr-HR" sz="1600" b="1" dirty="0"/>
                        <a:t>TROŠKOVNIK:</a:t>
                      </a:r>
                    </a:p>
                  </a:txBody>
                  <a:tcPr/>
                </a:tc>
                <a:tc>
                  <a:txBody>
                    <a:bodyPr/>
                    <a:lstStyle/>
                    <a:p>
                      <a:r>
                        <a:rPr lang="hr-HR" sz="1200" dirty="0"/>
                        <a:t>Potrošni materijal,</a:t>
                      </a:r>
                      <a:r>
                        <a:rPr lang="hr-HR" sz="1200" baseline="0" dirty="0"/>
                        <a:t> oko 1000 kn.</a:t>
                      </a:r>
                      <a:endParaRPr lang="hr-HR" sz="1200" dirty="0"/>
                    </a:p>
                  </a:txBody>
                  <a:tcPr/>
                </a:tc>
                <a:extLst>
                  <a:ext uri="{0D108BD9-81ED-4DB2-BD59-A6C34878D82A}">
                    <a16:rowId xmlns:a16="http://schemas.microsoft.com/office/drawing/2014/main" val="10005"/>
                  </a:ext>
                </a:extLst>
              </a:tr>
              <a:tr h="480812">
                <a:tc>
                  <a:txBody>
                    <a:bodyPr/>
                    <a:lstStyle/>
                    <a:p>
                      <a:r>
                        <a:rPr lang="hr-HR" sz="1600" b="1" dirty="0"/>
                        <a:t>VREDNOVANJE:</a:t>
                      </a:r>
                    </a:p>
                  </a:txBody>
                  <a:tcPr/>
                </a:tc>
                <a:tc>
                  <a:txBody>
                    <a:bodyPr/>
                    <a:lstStyle/>
                    <a:p>
                      <a:r>
                        <a:rPr lang="hr-HR" sz="1200" dirty="0"/>
                        <a:t>Rezultati na školskom,</a:t>
                      </a:r>
                      <a:r>
                        <a:rPr lang="hr-HR" sz="1200" baseline="0" dirty="0"/>
                        <a:t> općinskom, županijskom i državnom natjecanju. Usmena i pismena provjera te rezultati u nastavi.</a:t>
                      </a:r>
                      <a:endParaRPr lang="hr-HR" sz="1200" dirty="0"/>
                    </a:p>
                  </a:txBody>
                  <a:tcPr/>
                </a:tc>
                <a:extLst>
                  <a:ext uri="{0D108BD9-81ED-4DB2-BD59-A6C34878D82A}">
                    <a16:rowId xmlns:a16="http://schemas.microsoft.com/office/drawing/2014/main" val="10006"/>
                  </a:ext>
                </a:extLst>
              </a:tr>
            </a:tbl>
          </a:graphicData>
        </a:graphic>
      </p:graphicFrame>
      <p:pic>
        <p:nvPicPr>
          <p:cNvPr id="7" name="Picture 6" descr="Predložak okvira s djetetom u znanstvenom laboratoriju F ... |  Besplatni vektor #Freepik #freevector #frame #school #border #template">
            <a:extLst>
              <a:ext uri="{FF2B5EF4-FFF2-40B4-BE49-F238E27FC236}">
                <a16:creationId xmlns:a16="http://schemas.microsoft.com/office/drawing/2014/main" id="{E4611635-923E-4D7C-8DC9-DDBC099F6F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44" y="548680"/>
            <a:ext cx="1584176" cy="1232196"/>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9592" y="620688"/>
            <a:ext cx="2357422" cy="71438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BIOLOGIJA</a:t>
            </a: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3052067213"/>
              </p:ext>
            </p:extLst>
          </p:nvPr>
        </p:nvGraphicFramePr>
        <p:xfrm>
          <a:off x="899592" y="1844825"/>
          <a:ext cx="7272808" cy="3793339"/>
        </p:xfrm>
        <a:graphic>
          <a:graphicData uri="http://schemas.openxmlformats.org/drawingml/2006/table">
            <a:tbl>
              <a:tblPr firstRow="1" bandRow="1">
                <a:tableStyleId>{16D9F66E-5EB9-4882-86FB-DCBF35E3C3E4}</a:tableStyleId>
              </a:tblPr>
              <a:tblGrid>
                <a:gridCol w="1512168">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634798">
                <a:tc>
                  <a:txBody>
                    <a:bodyPr/>
                    <a:lstStyle/>
                    <a:p>
                      <a:r>
                        <a:rPr lang="hr-HR" sz="1600" b="1" dirty="0"/>
                        <a:t>CILJEVI:</a:t>
                      </a:r>
                    </a:p>
                  </a:txBody>
                  <a:tcPr/>
                </a:tc>
                <a:tc>
                  <a:txBody>
                    <a:bodyPr/>
                    <a:lstStyle/>
                    <a:p>
                      <a:r>
                        <a:rPr lang="hr-HR" altLang="zh-CN" sz="1200" b="0" dirty="0"/>
                        <a:t>Proširivanje i produbljivanje znanja iz biologije. Razvijanje interesa za biologiju</a:t>
                      </a:r>
                      <a:r>
                        <a:rPr lang="hr-HR" altLang="zh-CN" sz="1200" b="0" baseline="0" dirty="0"/>
                        <a:t> i proučavanje živih bića. Primjena znanja u svakodnevnom životu. Pripremanje učenika za školsko natjecanje. Razvijanje zanimanja za prirodu i prirodne predmete. Poticanje interesa za dodatnu literaturu i časopise za biologiju.</a:t>
                      </a:r>
                      <a:endParaRPr lang="hr-HR" altLang="zh-CN" sz="1200" b="0" dirty="0">
                        <a:solidFill>
                          <a:srgbClr val="000000"/>
                        </a:solidFill>
                        <a:latin typeface="+mn-lt"/>
                        <a:cs typeface="Times New Roman" pitchFamily="18" charset="0"/>
                      </a:endParaRPr>
                    </a:p>
                  </a:txBody>
                  <a:tcPr/>
                </a:tc>
                <a:extLst>
                  <a:ext uri="{0D108BD9-81ED-4DB2-BD59-A6C34878D82A}">
                    <a16:rowId xmlns:a16="http://schemas.microsoft.com/office/drawing/2014/main" val="10000"/>
                  </a:ext>
                </a:extLst>
              </a:tr>
              <a:tr h="427920">
                <a:tc>
                  <a:txBody>
                    <a:bodyPr/>
                    <a:lstStyle/>
                    <a:p>
                      <a:r>
                        <a:rPr lang="hr-HR" sz="1600" b="1" dirty="0"/>
                        <a:t>NAMJENA:</a:t>
                      </a:r>
                    </a:p>
                  </a:txBody>
                  <a:tcPr/>
                </a:tc>
                <a:tc>
                  <a:txBody>
                    <a:bodyPr/>
                    <a:lstStyle/>
                    <a:p>
                      <a:r>
                        <a:rPr lang="hr-HR" sz="1200" dirty="0"/>
                        <a:t>Učenici 7. i 8. razreda.</a:t>
                      </a:r>
                    </a:p>
                  </a:txBody>
                  <a:tcPr/>
                </a:tc>
                <a:extLst>
                  <a:ext uri="{0D108BD9-81ED-4DB2-BD59-A6C34878D82A}">
                    <a16:rowId xmlns:a16="http://schemas.microsoft.com/office/drawing/2014/main" val="10001"/>
                  </a:ext>
                </a:extLst>
              </a:tr>
              <a:tr h="425092">
                <a:tc>
                  <a:txBody>
                    <a:bodyPr/>
                    <a:lstStyle/>
                    <a:p>
                      <a:r>
                        <a:rPr lang="hr-HR" sz="1600" b="1" dirty="0"/>
                        <a:t>NOSITELJI:</a:t>
                      </a:r>
                    </a:p>
                  </a:txBody>
                  <a:tcPr/>
                </a:tc>
                <a:tc>
                  <a:txBody>
                    <a:bodyPr/>
                    <a:lstStyle/>
                    <a:p>
                      <a:r>
                        <a:rPr lang="hr-HR" sz="1200" dirty="0"/>
                        <a:t>Učitelji</a:t>
                      </a:r>
                      <a:r>
                        <a:rPr lang="hr-HR" sz="1200" baseline="0" dirty="0"/>
                        <a:t> Biologije.</a:t>
                      </a:r>
                      <a:endParaRPr lang="hr-HR" sz="1200" dirty="0"/>
                    </a:p>
                  </a:txBody>
                  <a:tcPr/>
                </a:tc>
                <a:extLst>
                  <a:ext uri="{0D108BD9-81ED-4DB2-BD59-A6C34878D82A}">
                    <a16:rowId xmlns:a16="http://schemas.microsoft.com/office/drawing/2014/main" val="10002"/>
                  </a:ext>
                </a:extLst>
              </a:tr>
              <a:tr h="574342">
                <a:tc>
                  <a:txBody>
                    <a:bodyPr/>
                    <a:lstStyle/>
                    <a:p>
                      <a:r>
                        <a:rPr lang="hr-HR" sz="1600" b="1" dirty="0"/>
                        <a:t>NAČINI REALIZACIJA:</a:t>
                      </a:r>
                    </a:p>
                  </a:txBody>
                  <a:tcPr/>
                </a:tc>
                <a:tc>
                  <a:txBody>
                    <a:bodyPr/>
                    <a:lstStyle/>
                    <a:p>
                      <a:r>
                        <a:rPr lang="hr-HR" sz="1200" dirty="0"/>
                        <a:t>Nastava prema planu i programu u učionici i povremeno terenska nastava.</a:t>
                      </a:r>
                    </a:p>
                  </a:txBody>
                  <a:tcPr/>
                </a:tc>
                <a:extLst>
                  <a:ext uri="{0D108BD9-81ED-4DB2-BD59-A6C34878D82A}">
                    <a16:rowId xmlns:a16="http://schemas.microsoft.com/office/drawing/2014/main" val="10003"/>
                  </a:ext>
                </a:extLst>
              </a:tr>
              <a:tr h="486014">
                <a:tc>
                  <a:txBody>
                    <a:bodyPr/>
                    <a:lstStyle/>
                    <a:p>
                      <a:r>
                        <a:rPr lang="hr-HR" sz="1600" b="1" dirty="0"/>
                        <a:t>VREMENIK:</a:t>
                      </a:r>
                    </a:p>
                  </a:txBody>
                  <a:tcPr/>
                </a:tc>
                <a:tc>
                  <a:txBody>
                    <a:bodyPr/>
                    <a:lstStyle/>
                    <a:p>
                      <a:r>
                        <a:rPr lang="hr-HR" sz="1200" dirty="0"/>
                        <a:t>Jednom do dva puta tjedno (35 sati).</a:t>
                      </a:r>
                    </a:p>
                  </a:txBody>
                  <a:tcPr/>
                </a:tc>
                <a:extLst>
                  <a:ext uri="{0D108BD9-81ED-4DB2-BD59-A6C34878D82A}">
                    <a16:rowId xmlns:a16="http://schemas.microsoft.com/office/drawing/2014/main" val="10004"/>
                  </a:ext>
                </a:extLst>
              </a:tr>
              <a:tr h="486014">
                <a:tc>
                  <a:txBody>
                    <a:bodyPr/>
                    <a:lstStyle/>
                    <a:p>
                      <a:r>
                        <a:rPr lang="hr-HR" sz="1600" b="1" dirty="0"/>
                        <a:t>TROŠKOVNIK:</a:t>
                      </a:r>
                    </a:p>
                  </a:txBody>
                  <a:tcPr/>
                </a:tc>
                <a:tc>
                  <a:txBody>
                    <a:bodyPr/>
                    <a:lstStyle/>
                    <a:p>
                      <a:r>
                        <a:rPr lang="hr-HR" sz="1200" dirty="0"/>
                        <a:t>Pribor za mikroskopiranje i praktične radove, oko 100 kn.</a:t>
                      </a:r>
                    </a:p>
                  </a:txBody>
                  <a:tcPr/>
                </a:tc>
                <a:extLst>
                  <a:ext uri="{0D108BD9-81ED-4DB2-BD59-A6C34878D82A}">
                    <a16:rowId xmlns:a16="http://schemas.microsoft.com/office/drawing/2014/main" val="10005"/>
                  </a:ext>
                </a:extLst>
              </a:tr>
              <a:tr h="566219">
                <a:tc>
                  <a:txBody>
                    <a:bodyPr/>
                    <a:lstStyle/>
                    <a:p>
                      <a:r>
                        <a:rPr lang="hr-HR" sz="1600" b="1" dirty="0"/>
                        <a:t>VREDNOVANJE:</a:t>
                      </a:r>
                    </a:p>
                  </a:txBody>
                  <a:tcPr/>
                </a:tc>
                <a:tc>
                  <a:txBody>
                    <a:bodyPr/>
                    <a:lstStyle/>
                    <a:p>
                      <a:r>
                        <a:rPr lang="hr-HR" sz="1200" dirty="0"/>
                        <a:t>Rješavanje testova sa natjecanja iz biologije</a:t>
                      </a:r>
                      <a:r>
                        <a:rPr lang="hr-HR" sz="1200" baseline="0" dirty="0"/>
                        <a:t> i samovrednovanje učenika.</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9592" y="548680"/>
            <a:ext cx="1800200" cy="86409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FIZIKA</a:t>
            </a:r>
          </a:p>
        </p:txBody>
      </p:sp>
      <p:graphicFrame>
        <p:nvGraphicFramePr>
          <p:cNvPr id="6" name="Content Placeholder 3"/>
          <p:cNvGraphicFramePr>
            <a:graphicFrameLocks/>
          </p:cNvGraphicFramePr>
          <p:nvPr>
            <p:extLst>
              <p:ext uri="{D42A27DB-BD31-4B8C-83A1-F6EECF244321}">
                <p14:modId xmlns:p14="http://schemas.microsoft.com/office/powerpoint/2010/main" val="2908341897"/>
              </p:ext>
            </p:extLst>
          </p:nvPr>
        </p:nvGraphicFramePr>
        <p:xfrm>
          <a:off x="899591" y="1772817"/>
          <a:ext cx="7344817" cy="3791528"/>
        </p:xfrm>
        <a:graphic>
          <a:graphicData uri="http://schemas.openxmlformats.org/drawingml/2006/table">
            <a:tbl>
              <a:tblPr firstRow="1" bandRow="1">
                <a:tableStyleId>{C4B1156A-380E-4F78-BDF5-A606A8083BF9}</a:tableStyleId>
              </a:tblPr>
              <a:tblGrid>
                <a:gridCol w="1512169">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830368">
                <a:tc>
                  <a:txBody>
                    <a:bodyPr/>
                    <a:lstStyle/>
                    <a:p>
                      <a:r>
                        <a:rPr lang="hr-HR" sz="1600" b="1" dirty="0"/>
                        <a:t>CILJEVI:</a:t>
                      </a:r>
                    </a:p>
                  </a:txBody>
                  <a:tcPr/>
                </a:tc>
                <a:tc>
                  <a:txBody>
                    <a:bodyPr/>
                    <a:lstStyle/>
                    <a:p>
                      <a:pPr>
                        <a:lnSpc>
                          <a:spcPts val="1200"/>
                        </a:lnSpc>
                        <a:tabLst>
                          <a:tab pos="2298700" algn="l"/>
                        </a:tabLst>
                      </a:pPr>
                      <a:r>
                        <a:rPr lang="hr-HR" sz="1200" b="0" dirty="0"/>
                        <a:t>Produbljivanje</a:t>
                      </a:r>
                      <a:r>
                        <a:rPr lang="hr-HR" sz="1200" b="0" baseline="0" dirty="0"/>
                        <a:t> znanja iz fizike kroz rješavanje zadataka i problemskih zadataka. Poticanje natjecateljskog duha. Razvijanje maštovitosti, sposobnosti kreativnog i kritičkog mišljenja te grafičkog komuniciranja. Usvajanje i prihvaćanje znanstvenog načina mišljenja. Usvajanje vještinu izlaganja mišljenja. Izgrađivanje znanstvenog jezika fizike. Razvijanje postupnosti i temeljitosti u učenju, stvaranje pozitivnog odnosa prema radu u grupi, poticanje znatiželje i doživljaja zadovoljstva u učenju.</a:t>
                      </a:r>
                      <a:endParaRPr lang="en-US" altLang="zh-CN" sz="1200" b="0" dirty="0">
                        <a:solidFill>
                          <a:srgbClr val="000000"/>
                        </a:solidFill>
                        <a:latin typeface="Corbel" pitchFamily="18" charset="0"/>
                        <a:cs typeface="Corbel" pitchFamily="18" charset="0"/>
                      </a:endParaRPr>
                    </a:p>
                  </a:txBody>
                  <a:tcPr/>
                </a:tc>
                <a:extLst>
                  <a:ext uri="{0D108BD9-81ED-4DB2-BD59-A6C34878D82A}">
                    <a16:rowId xmlns:a16="http://schemas.microsoft.com/office/drawing/2014/main" val="10000"/>
                  </a:ext>
                </a:extLst>
              </a:tr>
              <a:tr h="345093">
                <a:tc>
                  <a:txBody>
                    <a:bodyPr/>
                    <a:lstStyle/>
                    <a:p>
                      <a:r>
                        <a:rPr lang="hr-HR" sz="1600" b="1" dirty="0"/>
                        <a:t>NAMJENA:</a:t>
                      </a:r>
                    </a:p>
                  </a:txBody>
                  <a:tcPr/>
                </a:tc>
                <a:tc>
                  <a:txBody>
                    <a:bodyPr/>
                    <a:lstStyle/>
                    <a:p>
                      <a:r>
                        <a:rPr lang="hr-HR" sz="1200" dirty="0"/>
                        <a:t>Učenici 7. i 8. razreda.</a:t>
                      </a:r>
                    </a:p>
                  </a:txBody>
                  <a:tcPr/>
                </a:tc>
                <a:extLst>
                  <a:ext uri="{0D108BD9-81ED-4DB2-BD59-A6C34878D82A}">
                    <a16:rowId xmlns:a16="http://schemas.microsoft.com/office/drawing/2014/main" val="10001"/>
                  </a:ext>
                </a:extLst>
              </a:tr>
              <a:tr h="412211">
                <a:tc>
                  <a:txBody>
                    <a:bodyPr/>
                    <a:lstStyle/>
                    <a:p>
                      <a:r>
                        <a:rPr lang="hr-HR" sz="1600" b="1" dirty="0"/>
                        <a:t>NOSITELJI:</a:t>
                      </a:r>
                    </a:p>
                  </a:txBody>
                  <a:tcPr/>
                </a:tc>
                <a:tc>
                  <a:txBody>
                    <a:bodyPr/>
                    <a:lstStyle/>
                    <a:p>
                      <a:r>
                        <a:rPr lang="hr-HR" sz="1200" dirty="0"/>
                        <a:t>Učitelj</a:t>
                      </a:r>
                      <a:r>
                        <a:rPr lang="hr-HR" sz="1200" baseline="0" dirty="0"/>
                        <a:t> Fizike.</a:t>
                      </a:r>
                      <a:endParaRPr lang="hr-HR" sz="1200" dirty="0"/>
                    </a:p>
                  </a:txBody>
                  <a:tcPr/>
                </a:tc>
                <a:extLst>
                  <a:ext uri="{0D108BD9-81ED-4DB2-BD59-A6C34878D82A}">
                    <a16:rowId xmlns:a16="http://schemas.microsoft.com/office/drawing/2014/main" val="10002"/>
                  </a:ext>
                </a:extLst>
              </a:tr>
              <a:tr h="563464">
                <a:tc>
                  <a:txBody>
                    <a:bodyPr/>
                    <a:lstStyle/>
                    <a:p>
                      <a:r>
                        <a:rPr lang="hr-HR" sz="1600" b="1" dirty="0"/>
                        <a:t>NAČINI</a:t>
                      </a:r>
                      <a:r>
                        <a:rPr lang="hr-HR" sz="1600" b="1" baseline="0" dirty="0"/>
                        <a:t> REALIZACIJE:</a:t>
                      </a:r>
                      <a:endParaRPr lang="hr-HR" sz="1600" b="1" dirty="0"/>
                    </a:p>
                  </a:txBody>
                  <a:tcPr/>
                </a:tc>
                <a:tc>
                  <a:txBody>
                    <a:bodyPr/>
                    <a:lstStyle/>
                    <a:p>
                      <a:r>
                        <a:rPr lang="hr-HR" sz="1200" dirty="0"/>
                        <a:t>Nastava u školi u učionici fizike</a:t>
                      </a:r>
                      <a:r>
                        <a:rPr lang="hr-HR" sz="1200" baseline="0" dirty="0"/>
                        <a:t> uz korištenje tiskanih materijala te pribora za praktične radove iz fizike.</a:t>
                      </a:r>
                      <a:endParaRPr lang="hr-HR" sz="1200" dirty="0"/>
                    </a:p>
                  </a:txBody>
                  <a:tcPr/>
                </a:tc>
                <a:extLst>
                  <a:ext uri="{0D108BD9-81ED-4DB2-BD59-A6C34878D82A}">
                    <a16:rowId xmlns:a16="http://schemas.microsoft.com/office/drawing/2014/main" val="10003"/>
                  </a:ext>
                </a:extLst>
              </a:tr>
              <a:tr h="404887">
                <a:tc>
                  <a:txBody>
                    <a:bodyPr/>
                    <a:lstStyle/>
                    <a:p>
                      <a:r>
                        <a:rPr lang="hr-HR" sz="1600" b="1" dirty="0"/>
                        <a:t>VREMENIK:</a:t>
                      </a:r>
                    </a:p>
                  </a:txBody>
                  <a:tcPr/>
                </a:tc>
                <a:tc>
                  <a:txBody>
                    <a:bodyPr/>
                    <a:lstStyle/>
                    <a:p>
                      <a:r>
                        <a:rPr lang="hr-HR" sz="1200" dirty="0"/>
                        <a:t>Jedan sat tjedno tijekom školske godine 2020./2021.</a:t>
                      </a:r>
                    </a:p>
                  </a:txBody>
                  <a:tcPr/>
                </a:tc>
                <a:extLst>
                  <a:ext uri="{0D108BD9-81ED-4DB2-BD59-A6C34878D82A}">
                    <a16:rowId xmlns:a16="http://schemas.microsoft.com/office/drawing/2014/main" val="10004"/>
                  </a:ext>
                </a:extLst>
              </a:tr>
              <a:tr h="480913">
                <a:tc>
                  <a:txBody>
                    <a:bodyPr/>
                    <a:lstStyle/>
                    <a:p>
                      <a:r>
                        <a:rPr lang="hr-HR" sz="1600" b="1" dirty="0"/>
                        <a:t>TROŠKOVNIK:</a:t>
                      </a:r>
                    </a:p>
                  </a:txBody>
                  <a:tcPr/>
                </a:tc>
                <a:tc>
                  <a:txBody>
                    <a:bodyPr/>
                    <a:lstStyle/>
                    <a:p>
                      <a:r>
                        <a:rPr lang="hr-HR" sz="1200" dirty="0"/>
                        <a:t>Potrebna nabava pribora koji učenici moraju donijeti na natjecanja, 2</a:t>
                      </a:r>
                      <a:r>
                        <a:rPr lang="hr-HR" sz="1200" baseline="0" dirty="0"/>
                        <a:t>.</a:t>
                      </a:r>
                      <a:r>
                        <a:rPr lang="hr-HR" sz="1200" dirty="0"/>
                        <a:t>500,00 – 3.000,00 kn.</a:t>
                      </a:r>
                    </a:p>
                  </a:txBody>
                  <a:tcPr/>
                </a:tc>
                <a:extLst>
                  <a:ext uri="{0D108BD9-81ED-4DB2-BD59-A6C34878D82A}">
                    <a16:rowId xmlns:a16="http://schemas.microsoft.com/office/drawing/2014/main" val="10005"/>
                  </a:ext>
                </a:extLst>
              </a:tr>
              <a:tr h="563464">
                <a:tc>
                  <a:txBody>
                    <a:bodyPr/>
                    <a:lstStyle/>
                    <a:p>
                      <a:r>
                        <a:rPr lang="hr-HR" sz="1600" b="1" dirty="0"/>
                        <a:t>VREDNOVANJE:</a:t>
                      </a:r>
                    </a:p>
                  </a:txBody>
                  <a:tcPr/>
                </a:tc>
                <a:tc>
                  <a:txBody>
                    <a:bodyPr/>
                    <a:lstStyle/>
                    <a:p>
                      <a:r>
                        <a:rPr lang="hr-HR" sz="1200" dirty="0"/>
                        <a:t>Razgovorom, usmenim ispitivanjem</a:t>
                      </a:r>
                      <a:r>
                        <a:rPr lang="hr-HR" sz="1200" baseline="0" dirty="0"/>
                        <a:t> i postignutim uspjehom na natjecanju.</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Naslov 1"/>
          <p:cNvSpPr txBox="1">
            <a:spLocks/>
          </p:cNvSpPr>
          <p:nvPr/>
        </p:nvSpPr>
        <p:spPr>
          <a:xfrm>
            <a:off x="899592" y="620688"/>
            <a:ext cx="2699792"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t>INFORMATIKA</a:t>
            </a:r>
            <a:endParaRPr lang="hr-HR" b="1" dirty="0"/>
          </a:p>
        </p:txBody>
      </p:sp>
      <p:graphicFrame>
        <p:nvGraphicFramePr>
          <p:cNvPr id="7" name="Rezervirano mjesto sadržaja 3"/>
          <p:cNvGraphicFramePr>
            <a:graphicFrameLocks/>
          </p:cNvGraphicFramePr>
          <p:nvPr>
            <p:extLst>
              <p:ext uri="{D42A27DB-BD31-4B8C-83A1-F6EECF244321}">
                <p14:modId xmlns:p14="http://schemas.microsoft.com/office/powerpoint/2010/main" val="2381625692"/>
              </p:ext>
            </p:extLst>
          </p:nvPr>
        </p:nvGraphicFramePr>
        <p:xfrm>
          <a:off x="899592" y="1772816"/>
          <a:ext cx="7416824" cy="3749269"/>
        </p:xfrm>
        <a:graphic>
          <a:graphicData uri="http://schemas.openxmlformats.org/drawingml/2006/table">
            <a:tbl>
              <a:tblPr firstRow="1" bandRow="1">
                <a:tableStyleId>{0505E3EF-67EA-436B-97B2-0124C06EBD24}</a:tableStyleId>
              </a:tblPr>
              <a:tblGrid>
                <a:gridCol w="1512168">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635226">
                <a:tc>
                  <a:txBody>
                    <a:bodyPr/>
                    <a:lstStyle/>
                    <a:p>
                      <a:r>
                        <a:rPr lang="hr-HR" sz="1600" b="1" dirty="0"/>
                        <a:t>CILJEVI:</a:t>
                      </a:r>
                    </a:p>
                  </a:txBody>
                  <a:tcPr/>
                </a:tc>
                <a:tc>
                  <a:txBody>
                    <a:bodyPr/>
                    <a:lstStyle/>
                    <a:p>
                      <a:r>
                        <a:rPr lang="hr-HR" sz="1200" b="0" kern="1200" dirty="0">
                          <a:effectLst/>
                        </a:rPr>
                        <a:t>Razvijanje interesa za informatiku</a:t>
                      </a:r>
                      <a:r>
                        <a:rPr lang="hr-HR" sz="1200" b="0" kern="1200" baseline="0" dirty="0">
                          <a:effectLst/>
                        </a:rPr>
                        <a:t> u </a:t>
                      </a:r>
                      <a:r>
                        <a:rPr lang="hr-HR" sz="1200" b="0" kern="1200" dirty="0">
                          <a:effectLst/>
                        </a:rPr>
                        <a:t>programskom jeziku Logo/</a:t>
                      </a:r>
                      <a:r>
                        <a:rPr lang="hr-HR" sz="1200" b="0" kern="1200" dirty="0" err="1">
                          <a:effectLst/>
                        </a:rPr>
                        <a:t>Python</a:t>
                      </a:r>
                      <a:r>
                        <a:rPr lang="hr-HR" sz="1200" b="0" kern="1200" dirty="0">
                          <a:effectLst/>
                        </a:rPr>
                        <a:t>, razvijanje logičkog mišljenja i zaključivanja, analize i sinteze te razvijanje natjecateljskog duha kod učenika. Razvoj digitalnih kompetencija i osnovne informatičke pismenosti. </a:t>
                      </a:r>
                      <a:endParaRPr lang="hr-HR" sz="1200" b="0" dirty="0"/>
                    </a:p>
                  </a:txBody>
                  <a:tcPr/>
                </a:tc>
                <a:extLst>
                  <a:ext uri="{0D108BD9-81ED-4DB2-BD59-A6C34878D82A}">
                    <a16:rowId xmlns:a16="http://schemas.microsoft.com/office/drawing/2014/main" val="10000"/>
                  </a:ext>
                </a:extLst>
              </a:tr>
              <a:tr h="488623">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effectLst/>
                        </a:rPr>
                        <a:t>Priprema darovitih i zainteresiranih učenika za natjecanje iz informatike na svim razinama.</a:t>
                      </a:r>
                      <a:endParaRPr lang="hr-HR" sz="12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488623">
                <a:tc>
                  <a:txBody>
                    <a:bodyPr/>
                    <a:lstStyle/>
                    <a:p>
                      <a:r>
                        <a:rPr lang="hr-HR" sz="1600" b="1" dirty="0"/>
                        <a:t>NOSITELJI:</a:t>
                      </a:r>
                    </a:p>
                  </a:txBody>
                  <a:tcPr/>
                </a:tc>
                <a:tc>
                  <a:txBody>
                    <a:bodyPr/>
                    <a:lstStyle/>
                    <a:p>
                      <a:r>
                        <a:rPr lang="hr-HR" sz="1200" kern="1200" dirty="0">
                          <a:effectLst/>
                        </a:rPr>
                        <a:t>Učiteljice Informatike, učenici 5.- 8. raz.</a:t>
                      </a:r>
                      <a:endParaRPr lang="hr-HR" sz="1200" dirty="0"/>
                    </a:p>
                  </a:txBody>
                  <a:tcPr/>
                </a:tc>
                <a:extLst>
                  <a:ext uri="{0D108BD9-81ED-4DB2-BD59-A6C34878D82A}">
                    <a16:rowId xmlns:a16="http://schemas.microsoft.com/office/drawing/2014/main" val="10002"/>
                  </a:ext>
                </a:extLst>
              </a:tr>
              <a:tr h="708184">
                <a:tc>
                  <a:txBody>
                    <a:bodyPr/>
                    <a:lstStyle/>
                    <a:p>
                      <a:r>
                        <a:rPr lang="hr-HR" sz="1600" b="1" dirty="0"/>
                        <a:t>NAČINI REALIZACIJE:</a:t>
                      </a:r>
                    </a:p>
                  </a:txBody>
                  <a:tcPr/>
                </a:tc>
                <a:tc>
                  <a:txBody>
                    <a:bodyPr/>
                    <a:lstStyle/>
                    <a:p>
                      <a:r>
                        <a:rPr lang="hr-HR" sz="1200" kern="1200" dirty="0">
                          <a:effectLst/>
                        </a:rPr>
                        <a:t>Putem nastave u specijaliziranoj učionici, samostalan rad na računalu, samostalan rad učenika kod kuće ,timski rad, rad u paru.</a:t>
                      </a:r>
                      <a:endParaRPr lang="hr-HR" sz="1200" dirty="0"/>
                    </a:p>
                  </a:txBody>
                  <a:tcPr/>
                </a:tc>
                <a:extLst>
                  <a:ext uri="{0D108BD9-81ED-4DB2-BD59-A6C34878D82A}">
                    <a16:rowId xmlns:a16="http://schemas.microsoft.com/office/drawing/2014/main" val="10003"/>
                  </a:ext>
                </a:extLst>
              </a:tr>
              <a:tr h="424125">
                <a:tc>
                  <a:txBody>
                    <a:bodyPr/>
                    <a:lstStyle/>
                    <a:p>
                      <a:r>
                        <a:rPr lang="hr-HR" sz="1600" b="1" dirty="0"/>
                        <a:t>VREMENIK:</a:t>
                      </a:r>
                    </a:p>
                  </a:txBody>
                  <a:tcPr/>
                </a:tc>
                <a:tc>
                  <a:txBody>
                    <a:bodyPr/>
                    <a:lstStyle/>
                    <a:p>
                      <a:r>
                        <a:rPr lang="hr-HR" sz="1200" kern="1200" dirty="0">
                          <a:effectLst/>
                        </a:rPr>
                        <a:t>35-70 sati godišnje, 1-2 sata tjedno.</a:t>
                      </a:r>
                      <a:endParaRPr lang="hr-HR" sz="1200" dirty="0"/>
                    </a:p>
                  </a:txBody>
                  <a:tcPr/>
                </a:tc>
                <a:extLst>
                  <a:ext uri="{0D108BD9-81ED-4DB2-BD59-A6C34878D82A}">
                    <a16:rowId xmlns:a16="http://schemas.microsoft.com/office/drawing/2014/main" val="10004"/>
                  </a:ext>
                </a:extLst>
              </a:tr>
              <a:tr h="424906">
                <a:tc>
                  <a:txBody>
                    <a:bodyPr/>
                    <a:lstStyle/>
                    <a:p>
                      <a:r>
                        <a:rPr lang="hr-HR" sz="1600" b="1" dirty="0"/>
                        <a:t>TROŠKOVNIK:</a:t>
                      </a:r>
                    </a:p>
                  </a:txBody>
                  <a:tcPr/>
                </a:tc>
                <a:tc>
                  <a:txBody>
                    <a:bodyPr/>
                    <a:lstStyle/>
                    <a:p>
                      <a:r>
                        <a:rPr lang="hr-HR" sz="1200" kern="1200" dirty="0">
                          <a:effectLst/>
                        </a:rPr>
                        <a:t>Papir za printer.</a:t>
                      </a:r>
                      <a:endParaRPr lang="hr-HR" sz="1200" dirty="0"/>
                    </a:p>
                  </a:txBody>
                  <a:tcPr/>
                </a:tc>
                <a:extLst>
                  <a:ext uri="{0D108BD9-81ED-4DB2-BD59-A6C34878D82A}">
                    <a16:rowId xmlns:a16="http://schemas.microsoft.com/office/drawing/2014/main" val="10005"/>
                  </a:ext>
                </a:extLst>
              </a:tr>
              <a:tr h="574728">
                <a:tc>
                  <a:txBody>
                    <a:bodyPr/>
                    <a:lstStyle/>
                    <a:p>
                      <a:r>
                        <a:rPr lang="hr-HR" sz="1600" b="1" dirty="0"/>
                        <a:t>VREDNOVANJE:</a:t>
                      </a:r>
                    </a:p>
                  </a:txBody>
                  <a:tcPr/>
                </a:tc>
                <a:tc>
                  <a:txBody>
                    <a:bodyPr/>
                    <a:lstStyle/>
                    <a:p>
                      <a:r>
                        <a:rPr lang="hr-HR" sz="1200" kern="1200" dirty="0">
                          <a:effectLst/>
                        </a:rPr>
                        <a:t>Uspoređivanje i analiza rezultata rada, te prezentacija radova drugim učenicima, </a:t>
                      </a:r>
                      <a:r>
                        <a:rPr lang="hr-HR" sz="1200" kern="1200" dirty="0" err="1">
                          <a:effectLst/>
                        </a:rPr>
                        <a:t>samovrednovanje</a:t>
                      </a:r>
                      <a:r>
                        <a:rPr lang="hr-HR" sz="1200" kern="1200" dirty="0">
                          <a:effectLst/>
                        </a:rPr>
                        <a:t> učenika i uspjeh na natjecanjima.</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Naslov 1"/>
          <p:cNvSpPr txBox="1">
            <a:spLocks/>
          </p:cNvSpPr>
          <p:nvPr/>
        </p:nvSpPr>
        <p:spPr>
          <a:xfrm>
            <a:off x="899592" y="620688"/>
            <a:ext cx="4680520" cy="86409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VJERONAUČNA OLIMPIJADA</a:t>
            </a:r>
          </a:p>
        </p:txBody>
      </p:sp>
      <p:graphicFrame>
        <p:nvGraphicFramePr>
          <p:cNvPr id="7" name="Rezervirano mjesto sadržaja 3"/>
          <p:cNvGraphicFramePr>
            <a:graphicFrameLocks/>
          </p:cNvGraphicFramePr>
          <p:nvPr>
            <p:extLst>
              <p:ext uri="{D42A27DB-BD31-4B8C-83A1-F6EECF244321}">
                <p14:modId xmlns:p14="http://schemas.microsoft.com/office/powerpoint/2010/main" val="1076356175"/>
              </p:ext>
            </p:extLst>
          </p:nvPr>
        </p:nvGraphicFramePr>
        <p:xfrm>
          <a:off x="971600" y="1772816"/>
          <a:ext cx="7344816" cy="3964108"/>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503136">
                <a:tc>
                  <a:txBody>
                    <a:bodyPr/>
                    <a:lstStyle/>
                    <a:p>
                      <a:r>
                        <a:rPr lang="hr-HR" sz="1600" b="1" dirty="0"/>
                        <a:t>CILJEVI:</a:t>
                      </a:r>
                    </a:p>
                  </a:txBody>
                  <a:tcPr>
                    <a:solidFill>
                      <a:schemeClr val="accent2">
                        <a:lumMod val="20000"/>
                        <a:lumOff val="80000"/>
                      </a:schemeClr>
                    </a:solidFill>
                  </a:tcPr>
                </a:tc>
                <a:tc>
                  <a:txBody>
                    <a:bodyPr/>
                    <a:lstStyle/>
                    <a:p>
                      <a:r>
                        <a:rPr lang="hr-HR" sz="1200" b="0" dirty="0"/>
                        <a:t>Proširivanje znanja učenika, razvijanje natjecateljskog duha, poticanje na toleranciju, zajedništvo, spremnost prihvaćanja sebe i drugih u njihovoj osobnosti.</a:t>
                      </a:r>
                    </a:p>
                  </a:txBody>
                  <a:tcPr>
                    <a:solidFill>
                      <a:schemeClr val="accent2">
                        <a:lumMod val="20000"/>
                        <a:lumOff val="80000"/>
                      </a:schemeClr>
                    </a:solidFill>
                  </a:tcPr>
                </a:tc>
                <a:extLst>
                  <a:ext uri="{0D108BD9-81ED-4DB2-BD59-A6C34878D82A}">
                    <a16:rowId xmlns:a16="http://schemas.microsoft.com/office/drawing/2014/main" val="10000"/>
                  </a:ext>
                </a:extLst>
              </a:tr>
              <a:tr h="576737">
                <a:tc>
                  <a:txBody>
                    <a:bodyPr/>
                    <a:lstStyle/>
                    <a:p>
                      <a:r>
                        <a:rPr lang="hr-HR" sz="1600" b="1" dirty="0"/>
                        <a:t>NAMJENA:</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dk1"/>
                          </a:solidFill>
                          <a:effectLst/>
                          <a:latin typeface="+mn-lt"/>
                          <a:ea typeface="+mn-ea"/>
                          <a:cs typeface="+mn-cs"/>
                        </a:rPr>
                        <a:t>Za učenike od petog do osmog razreda.</a:t>
                      </a:r>
                      <a:endParaRPr lang="hr-HR" sz="1200" kern="1200" dirty="0">
                        <a:solidFill>
                          <a:schemeClr val="dk1"/>
                        </a:solidFill>
                        <a:effectLst/>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0001"/>
                  </a:ext>
                </a:extLst>
              </a:tr>
              <a:tr h="503136">
                <a:tc>
                  <a:txBody>
                    <a:bodyPr/>
                    <a:lstStyle/>
                    <a:p>
                      <a:r>
                        <a:rPr lang="hr-HR" sz="1600" b="1" dirty="0"/>
                        <a:t>NOSITELJI:</a:t>
                      </a:r>
                    </a:p>
                  </a:txBody>
                  <a:tcPr>
                    <a:solidFill>
                      <a:schemeClr val="accent2">
                        <a:lumMod val="20000"/>
                        <a:lumOff val="80000"/>
                      </a:schemeClr>
                    </a:solidFill>
                  </a:tcPr>
                </a:tc>
                <a:tc>
                  <a:txBody>
                    <a:bodyPr/>
                    <a:lstStyle/>
                    <a:p>
                      <a:r>
                        <a:rPr lang="hr-HR" sz="1200" kern="1200" dirty="0">
                          <a:effectLst/>
                        </a:rPr>
                        <a:t>Učiteljice Vjeronauka.</a:t>
                      </a:r>
                      <a:endParaRPr lang="hr-HR" sz="1200" dirty="0"/>
                    </a:p>
                  </a:txBody>
                  <a:tcPr>
                    <a:solidFill>
                      <a:schemeClr val="accent2">
                        <a:lumMod val="20000"/>
                        <a:lumOff val="80000"/>
                      </a:schemeClr>
                    </a:solidFill>
                  </a:tcPr>
                </a:tc>
                <a:extLst>
                  <a:ext uri="{0D108BD9-81ED-4DB2-BD59-A6C34878D82A}">
                    <a16:rowId xmlns:a16="http://schemas.microsoft.com/office/drawing/2014/main" val="10002"/>
                  </a:ext>
                </a:extLst>
              </a:tr>
              <a:tr h="937271">
                <a:tc>
                  <a:txBody>
                    <a:bodyPr/>
                    <a:lstStyle/>
                    <a:p>
                      <a:r>
                        <a:rPr lang="hr-HR" sz="1600" b="1" dirty="0"/>
                        <a:t>NAČINI REALIZACIJE:</a:t>
                      </a:r>
                    </a:p>
                  </a:txBody>
                  <a:tcPr>
                    <a:solidFill>
                      <a:schemeClr val="accent2">
                        <a:lumMod val="20000"/>
                        <a:lumOff val="80000"/>
                      </a:schemeClr>
                    </a:solidFill>
                  </a:tcPr>
                </a:tc>
                <a:tc>
                  <a:txBody>
                    <a:bodyPr/>
                    <a:lstStyle/>
                    <a:p>
                      <a:r>
                        <a:rPr lang="hr-HR" sz="1200" dirty="0"/>
                        <a:t>Sustavno praćenje i bilježenje zapažanja učenikovih postignuća i</a:t>
                      </a:r>
                    </a:p>
                    <a:p>
                      <a:r>
                        <a:rPr lang="hr-HR" sz="1200" dirty="0"/>
                        <a:t>uspjeha, interesa, motivacija i sposobnosti u ostvarivanju dodatnih</a:t>
                      </a:r>
                    </a:p>
                    <a:p>
                      <a:r>
                        <a:rPr lang="hr-HR" sz="1200" dirty="0"/>
                        <a:t>sadržaja iz vjeronauka.</a:t>
                      </a:r>
                    </a:p>
                    <a:p>
                      <a:r>
                        <a:rPr lang="hr-HR" sz="1200" dirty="0"/>
                        <a:t>Individualni rad; predavanje vjeroučiteljice.</a:t>
                      </a:r>
                    </a:p>
                  </a:txBody>
                  <a:tcPr>
                    <a:solidFill>
                      <a:schemeClr val="accent2">
                        <a:lumMod val="20000"/>
                        <a:lumOff val="80000"/>
                      </a:schemeClr>
                    </a:solidFill>
                  </a:tcPr>
                </a:tc>
                <a:extLst>
                  <a:ext uri="{0D108BD9-81ED-4DB2-BD59-A6C34878D82A}">
                    <a16:rowId xmlns:a16="http://schemas.microsoft.com/office/drawing/2014/main" val="10003"/>
                  </a:ext>
                </a:extLst>
              </a:tr>
              <a:tr h="436723">
                <a:tc>
                  <a:txBody>
                    <a:bodyPr/>
                    <a:lstStyle/>
                    <a:p>
                      <a:r>
                        <a:rPr lang="hr-HR" sz="1600" b="1" dirty="0"/>
                        <a:t>VREMENIK:</a:t>
                      </a:r>
                    </a:p>
                  </a:txBody>
                  <a:tcPr>
                    <a:solidFill>
                      <a:schemeClr val="accent2">
                        <a:lumMod val="20000"/>
                        <a:lumOff val="80000"/>
                      </a:schemeClr>
                    </a:solidFill>
                  </a:tcPr>
                </a:tc>
                <a:tc>
                  <a:txBody>
                    <a:bodyPr/>
                    <a:lstStyle/>
                    <a:p>
                      <a:r>
                        <a:rPr lang="hr-HR" sz="1200" dirty="0"/>
                        <a:t>Tijekom školske godine do realizacije Olimpijade.</a:t>
                      </a:r>
                    </a:p>
                  </a:txBody>
                  <a:tcPr>
                    <a:solidFill>
                      <a:schemeClr val="accent2">
                        <a:lumMod val="20000"/>
                        <a:lumOff val="80000"/>
                      </a:schemeClr>
                    </a:solidFill>
                  </a:tcPr>
                </a:tc>
                <a:extLst>
                  <a:ext uri="{0D108BD9-81ED-4DB2-BD59-A6C34878D82A}">
                    <a16:rowId xmlns:a16="http://schemas.microsoft.com/office/drawing/2014/main" val="10004"/>
                  </a:ext>
                </a:extLst>
              </a:tr>
              <a:tr h="437527">
                <a:tc>
                  <a:txBody>
                    <a:bodyPr/>
                    <a:lstStyle/>
                    <a:p>
                      <a:r>
                        <a:rPr lang="hr-HR" sz="1600" b="1" dirty="0"/>
                        <a:t>TROŠKOVNIK:</a:t>
                      </a:r>
                    </a:p>
                  </a:txBody>
                  <a:tcPr>
                    <a:solidFill>
                      <a:schemeClr val="accent2">
                        <a:lumMod val="20000"/>
                        <a:lumOff val="80000"/>
                      </a:schemeClr>
                    </a:solidFill>
                  </a:tcPr>
                </a:tc>
                <a:tc>
                  <a:txBody>
                    <a:bodyPr/>
                    <a:lstStyle/>
                    <a:p>
                      <a:r>
                        <a:rPr lang="hr-HR" sz="1200" dirty="0"/>
                        <a:t>Troškovi papira, kemijskih olovki.</a:t>
                      </a:r>
                    </a:p>
                  </a:txBody>
                  <a:tcPr>
                    <a:solidFill>
                      <a:schemeClr val="accent2">
                        <a:lumMod val="20000"/>
                        <a:lumOff val="80000"/>
                      </a:schemeClr>
                    </a:solidFill>
                  </a:tcPr>
                </a:tc>
                <a:extLst>
                  <a:ext uri="{0D108BD9-81ED-4DB2-BD59-A6C34878D82A}">
                    <a16:rowId xmlns:a16="http://schemas.microsoft.com/office/drawing/2014/main" val="10005"/>
                  </a:ext>
                </a:extLst>
              </a:tr>
              <a:tr h="569578">
                <a:tc>
                  <a:txBody>
                    <a:bodyPr/>
                    <a:lstStyle/>
                    <a:p>
                      <a:r>
                        <a:rPr lang="hr-HR" sz="1600" b="1" dirty="0"/>
                        <a:t>VREDNOVANJE:</a:t>
                      </a:r>
                    </a:p>
                  </a:txBody>
                  <a:tcPr>
                    <a:solidFill>
                      <a:schemeClr val="accent2">
                        <a:lumMod val="20000"/>
                        <a:lumOff val="80000"/>
                      </a:schemeClr>
                    </a:solidFill>
                  </a:tcPr>
                </a:tc>
                <a:tc>
                  <a:txBody>
                    <a:bodyPr/>
                    <a:lstStyle/>
                    <a:p>
                      <a:r>
                        <a:rPr lang="hr-HR" sz="1200" dirty="0"/>
                        <a:t>Samovrednovanje učenika – usmeno i pismeno; međusobno</a:t>
                      </a:r>
                    </a:p>
                    <a:p>
                      <a:r>
                        <a:rPr lang="hr-HR" sz="1200" dirty="0"/>
                        <a:t>vrednovanje učenika.</a:t>
                      </a:r>
                    </a:p>
                  </a:txBody>
                  <a:tcP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1312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ids education school ppt backgrounds | Kids education, Powerpoint  background templates, Language arts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20688"/>
            <a:ext cx="4194473" cy="59835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67500" lnSpcReduction="20000"/>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spc="150" dirty="0">
                <a:ln w="11430"/>
                <a:solidFill>
                  <a:schemeClr val="bg1"/>
                </a:solidFill>
                <a:effectLst>
                  <a:outerShdw blurRad="25400" algn="tl" rotWithShape="0">
                    <a:srgbClr val="000000">
                      <a:alpha val="43000"/>
                    </a:srgbClr>
                  </a:outerShdw>
                </a:effectLst>
              </a:rPr>
              <a:t>DOPUNSKA NASTAVA</a:t>
            </a:r>
          </a:p>
        </p:txBody>
      </p:sp>
      <p:sp>
        <p:nvSpPr>
          <p:cNvPr id="6" name="Content Placeholder 2"/>
          <p:cNvSpPr txBox="1">
            <a:spLocks/>
          </p:cNvSpPr>
          <p:nvPr/>
        </p:nvSpPr>
        <p:spPr>
          <a:xfrm>
            <a:off x="2924820" y="1340768"/>
            <a:ext cx="6039668" cy="324036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HRVATSKI JEZIK (1. - 4. razreda) </a:t>
            </a:r>
          </a:p>
          <a:p>
            <a:r>
              <a:rPr lang="hr-HR"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HRVATSKI JEZIK (5. – 8. razreda)</a:t>
            </a:r>
          </a:p>
          <a:p>
            <a:r>
              <a:rPr lang="hr-HR"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MATEMATIKA (1. – 4. razreda)</a:t>
            </a:r>
          </a:p>
          <a:p>
            <a:r>
              <a:rPr lang="hr-HR"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MATEMATIKA (5. – 8. razreda)</a:t>
            </a:r>
          </a:p>
          <a:p>
            <a:r>
              <a:rPr lang="hr-HR"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KEMIJA </a:t>
            </a:r>
          </a:p>
          <a:p>
            <a:r>
              <a:rPr lang="hr-HR"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ENGLESKI JEZIK</a:t>
            </a:r>
          </a:p>
          <a:p>
            <a:r>
              <a:rPr lang="hr-HR"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FIZIKA </a:t>
            </a:r>
          </a:p>
        </p:txBody>
      </p:sp>
    </p:spTree>
    <p:extLst>
      <p:ext uri="{BB962C8B-B14F-4D97-AF65-F5344CB8AC3E}">
        <p14:creationId xmlns:p14="http://schemas.microsoft.com/office/powerpoint/2010/main" val="1987569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9592" y="678643"/>
            <a:ext cx="5500694" cy="64294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HRVATSKI JEZIK (1. – 4. razreda)</a:t>
            </a: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2067982435"/>
              </p:ext>
            </p:extLst>
          </p:nvPr>
        </p:nvGraphicFramePr>
        <p:xfrm>
          <a:off x="899592" y="1628801"/>
          <a:ext cx="7344816" cy="4519684"/>
        </p:xfrm>
        <a:graphic>
          <a:graphicData uri="http://schemas.openxmlformats.org/drawingml/2006/table">
            <a:tbl>
              <a:tblPr firstRow="1" bandRow="1">
                <a:tableStyleId>{16D9F66E-5EB9-4882-86FB-DCBF35E3C3E4}</a:tableStyleId>
              </a:tblPr>
              <a:tblGrid>
                <a:gridCol w="151216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1057840">
                <a:tc>
                  <a:txBody>
                    <a:bodyPr/>
                    <a:lstStyle/>
                    <a:p>
                      <a:r>
                        <a:rPr lang="hr-HR" sz="1600" b="1" dirty="0"/>
                        <a:t>CILJEVI:</a:t>
                      </a:r>
                    </a:p>
                  </a:txBody>
                  <a:tcPr/>
                </a:tc>
                <a:tc>
                  <a:txBody>
                    <a:bodyPr/>
                    <a:lstStyle/>
                    <a:p>
                      <a:r>
                        <a:rPr lang="hr-HR" sz="1200" b="0" kern="1200" dirty="0"/>
                        <a:t>Usvojiti pojmove koje učenici nisu usvojili ili pokazuju poteškoće u usvajanju, razumijevanju i njihovoj primjeni.</a:t>
                      </a:r>
                      <a:r>
                        <a:rPr lang="hr-HR" sz="1200" b="0" kern="1200" baseline="0" dirty="0"/>
                        <a:t> P</a:t>
                      </a:r>
                      <a:r>
                        <a:rPr lang="hr-HR" sz="1200" b="0" kern="1200" dirty="0"/>
                        <a:t>omoć u učenju i uspješno svladavanje temeljnih znanja iz hrvatskog jezika.</a:t>
                      </a:r>
                      <a:r>
                        <a:rPr lang="hr-HR" sz="1200" b="0" kern="1200" baseline="0" dirty="0"/>
                        <a:t> R</a:t>
                      </a:r>
                      <a:r>
                        <a:rPr lang="hr-HR" sz="1200" b="0" kern="1200" dirty="0"/>
                        <a:t>azvijati jezične vještine i sposobnost komunikacije.</a:t>
                      </a:r>
                      <a:r>
                        <a:rPr lang="hr-HR" sz="1200" b="0" kern="1200" baseline="0" dirty="0"/>
                        <a:t> P</a:t>
                      </a:r>
                      <a:r>
                        <a:rPr lang="hr-HR" sz="1200" b="0" kern="1200" dirty="0"/>
                        <a:t>oticanje samostalnosti, urednosti, točnosti i ustrajnosti u radu.</a:t>
                      </a:r>
                      <a:r>
                        <a:rPr lang="hr-HR" sz="1200" b="0" kern="1200" baseline="0" dirty="0"/>
                        <a:t> R</a:t>
                      </a:r>
                      <a:r>
                        <a:rPr lang="hr-HR" sz="1200" b="0" kern="1200" dirty="0"/>
                        <a:t>azvijati interes za čitanje, pisanje i govorno izražavanje </a:t>
                      </a:r>
                    </a:p>
                    <a:p>
                      <a:r>
                        <a:rPr lang="hr-HR" sz="1200" b="0" kern="1200" dirty="0"/>
                        <a:t>Razvijanje pozitivnog stava prema jeziku, književnosti i kulturi.</a:t>
                      </a:r>
                      <a:endParaRPr lang="hr-HR" sz="1200" b="0" dirty="0"/>
                    </a:p>
                  </a:txBody>
                  <a:tcPr/>
                </a:tc>
                <a:extLst>
                  <a:ext uri="{0D108BD9-81ED-4DB2-BD59-A6C34878D82A}">
                    <a16:rowId xmlns:a16="http://schemas.microsoft.com/office/drawing/2014/main" val="10000"/>
                  </a:ext>
                </a:extLst>
              </a:tr>
              <a:tr h="480836">
                <a:tc>
                  <a:txBody>
                    <a:bodyPr/>
                    <a:lstStyle/>
                    <a:p>
                      <a:r>
                        <a:rPr lang="hr-HR" sz="1600" b="1" dirty="0"/>
                        <a:t>NAMJENA:</a:t>
                      </a:r>
                    </a:p>
                  </a:txBody>
                  <a:tcPr/>
                </a:tc>
                <a:tc>
                  <a:txBody>
                    <a:bodyPr/>
                    <a:lstStyle/>
                    <a:p>
                      <a:r>
                        <a:rPr lang="hr-HR" sz="1200" dirty="0"/>
                        <a:t>Pomoć učenicima koji rade po prilagođenom-individualiziranom programu te ostalim učenicima prema potrebi u svladavanju temeljnih znanja.</a:t>
                      </a:r>
                      <a:r>
                        <a:rPr lang="hr-HR" sz="1200" kern="1200" dirty="0"/>
                        <a:t> </a:t>
                      </a:r>
                      <a:endParaRPr lang="hr-HR" sz="1200" dirty="0"/>
                    </a:p>
                  </a:txBody>
                  <a:tcPr/>
                </a:tc>
                <a:extLst>
                  <a:ext uri="{0D108BD9-81ED-4DB2-BD59-A6C34878D82A}">
                    <a16:rowId xmlns:a16="http://schemas.microsoft.com/office/drawing/2014/main" val="10001"/>
                  </a:ext>
                </a:extLst>
              </a:tr>
              <a:tr h="379548">
                <a:tc>
                  <a:txBody>
                    <a:bodyPr/>
                    <a:lstStyle/>
                    <a:p>
                      <a:r>
                        <a:rPr lang="hr-HR" sz="1600" b="1" dirty="0"/>
                        <a:t>NOSITELJI:</a:t>
                      </a:r>
                    </a:p>
                  </a:txBody>
                  <a:tcPr/>
                </a:tc>
                <a:tc>
                  <a:txBody>
                    <a:bodyPr/>
                    <a:lstStyle/>
                    <a:p>
                      <a:r>
                        <a:rPr lang="hr-HR" sz="1200" dirty="0"/>
                        <a:t>Razredni</a:t>
                      </a:r>
                      <a:r>
                        <a:rPr lang="hr-HR" sz="1200" baseline="0" dirty="0"/>
                        <a:t> učitelji.</a:t>
                      </a:r>
                      <a:endParaRPr lang="hr-HR" sz="1200" dirty="0"/>
                    </a:p>
                  </a:txBody>
                  <a:tcPr/>
                </a:tc>
                <a:extLst>
                  <a:ext uri="{0D108BD9-81ED-4DB2-BD59-A6C34878D82A}">
                    <a16:rowId xmlns:a16="http://schemas.microsoft.com/office/drawing/2014/main" val="10002"/>
                  </a:ext>
                </a:extLst>
              </a:tr>
              <a:tr h="609060">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Individualni rad, rad u paru i rad u grupi; rješavanje zadataka s listića i učenje kroz igru,</a:t>
                      </a:r>
                      <a:r>
                        <a:rPr lang="hr-HR" sz="1200" kern="1200" baseline="0" dirty="0"/>
                        <a:t> suradnja s defektologinjom.</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480836">
                <a:tc>
                  <a:txBody>
                    <a:bodyPr/>
                    <a:lstStyle/>
                    <a:p>
                      <a:r>
                        <a:rPr lang="hr-HR" sz="1600" b="1" dirty="0"/>
                        <a:t>VREMENIK:</a:t>
                      </a:r>
                    </a:p>
                  </a:txBody>
                  <a:tcPr/>
                </a:tc>
                <a:tc>
                  <a:txBody>
                    <a:bodyPr/>
                    <a:lstStyle/>
                    <a:p>
                      <a:r>
                        <a:rPr lang="hr-HR" sz="1200" kern="1200" dirty="0"/>
                        <a:t>Tijekom cijele školske godine 2020./2021., 1 sat tjedno. </a:t>
                      </a:r>
                    </a:p>
                    <a:p>
                      <a:r>
                        <a:rPr lang="hr-HR" sz="1200" kern="1200" dirty="0"/>
                        <a:t>Svaki drugi tjedan tijekom školske godine 2020./2021.</a:t>
                      </a:r>
                      <a:endParaRPr lang="hr-HR" sz="1200" dirty="0"/>
                    </a:p>
                  </a:txBody>
                  <a:tcPr/>
                </a:tc>
                <a:extLst>
                  <a:ext uri="{0D108BD9-81ED-4DB2-BD59-A6C34878D82A}">
                    <a16:rowId xmlns:a16="http://schemas.microsoft.com/office/drawing/2014/main" val="10004"/>
                  </a:ext>
                </a:extLst>
              </a:tr>
              <a:tr h="374844">
                <a:tc>
                  <a:txBody>
                    <a:bodyPr/>
                    <a:lstStyle/>
                    <a:p>
                      <a:r>
                        <a:rPr lang="hr-HR" sz="1600" b="1" dirty="0"/>
                        <a:t>TROŠKOVNIK:</a:t>
                      </a:r>
                    </a:p>
                  </a:txBody>
                  <a:tcPr/>
                </a:tc>
                <a:tc>
                  <a:txBody>
                    <a:bodyPr/>
                    <a:lstStyle/>
                    <a:p>
                      <a:r>
                        <a:rPr lang="hr-HR" sz="1200" kern="1200" dirty="0">
                          <a:solidFill>
                            <a:schemeClr val="dk1"/>
                          </a:solidFill>
                          <a:latin typeface="+mn-lt"/>
                          <a:ea typeface="+mn-ea"/>
                          <a:cs typeface="+mn-cs"/>
                        </a:rPr>
                        <a:t>Papir za fotokopiranje i troškovi kopiranja.</a:t>
                      </a:r>
                      <a:endParaRPr lang="hr-HR" sz="1200" dirty="0"/>
                    </a:p>
                  </a:txBody>
                  <a:tcPr/>
                </a:tc>
                <a:extLst>
                  <a:ext uri="{0D108BD9-81ED-4DB2-BD59-A6C34878D82A}">
                    <a16:rowId xmlns:a16="http://schemas.microsoft.com/office/drawing/2014/main" val="10005"/>
                  </a:ext>
                </a:extLst>
              </a:tr>
              <a:tr h="865506">
                <a:tc>
                  <a:txBody>
                    <a:bodyPr/>
                    <a:lstStyle/>
                    <a:p>
                      <a:r>
                        <a:rPr lang="hr-HR" sz="1600" b="1" dirty="0"/>
                        <a:t>VREDNOVANJE:</a:t>
                      </a:r>
                    </a:p>
                  </a:txBody>
                  <a:tcPr/>
                </a:tc>
                <a:tc>
                  <a:txBody>
                    <a:bodyPr/>
                    <a:lstStyle/>
                    <a:p>
                      <a:r>
                        <a:rPr lang="hr-HR" sz="1200" kern="1200" dirty="0"/>
                        <a:t>Individualno praćenje napredovanja učenika i vrednovanje rada prema ostvarenosti ciljeva i zadataka te odnosa prema radu, primjena usvojenog znanja u redovnoj nastavi i svakodnevnom životu, korištenje rezultata napredovanja za individualne razgovore s roditeljima, kontinuirano i individualno praćenje napretka svakog učenika (evidencijske liste-e-imenik), usmena i pismena provjera znanja.</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55576" y="692696"/>
            <a:ext cx="5500694" cy="71438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HRVATSKI JEZIK (5. – 8. razreda)</a:t>
            </a: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1449595323"/>
              </p:ext>
            </p:extLst>
          </p:nvPr>
        </p:nvGraphicFramePr>
        <p:xfrm>
          <a:off x="755576" y="1772815"/>
          <a:ext cx="7560840" cy="4320481"/>
        </p:xfrm>
        <a:graphic>
          <a:graphicData uri="http://schemas.openxmlformats.org/drawingml/2006/table">
            <a:tbl>
              <a:tblPr firstRow="1" bandRow="1">
                <a:tableStyleId>{16D9F66E-5EB9-4882-86FB-DCBF35E3C3E4}</a:tableStyleId>
              </a:tblPr>
              <a:tblGrid>
                <a:gridCol w="1512168">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819933">
                <a:tc>
                  <a:txBody>
                    <a:bodyPr/>
                    <a:lstStyle/>
                    <a:p>
                      <a:r>
                        <a:rPr lang="hr-HR" sz="1600" b="1" dirty="0"/>
                        <a:t>CILJEVI:</a:t>
                      </a:r>
                    </a:p>
                  </a:txBody>
                  <a:tcPr/>
                </a:tc>
                <a:tc>
                  <a:txBody>
                    <a:bodyPr/>
                    <a:lstStyle/>
                    <a:p>
                      <a:r>
                        <a:rPr lang="hr-HR" sz="1200" b="0" kern="1200" dirty="0">
                          <a:solidFill>
                            <a:schemeClr val="bg1"/>
                          </a:solidFill>
                          <a:latin typeface="+mn-lt"/>
                          <a:ea typeface="+mn-ea"/>
                          <a:cs typeface="+mn-cs"/>
                        </a:rPr>
                        <a:t>Osposobiti</a:t>
                      </a:r>
                      <a:r>
                        <a:rPr lang="hr-HR" sz="1200" b="0" kern="1200" baseline="0" dirty="0">
                          <a:solidFill>
                            <a:schemeClr val="bg1"/>
                          </a:solidFill>
                          <a:latin typeface="+mn-lt"/>
                          <a:ea typeface="+mn-ea"/>
                          <a:cs typeface="+mn-cs"/>
                        </a:rPr>
                        <a:t> učenika za samostalno korištenje (većinom) gramatičkih i pravopisnih odrednica jezika, a po potrebi dopunska nastava može poslužiti i za dopunski rad na književnim tekstovima.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mn-lt"/>
                          <a:ea typeface="+mn-ea"/>
                          <a:cs typeface="+mn-cs"/>
                        </a:rPr>
                        <a:t>Motiviranje učenika za redovitije učenje. Razvijanje pozitivne slike o sebi.</a:t>
                      </a:r>
                      <a:endParaRPr kumimoji="0" lang="hr-HR" sz="1200" b="0" i="0" u="none" strike="noStrike" kern="1200" cap="none" spc="0" normalizeH="0" baseline="0" noProof="0" dirty="0">
                        <a:ln>
                          <a:noFill/>
                        </a:ln>
                        <a:solidFill>
                          <a:prstClr val="white"/>
                        </a:solidFill>
                        <a:effectLst/>
                        <a:uLnTx/>
                        <a:uFillTx/>
                        <a:latin typeface="+mn-lt"/>
                        <a:ea typeface="+mn-ea"/>
                        <a:cs typeface="+mn-cs"/>
                      </a:endParaRPr>
                    </a:p>
                    <a:p>
                      <a:endParaRPr lang="hr-HR" sz="1200" b="0" kern="1200" dirty="0">
                        <a:solidFill>
                          <a:schemeClr val="bg1"/>
                        </a:solidFill>
                        <a:latin typeface="+mn-lt"/>
                        <a:ea typeface="+mn-ea"/>
                        <a:cs typeface="+mn-cs"/>
                      </a:endParaRPr>
                    </a:p>
                  </a:txBody>
                  <a:tcPr/>
                </a:tc>
                <a:extLst>
                  <a:ext uri="{0D108BD9-81ED-4DB2-BD59-A6C34878D82A}">
                    <a16:rowId xmlns:a16="http://schemas.microsoft.com/office/drawing/2014/main" val="10000"/>
                  </a:ext>
                </a:extLst>
              </a:tr>
              <a:tr h="521516">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Namijenjena je učenicima kojima je potrebna pomoć u svladavanju nastavnog programa kako bi postigli što bolji uspjeh.</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477539">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Učitelji Hrvatskoga jezika.</a:t>
                      </a:r>
                    </a:p>
                    <a:p>
                      <a:endParaRPr lang="hr-HR" sz="1200" dirty="0"/>
                    </a:p>
                  </a:txBody>
                  <a:tcPr/>
                </a:tc>
                <a:extLst>
                  <a:ext uri="{0D108BD9-81ED-4DB2-BD59-A6C34878D82A}">
                    <a16:rowId xmlns:a16="http://schemas.microsoft.com/office/drawing/2014/main" val="10002"/>
                  </a:ext>
                </a:extLst>
              </a:tr>
              <a:tr h="717897">
                <a:tc>
                  <a:txBody>
                    <a:bodyPr/>
                    <a:lstStyle/>
                    <a:p>
                      <a:r>
                        <a:rPr lang="hr-HR" sz="1600" b="1" dirty="0"/>
                        <a:t>NAČINI REALIZACIJE:</a:t>
                      </a:r>
                    </a:p>
                  </a:txBody>
                  <a:tcPr/>
                </a:tc>
                <a:tc>
                  <a:txBody>
                    <a:bodyPr/>
                    <a:lstStyle/>
                    <a:p>
                      <a:r>
                        <a:rPr lang="hr-HR" sz="1200" kern="1200" dirty="0"/>
                        <a:t>Realizacija kroz ponavljanje već obrađenog gradiva, dodatni materijali,</a:t>
                      </a:r>
                      <a:r>
                        <a:rPr lang="hr-HR" sz="1200" kern="1200" baseline="0" dirty="0"/>
                        <a:t> r</a:t>
                      </a:r>
                      <a:r>
                        <a:rPr lang="hr-HR" sz="1200" kern="1200" dirty="0"/>
                        <a:t>ješavanje usmenih i pismenih zadataka,</a:t>
                      </a:r>
                      <a:r>
                        <a:rPr lang="hr-HR" sz="1200" kern="1200" baseline="0" dirty="0"/>
                        <a:t> </a:t>
                      </a:r>
                      <a:r>
                        <a:rPr lang="hr-HR" sz="1200" kern="1200" dirty="0"/>
                        <a:t>razgovor i individualni pristup,</a:t>
                      </a:r>
                      <a:r>
                        <a:rPr lang="hr-HR" sz="1200" kern="1200" baseline="0" dirty="0"/>
                        <a:t> </a:t>
                      </a:r>
                      <a:r>
                        <a:rPr lang="hr-HR" sz="1200" kern="1200" dirty="0"/>
                        <a:t>rad u manjoj skupini,</a:t>
                      </a:r>
                      <a:r>
                        <a:rPr lang="hr-HR" sz="1200" kern="1200" baseline="0" dirty="0"/>
                        <a:t> </a:t>
                      </a:r>
                      <a:r>
                        <a:rPr lang="hr-HR" sz="1200" kern="1200" dirty="0"/>
                        <a:t>rad kroz igru</a:t>
                      </a:r>
                      <a:r>
                        <a:rPr lang="hr-HR" sz="1200" kern="1200" baseline="0" dirty="0"/>
                        <a:t> i </a:t>
                      </a:r>
                      <a:r>
                        <a:rPr lang="hr-HR" sz="1200" kern="1200" dirty="0"/>
                        <a:t>dodatni materijali.</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521516">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Tijekom školske godine (35 sati).</a:t>
                      </a:r>
                    </a:p>
                    <a:p>
                      <a:endParaRPr lang="hr-HR" sz="1200" dirty="0"/>
                    </a:p>
                  </a:txBody>
                  <a:tcPr/>
                </a:tc>
                <a:extLst>
                  <a:ext uri="{0D108BD9-81ED-4DB2-BD59-A6C34878D82A}">
                    <a16:rowId xmlns:a16="http://schemas.microsoft.com/office/drawing/2014/main" val="10004"/>
                  </a:ext>
                </a:extLst>
              </a:tr>
              <a:tr h="521516">
                <a:tc>
                  <a:txBody>
                    <a:bodyPr/>
                    <a:lstStyle/>
                    <a:p>
                      <a:r>
                        <a:rPr lang="hr-HR" sz="1600" b="1" dirty="0"/>
                        <a:t>TROŠKOVNIK: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Papiri, bilježnice, dodatni materijali...</a:t>
                      </a:r>
                    </a:p>
                    <a:p>
                      <a:endParaRPr lang="hr-HR" sz="1200" dirty="0"/>
                    </a:p>
                  </a:txBody>
                  <a:tcPr/>
                </a:tc>
                <a:extLst>
                  <a:ext uri="{0D108BD9-81ED-4DB2-BD59-A6C34878D82A}">
                    <a16:rowId xmlns:a16="http://schemas.microsoft.com/office/drawing/2014/main" val="10005"/>
                  </a:ext>
                </a:extLst>
              </a:tr>
              <a:tr h="554657">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Početno i završno praćenje dostignuća učenika. Učenikovo samostalno uočavanje</a:t>
                      </a:r>
                      <a:r>
                        <a:rPr lang="hr-HR" sz="1200" kern="1200" baseline="0" dirty="0"/>
                        <a:t> što je usvojio, a na čemu treba dodatno raditi.</a:t>
                      </a:r>
                      <a:endParaRPr lang="hr-HR" sz="1200" kern="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92696"/>
            <a:ext cx="5286380" cy="6429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MATEMATIKA (1. – 4. razreda)</a:t>
            </a:r>
            <a:endParaRPr lang="hr-H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1343611444"/>
              </p:ext>
            </p:extLst>
          </p:nvPr>
        </p:nvGraphicFramePr>
        <p:xfrm>
          <a:off x="827584" y="1772817"/>
          <a:ext cx="7560840" cy="4507270"/>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805440">
                <a:tc>
                  <a:txBody>
                    <a:bodyPr/>
                    <a:lstStyle/>
                    <a:p>
                      <a:r>
                        <a:rPr lang="hr-HR" sz="1600" b="1" dirty="0"/>
                        <a:t>CILJEVI:</a:t>
                      </a:r>
                    </a:p>
                  </a:txBody>
                  <a:tcPr/>
                </a:tc>
                <a:tc>
                  <a:txBody>
                    <a:bodyPr/>
                    <a:lstStyle/>
                    <a:p>
                      <a:r>
                        <a:rPr lang="hr-HR" sz="1200" b="0" kern="1200" dirty="0"/>
                        <a:t>Pomoć u učenju i uspješno svladavanje temeljnih znanja iz matematike.</a:t>
                      </a:r>
                      <a:r>
                        <a:rPr lang="hr-HR" sz="1200" b="0" kern="1200" baseline="0" dirty="0"/>
                        <a:t> P</a:t>
                      </a:r>
                      <a:r>
                        <a:rPr lang="hr-HR" sz="1200" b="0" kern="1200" dirty="0"/>
                        <a:t>rilagođavanje nastavnih sadržaja.</a:t>
                      </a:r>
                      <a:r>
                        <a:rPr lang="hr-HR" sz="1200" b="0" kern="1200" baseline="0" dirty="0"/>
                        <a:t> R</a:t>
                      </a:r>
                      <a:r>
                        <a:rPr lang="hr-HR" sz="1200" b="0" kern="1200" dirty="0"/>
                        <a:t>azvijanje samopouzdanja kod djece.</a:t>
                      </a:r>
                      <a:r>
                        <a:rPr lang="hr-HR" sz="1200" b="0" kern="1200" baseline="0" dirty="0"/>
                        <a:t> P</a:t>
                      </a:r>
                      <a:r>
                        <a:rPr lang="hr-HR" sz="1200" b="0" kern="1200" dirty="0"/>
                        <a:t>oticanje samostalnosti u radu.</a:t>
                      </a:r>
                      <a:r>
                        <a:rPr lang="hr-HR" sz="1200" b="0" kern="1200" baseline="0" dirty="0"/>
                        <a:t> R</a:t>
                      </a:r>
                      <a:r>
                        <a:rPr lang="hr-HR" sz="1200" b="0" kern="1200" dirty="0"/>
                        <a:t>azvijanje navika redovitog učenja i vježbanja. Osposobljavanje učenika za samostalno rješavanje zadataka, razvijanje matematičke pismenosti.</a:t>
                      </a:r>
                      <a:endParaRPr lang="hr-HR" sz="1200" b="0" dirty="0"/>
                    </a:p>
                  </a:txBody>
                  <a:tcPr/>
                </a:tc>
                <a:extLst>
                  <a:ext uri="{0D108BD9-81ED-4DB2-BD59-A6C34878D82A}">
                    <a16:rowId xmlns:a16="http://schemas.microsoft.com/office/drawing/2014/main" val="10000"/>
                  </a:ext>
                </a:extLst>
              </a:tr>
              <a:tr h="805440">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Pomoć učenicima koji rade po prilagođenom-individualiziranom programu te ostalim učenicima </a:t>
                      </a:r>
                      <a:r>
                        <a:rPr lang="hr-HR" sz="1200" kern="1200" dirty="0"/>
                        <a:t>koji teže savladavaju planirane sadržaje zbog slabijih sposobnosti, slabije koncentracije ili odsutnosti zbog bolesti.</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dirty="0"/>
                    </a:p>
                  </a:txBody>
                  <a:tcPr/>
                </a:tc>
                <a:extLst>
                  <a:ext uri="{0D108BD9-81ED-4DB2-BD59-A6C34878D82A}">
                    <a16:rowId xmlns:a16="http://schemas.microsoft.com/office/drawing/2014/main" val="10001"/>
                  </a:ext>
                </a:extLst>
              </a:tr>
              <a:tr h="369463">
                <a:tc>
                  <a:txBody>
                    <a:bodyPr/>
                    <a:lstStyle/>
                    <a:p>
                      <a:r>
                        <a:rPr lang="hr-HR" sz="1600" b="1" dirty="0"/>
                        <a:t>NOSITELJI:</a:t>
                      </a:r>
                    </a:p>
                  </a:txBody>
                  <a:tcPr/>
                </a:tc>
                <a:tc>
                  <a:txBody>
                    <a:bodyPr/>
                    <a:lstStyle/>
                    <a:p>
                      <a:r>
                        <a:rPr lang="hr-HR" sz="1200" dirty="0"/>
                        <a:t>Razredni učitelji.</a:t>
                      </a:r>
                    </a:p>
                  </a:txBody>
                  <a:tcPr/>
                </a:tc>
                <a:extLst>
                  <a:ext uri="{0D108BD9-81ED-4DB2-BD59-A6C34878D82A}">
                    <a16:rowId xmlns:a16="http://schemas.microsoft.com/office/drawing/2014/main" val="10002"/>
                  </a:ext>
                </a:extLst>
              </a:tr>
              <a:tr h="626453">
                <a:tc>
                  <a:txBody>
                    <a:bodyPr/>
                    <a:lstStyle/>
                    <a:p>
                      <a:r>
                        <a:rPr lang="hr-HR" sz="1600" b="1" dirty="0"/>
                        <a:t>NAČINI REALIZACIJE:</a:t>
                      </a:r>
                    </a:p>
                  </a:txBody>
                  <a:tcPr/>
                </a:tc>
                <a:tc>
                  <a:txBody>
                    <a:bodyPr/>
                    <a:lstStyle/>
                    <a:p>
                      <a:r>
                        <a:rPr lang="hr-HR" sz="1200" kern="1200" dirty="0"/>
                        <a:t>Program se realizira kroz satove dodatne nastave, uz uporabu svih aktivnih oblika i metoda rada i suradnju s defektologinjom, po potrebi.</a:t>
                      </a:r>
                      <a:r>
                        <a:rPr lang="hr-HR" sz="1200" kern="1200" baseline="0" dirty="0"/>
                        <a:t> </a:t>
                      </a:r>
                      <a:r>
                        <a:rPr lang="hr-HR" sz="1200" kern="1200" dirty="0"/>
                        <a:t>Individualni rad, rad u paru i rad u grupi; rješavanje zadataka s listića.</a:t>
                      </a:r>
                      <a:endParaRPr lang="hr-HR" sz="1200" dirty="0"/>
                    </a:p>
                  </a:txBody>
                  <a:tcPr/>
                </a:tc>
                <a:extLst>
                  <a:ext uri="{0D108BD9-81ED-4DB2-BD59-A6C34878D82A}">
                    <a16:rowId xmlns:a16="http://schemas.microsoft.com/office/drawing/2014/main" val="10003"/>
                  </a:ext>
                </a:extLst>
              </a:tr>
              <a:tr h="447467">
                <a:tc>
                  <a:txBody>
                    <a:bodyPr/>
                    <a:lstStyle/>
                    <a:p>
                      <a:r>
                        <a:rPr lang="hr-HR" sz="1600" b="1" dirty="0"/>
                        <a:t>VREMENIK:</a:t>
                      </a:r>
                    </a:p>
                  </a:txBody>
                  <a:tcPr/>
                </a:tc>
                <a:tc>
                  <a:txBody>
                    <a:bodyPr/>
                    <a:lstStyle/>
                    <a:p>
                      <a:r>
                        <a:rPr lang="hr-HR" sz="1200" kern="1200" dirty="0"/>
                        <a:t>1 školski sat tjedno</a:t>
                      </a:r>
                      <a:r>
                        <a:rPr lang="hr-HR" sz="1200" kern="1200" baseline="0" dirty="0"/>
                        <a:t> tijekom školske godine 2020./2021.</a:t>
                      </a:r>
                    </a:p>
                    <a:p>
                      <a:r>
                        <a:rPr lang="hr-HR" sz="1200" kern="1200" baseline="0" dirty="0"/>
                        <a:t>1 školski sat svaki drugi tjedan tijekom školske godine 2020./2021.</a:t>
                      </a:r>
                      <a:endParaRPr lang="hr-HR" sz="1200" dirty="0"/>
                    </a:p>
                  </a:txBody>
                  <a:tcPr/>
                </a:tc>
                <a:extLst>
                  <a:ext uri="{0D108BD9-81ED-4DB2-BD59-A6C34878D82A}">
                    <a16:rowId xmlns:a16="http://schemas.microsoft.com/office/drawing/2014/main" val="10004"/>
                  </a:ext>
                </a:extLst>
              </a:tr>
              <a:tr h="388767">
                <a:tc>
                  <a:txBody>
                    <a:bodyPr/>
                    <a:lstStyle/>
                    <a:p>
                      <a:r>
                        <a:rPr lang="hr-HR" sz="1600" b="1" dirty="0"/>
                        <a:t>TROŠKOVNIK:</a:t>
                      </a:r>
                    </a:p>
                  </a:txBody>
                  <a:tcPr/>
                </a:tc>
                <a:tc>
                  <a:txBody>
                    <a:bodyPr/>
                    <a:lstStyle/>
                    <a:p>
                      <a:r>
                        <a:rPr lang="hr-HR" sz="1200" kern="1200" dirty="0"/>
                        <a:t>Papir za fotokopiranje i troškovi kopiranja.</a:t>
                      </a:r>
                      <a:endParaRPr lang="hr-HR" sz="1200" dirty="0"/>
                    </a:p>
                  </a:txBody>
                  <a:tcPr/>
                </a:tc>
                <a:extLst>
                  <a:ext uri="{0D108BD9-81ED-4DB2-BD59-A6C34878D82A}">
                    <a16:rowId xmlns:a16="http://schemas.microsoft.com/office/drawing/2014/main" val="10005"/>
                  </a:ext>
                </a:extLst>
              </a:tr>
              <a:tr h="805440">
                <a:tc>
                  <a:txBody>
                    <a:bodyPr/>
                    <a:lstStyle/>
                    <a:p>
                      <a:r>
                        <a:rPr lang="hr-HR" sz="1600" b="1" dirty="0"/>
                        <a:t>VREDNOVANJE:</a:t>
                      </a:r>
                    </a:p>
                  </a:txBody>
                  <a:tcPr/>
                </a:tc>
                <a:tc>
                  <a:txBody>
                    <a:bodyPr/>
                    <a:lstStyle/>
                    <a:p>
                      <a:r>
                        <a:rPr lang="hr-HR" sz="1200" kern="1200" dirty="0"/>
                        <a:t>Individualno praćenje napredovanja učenika i vrednovanje rada prema ostvarenosti ciljeva i zadataka te odnosa prema radu, primjena usvojenog znanja u redovnoj nastavi i svakodnevnom životu, korištenje rezultata napredovanja za individualne razgovore s roditeljima, kontinuirano i individualno praćenje napretka svakog učenika (evidencijske liste</a:t>
                      </a:r>
                      <a:r>
                        <a:rPr lang="hr-HR" sz="1200" kern="1200" baseline="0" dirty="0"/>
                        <a:t> , </a:t>
                      </a:r>
                      <a:r>
                        <a:rPr lang="hr-HR" sz="1200" kern="1200" dirty="0"/>
                        <a:t>e-imenik), usmena i pismena provjera znanja.</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25390" y="821519"/>
            <a:ext cx="4429124" cy="642942"/>
          </a:xfrm>
          <a:prstGeom prst="rect">
            <a:avLst/>
          </a:prstGeom>
          <a:solidFill>
            <a:srgbClr val="FFCC66"/>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ŠKOLSKI KURIKULUM</a:t>
            </a:r>
          </a:p>
        </p:txBody>
      </p:sp>
      <p:sp>
        <p:nvSpPr>
          <p:cNvPr id="6" name="Content Placeholder 2"/>
          <p:cNvSpPr txBox="1">
            <a:spLocks/>
          </p:cNvSpPr>
          <p:nvPr/>
        </p:nvSpPr>
        <p:spPr>
          <a:xfrm>
            <a:off x="827584" y="1142990"/>
            <a:ext cx="7632848" cy="4734282"/>
          </a:xfrm>
          <a:prstGeom prst="rect">
            <a:avLst/>
          </a:prstGeom>
          <a:effectLst/>
        </p:spPr>
        <p:txBody>
          <a:bodyPr vert="horz" lIns="91440" tIns="45720" rIns="91440" bIns="45720"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Calibri"/>
              <a:ea typeface="+mn-ea"/>
              <a:cs typeface="+mn-cs"/>
            </a:endParaRPr>
          </a:p>
        </p:txBody>
      </p:sp>
      <p:sp>
        <p:nvSpPr>
          <p:cNvPr id="7" name="Pravokutnik 6"/>
          <p:cNvSpPr/>
          <p:nvPr/>
        </p:nvSpPr>
        <p:spPr>
          <a:xfrm>
            <a:off x="1115616" y="2060848"/>
            <a:ext cx="6048672" cy="3693319"/>
          </a:xfrm>
          <a:prstGeom prst="rect">
            <a:avLst/>
          </a:prstGeom>
        </p:spPr>
        <p:txBody>
          <a:bodyPr wrap="square">
            <a:spAutoFit/>
          </a:bodyPr>
          <a:lstStyle/>
          <a:p>
            <a:pPr lvl="0"/>
            <a:r>
              <a:rPr lang="hr-HR" b="1" dirty="0">
                <a:solidFill>
                  <a:schemeClr val="bg1"/>
                </a:solidFill>
              </a:rPr>
              <a:t>Utvrđuje dugoročni i kratkoročni plan i program škole s izvannastavnim i izvanškolskim aktivnostima, a donosi se na temelju nacionalnog kurikuluma i nastavnog plana i programa.</a:t>
            </a:r>
            <a:r>
              <a:rPr lang="hr-HR" dirty="0">
                <a:solidFill>
                  <a:schemeClr val="bg1"/>
                </a:solidFill>
              </a:rPr>
              <a:t> </a:t>
            </a:r>
            <a:r>
              <a:rPr lang="hr-HR" b="1" dirty="0">
                <a:solidFill>
                  <a:schemeClr val="bg1"/>
                </a:solidFill>
              </a:rPr>
              <a:t>ŠKOLSKI KURIKULUM utvrđuje aktivnost, program i/ili projekt za koje definira:</a:t>
            </a:r>
            <a:endParaRPr lang="hr-HR" dirty="0">
              <a:solidFill>
                <a:schemeClr val="bg1"/>
              </a:solidFill>
            </a:endParaRPr>
          </a:p>
          <a:p>
            <a:r>
              <a:rPr lang="hr-HR" b="1" dirty="0">
                <a:solidFill>
                  <a:schemeClr val="bg1"/>
                </a:solidFill>
              </a:rPr>
              <a:t>       </a:t>
            </a:r>
            <a:endParaRPr lang="hr-HR" dirty="0">
              <a:solidFill>
                <a:schemeClr val="bg1"/>
              </a:solidFill>
            </a:endParaRPr>
          </a:p>
          <a:p>
            <a:pPr marL="285750" lvl="0" indent="-285750">
              <a:buFont typeface="Arial" pitchFamily="34" charset="0"/>
              <a:buChar char="•"/>
            </a:pPr>
            <a:r>
              <a:rPr lang="hr-HR" b="1" dirty="0">
                <a:solidFill>
                  <a:schemeClr val="bg1"/>
                </a:solidFill>
              </a:rPr>
              <a:t>ciljeve  </a:t>
            </a:r>
            <a:endParaRPr lang="hr-HR" dirty="0">
              <a:solidFill>
                <a:schemeClr val="bg1"/>
              </a:solidFill>
            </a:endParaRPr>
          </a:p>
          <a:p>
            <a:pPr marL="285750" lvl="0" indent="-285750">
              <a:buFont typeface="Arial" pitchFamily="34" charset="0"/>
              <a:buChar char="•"/>
            </a:pPr>
            <a:r>
              <a:rPr lang="hr-HR" b="1" dirty="0">
                <a:solidFill>
                  <a:schemeClr val="bg1"/>
                </a:solidFill>
              </a:rPr>
              <a:t>namjenu  </a:t>
            </a:r>
            <a:endParaRPr lang="hr-HR" dirty="0">
              <a:solidFill>
                <a:schemeClr val="bg1"/>
              </a:solidFill>
            </a:endParaRPr>
          </a:p>
          <a:p>
            <a:pPr marL="285750" lvl="0" indent="-285750">
              <a:buFont typeface="Arial" pitchFamily="34" charset="0"/>
              <a:buChar char="•"/>
            </a:pPr>
            <a:r>
              <a:rPr lang="hr-HR" b="1" dirty="0">
                <a:solidFill>
                  <a:schemeClr val="bg1"/>
                </a:solidFill>
              </a:rPr>
              <a:t>nositelje</a:t>
            </a:r>
            <a:endParaRPr lang="hr-HR" dirty="0">
              <a:solidFill>
                <a:schemeClr val="bg1"/>
              </a:solidFill>
            </a:endParaRPr>
          </a:p>
          <a:p>
            <a:pPr marL="285750" lvl="0" indent="-285750">
              <a:buFont typeface="Arial" pitchFamily="34" charset="0"/>
              <a:buChar char="•"/>
            </a:pPr>
            <a:r>
              <a:rPr lang="hr-HR" b="1" dirty="0">
                <a:solidFill>
                  <a:schemeClr val="bg1"/>
                </a:solidFill>
              </a:rPr>
              <a:t>način realizacije  </a:t>
            </a:r>
            <a:endParaRPr lang="hr-HR" dirty="0">
              <a:solidFill>
                <a:schemeClr val="bg1"/>
              </a:solidFill>
            </a:endParaRPr>
          </a:p>
          <a:p>
            <a:pPr marL="285750" lvl="0" indent="-285750">
              <a:buFont typeface="Arial" pitchFamily="34" charset="0"/>
              <a:buChar char="•"/>
            </a:pPr>
            <a:r>
              <a:rPr lang="hr-HR" b="1" dirty="0" err="1">
                <a:solidFill>
                  <a:schemeClr val="bg1"/>
                </a:solidFill>
              </a:rPr>
              <a:t>vremenik</a:t>
            </a:r>
            <a:r>
              <a:rPr lang="hr-HR" b="1" dirty="0">
                <a:solidFill>
                  <a:schemeClr val="bg1"/>
                </a:solidFill>
              </a:rPr>
              <a:t>  </a:t>
            </a:r>
            <a:endParaRPr lang="hr-HR" dirty="0">
              <a:solidFill>
                <a:schemeClr val="bg1"/>
              </a:solidFill>
            </a:endParaRPr>
          </a:p>
          <a:p>
            <a:pPr marL="285750" lvl="0" indent="-285750">
              <a:buFont typeface="Arial" pitchFamily="34" charset="0"/>
              <a:buChar char="•"/>
            </a:pPr>
            <a:r>
              <a:rPr lang="hr-HR" b="1" dirty="0">
                <a:solidFill>
                  <a:schemeClr val="bg1"/>
                </a:solidFill>
              </a:rPr>
              <a:t>detaljan troškovnik  </a:t>
            </a:r>
            <a:endParaRPr lang="hr-HR" dirty="0">
              <a:solidFill>
                <a:schemeClr val="bg1"/>
              </a:solidFill>
            </a:endParaRPr>
          </a:p>
          <a:p>
            <a:pPr marL="285750" lvl="0" indent="-285750">
              <a:buFont typeface="Arial" pitchFamily="34" charset="0"/>
              <a:buChar char="•"/>
            </a:pPr>
            <a:r>
              <a:rPr lang="hr-HR" b="1" dirty="0">
                <a:solidFill>
                  <a:schemeClr val="bg1"/>
                </a:solidFill>
              </a:rPr>
              <a:t>način vrednovanja.</a:t>
            </a:r>
            <a:endParaRPr lang="hr-HR" dirty="0">
              <a:solidFill>
                <a:schemeClr val="bg1"/>
              </a:solidFill>
            </a:endParaRPr>
          </a:p>
        </p:txBody>
      </p:sp>
    </p:spTree>
    <p:extLst>
      <p:ext uri="{BB962C8B-B14F-4D97-AF65-F5344CB8AC3E}">
        <p14:creationId xmlns:p14="http://schemas.microsoft.com/office/powerpoint/2010/main" val="2875347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92696"/>
            <a:ext cx="5357818" cy="714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MATEMATIKA (5. – 8. razreda)</a:t>
            </a:r>
            <a:endParaRPr lang="hr-H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1789416722"/>
              </p:ext>
            </p:extLst>
          </p:nvPr>
        </p:nvGraphicFramePr>
        <p:xfrm>
          <a:off x="827584" y="1844824"/>
          <a:ext cx="7416824" cy="3528809"/>
        </p:xfrm>
        <a:graphic>
          <a:graphicData uri="http://schemas.openxmlformats.org/drawingml/2006/table">
            <a:tbl>
              <a:tblPr firstRow="1" bandRow="1">
                <a:tableStyleId>{0505E3EF-67EA-436B-97B2-0124C06EBD24}</a:tableStyleId>
              </a:tblPr>
              <a:tblGrid>
                <a:gridCol w="1555122">
                  <a:extLst>
                    <a:ext uri="{9D8B030D-6E8A-4147-A177-3AD203B41FA5}">
                      <a16:colId xmlns:a16="http://schemas.microsoft.com/office/drawing/2014/main" val="20000"/>
                    </a:ext>
                  </a:extLst>
                </a:gridCol>
                <a:gridCol w="5861702">
                  <a:extLst>
                    <a:ext uri="{9D8B030D-6E8A-4147-A177-3AD203B41FA5}">
                      <a16:colId xmlns:a16="http://schemas.microsoft.com/office/drawing/2014/main" val="20001"/>
                    </a:ext>
                  </a:extLst>
                </a:gridCol>
              </a:tblGrid>
              <a:tr h="548291">
                <a:tc>
                  <a:txBody>
                    <a:bodyPr/>
                    <a:lstStyle/>
                    <a:p>
                      <a:r>
                        <a:rPr lang="hr-HR" sz="1600" b="1" dirty="0"/>
                        <a:t>CILJEVI:</a:t>
                      </a:r>
                    </a:p>
                  </a:txBody>
                  <a:tcPr/>
                </a:tc>
                <a:tc>
                  <a:txBody>
                    <a:bodyPr/>
                    <a:lstStyle/>
                    <a:p>
                      <a:r>
                        <a:rPr lang="hr-HR" sz="1200" b="0" kern="1200" dirty="0"/>
                        <a:t>Pomoć u učenju i uspješno svladavanje temeljnih znanja iz matematike.</a:t>
                      </a:r>
                      <a:r>
                        <a:rPr lang="hr-HR" sz="1200" b="0" kern="1200" baseline="0" dirty="0"/>
                        <a:t> P</a:t>
                      </a:r>
                      <a:r>
                        <a:rPr lang="hr-HR" sz="1200" b="0" kern="1200" dirty="0"/>
                        <a:t>rilagođavanje nastavnih sadržaja.</a:t>
                      </a:r>
                      <a:r>
                        <a:rPr lang="hr-HR" sz="1200" b="0" kern="1200" baseline="0" dirty="0"/>
                        <a:t> </a:t>
                      </a:r>
                      <a:endParaRPr lang="hr-HR" sz="1200" b="0" dirty="0"/>
                    </a:p>
                  </a:txBody>
                  <a:tcPr/>
                </a:tc>
                <a:extLst>
                  <a:ext uri="{0D108BD9-81ED-4DB2-BD59-A6C34878D82A}">
                    <a16:rowId xmlns:a16="http://schemas.microsoft.com/office/drawing/2014/main" val="10000"/>
                  </a:ext>
                </a:extLst>
              </a:tr>
              <a:tr h="548291">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Pomoć učenicima koji rade po prilagođenom-individualiziranom programu te ostalim učenicima </a:t>
                      </a:r>
                      <a:r>
                        <a:rPr lang="hr-HR" sz="1200" kern="1200" dirty="0"/>
                        <a:t>koji teže savladavaju planirane sadržaje.</a:t>
                      </a:r>
                    </a:p>
                  </a:txBody>
                  <a:tcPr/>
                </a:tc>
                <a:extLst>
                  <a:ext uri="{0D108BD9-81ED-4DB2-BD59-A6C34878D82A}">
                    <a16:rowId xmlns:a16="http://schemas.microsoft.com/office/drawing/2014/main" val="10001"/>
                  </a:ext>
                </a:extLst>
              </a:tr>
              <a:tr h="467065">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latin typeface="+mn-lt"/>
                        </a:rPr>
                        <a:t>Učitelji</a:t>
                      </a:r>
                      <a:r>
                        <a:rPr lang="hr-HR" sz="1200" baseline="0" dirty="0">
                          <a:latin typeface="+mn-lt"/>
                        </a:rPr>
                        <a:t> Matematike.</a:t>
                      </a:r>
                      <a:endParaRPr lang="hr-HR" sz="1200" dirty="0">
                        <a:latin typeface="+mn-lt"/>
                      </a:endParaRPr>
                    </a:p>
                  </a:txBody>
                  <a:tcPr/>
                </a:tc>
                <a:extLst>
                  <a:ext uri="{0D108BD9-81ED-4DB2-BD59-A6C34878D82A}">
                    <a16:rowId xmlns:a16="http://schemas.microsoft.com/office/drawing/2014/main" val="10002"/>
                  </a:ext>
                </a:extLst>
              </a:tr>
              <a:tr h="578705">
                <a:tc>
                  <a:txBody>
                    <a:bodyPr/>
                    <a:lstStyle/>
                    <a:p>
                      <a:r>
                        <a:rPr lang="hr-HR" sz="1600" b="1" dirty="0"/>
                        <a:t>NAČINI REALIZACIJE:</a:t>
                      </a:r>
                    </a:p>
                  </a:txBody>
                  <a:tcPr/>
                </a:tc>
                <a:tc>
                  <a:txBody>
                    <a:bodyPr/>
                    <a:lstStyle/>
                    <a:p>
                      <a:r>
                        <a:rPr lang="hr-HR" sz="1200" dirty="0"/>
                        <a:t>Vježbanje zadataka.</a:t>
                      </a:r>
                    </a:p>
                  </a:txBody>
                  <a:tcPr/>
                </a:tc>
                <a:extLst>
                  <a:ext uri="{0D108BD9-81ED-4DB2-BD59-A6C34878D82A}">
                    <a16:rowId xmlns:a16="http://schemas.microsoft.com/office/drawing/2014/main" val="10003"/>
                  </a:ext>
                </a:extLst>
              </a:tr>
              <a:tr h="408722">
                <a:tc>
                  <a:txBody>
                    <a:bodyPr/>
                    <a:lstStyle/>
                    <a:p>
                      <a:r>
                        <a:rPr lang="hr-HR" sz="1600" b="1" dirty="0"/>
                        <a:t>VREMENIK:</a:t>
                      </a:r>
                    </a:p>
                  </a:txBody>
                  <a:tcPr/>
                </a:tc>
                <a:tc>
                  <a:txBody>
                    <a:bodyPr/>
                    <a:lstStyle/>
                    <a:p>
                      <a:r>
                        <a:rPr lang="hr-HR" sz="1200" dirty="0"/>
                        <a:t>Tijekom školske godine 2020./2021.</a:t>
                      </a:r>
                    </a:p>
                  </a:txBody>
                  <a:tcPr/>
                </a:tc>
                <a:extLst>
                  <a:ext uri="{0D108BD9-81ED-4DB2-BD59-A6C34878D82A}">
                    <a16:rowId xmlns:a16="http://schemas.microsoft.com/office/drawing/2014/main" val="10004"/>
                  </a:ext>
                </a:extLst>
              </a:tr>
              <a:tr h="429029">
                <a:tc>
                  <a:txBody>
                    <a:bodyPr/>
                    <a:lstStyle/>
                    <a:p>
                      <a:r>
                        <a:rPr lang="hr-HR" sz="1600" b="1" dirty="0"/>
                        <a:t>TROŠKOVNIK:</a:t>
                      </a:r>
                    </a:p>
                  </a:txBody>
                  <a:tcPr/>
                </a:tc>
                <a:tc>
                  <a:txBody>
                    <a:bodyPr/>
                    <a:lstStyle/>
                    <a:p>
                      <a:r>
                        <a:rPr lang="hr-HR" sz="1200" dirty="0"/>
                        <a:t>Potrošni</a:t>
                      </a:r>
                      <a:r>
                        <a:rPr lang="hr-HR" sz="1200" baseline="0" dirty="0"/>
                        <a:t> materijal, oko 1000,00 kn.</a:t>
                      </a:r>
                      <a:endParaRPr lang="hr-HR" sz="1200" dirty="0"/>
                    </a:p>
                  </a:txBody>
                  <a:tcPr/>
                </a:tc>
                <a:extLst>
                  <a:ext uri="{0D108BD9-81ED-4DB2-BD59-A6C34878D82A}">
                    <a16:rowId xmlns:a16="http://schemas.microsoft.com/office/drawing/2014/main" val="10005"/>
                  </a:ext>
                </a:extLst>
              </a:tr>
              <a:tr h="548291">
                <a:tc>
                  <a:txBody>
                    <a:bodyPr/>
                    <a:lstStyle/>
                    <a:p>
                      <a:r>
                        <a:rPr lang="hr-HR" sz="1600" b="1" dirty="0"/>
                        <a:t>VREDNOVANJE:</a:t>
                      </a:r>
                    </a:p>
                  </a:txBody>
                  <a:tcPr/>
                </a:tc>
                <a:tc>
                  <a:txBody>
                    <a:bodyPr/>
                    <a:lstStyle/>
                    <a:p>
                      <a:r>
                        <a:rPr lang="hr-HR" sz="1200" dirty="0"/>
                        <a:t>Pismene i usmene provjere znanja.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71600" y="649017"/>
            <a:ext cx="1643042" cy="71438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ln w="18000">
                  <a:solidFill>
                    <a:schemeClr val="accent2">
                      <a:satMod val="140000"/>
                    </a:schemeClr>
                  </a:solidFill>
                  <a:prstDash val="solid"/>
                  <a:miter lim="800000"/>
                </a:ln>
                <a:noFill/>
                <a:effectLst>
                  <a:outerShdw blurRad="25500" dist="23000" dir="7020000" algn="tl">
                    <a:srgbClr val="000000">
                      <a:alpha val="50000"/>
                    </a:srgbClr>
                  </a:outerShdw>
                </a:effectLst>
              </a:rPr>
              <a:t>FIZIKA</a:t>
            </a: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1897316239"/>
              </p:ext>
            </p:extLst>
          </p:nvPr>
        </p:nvGraphicFramePr>
        <p:xfrm>
          <a:off x="899593" y="1700808"/>
          <a:ext cx="7272808" cy="3816422"/>
        </p:xfrm>
        <a:graphic>
          <a:graphicData uri="http://schemas.openxmlformats.org/drawingml/2006/table">
            <a:tbl>
              <a:tblPr firstRow="1" bandRow="1">
                <a:tableStyleId>{8A107856-5554-42FB-B03E-39F5DBC370BA}</a:tableStyleId>
              </a:tblPr>
              <a:tblGrid>
                <a:gridCol w="1512167">
                  <a:extLst>
                    <a:ext uri="{9D8B030D-6E8A-4147-A177-3AD203B41FA5}">
                      <a16:colId xmlns:a16="http://schemas.microsoft.com/office/drawing/2014/main" val="20000"/>
                    </a:ext>
                  </a:extLst>
                </a:gridCol>
                <a:gridCol w="5760641">
                  <a:extLst>
                    <a:ext uri="{9D8B030D-6E8A-4147-A177-3AD203B41FA5}">
                      <a16:colId xmlns:a16="http://schemas.microsoft.com/office/drawing/2014/main" val="20001"/>
                    </a:ext>
                  </a:extLst>
                </a:gridCol>
              </a:tblGrid>
              <a:tr h="517606">
                <a:tc>
                  <a:txBody>
                    <a:bodyPr/>
                    <a:lstStyle/>
                    <a:p>
                      <a:r>
                        <a:rPr lang="hr-HR" sz="1600" b="1" dirty="0"/>
                        <a:t>CILJEVI:</a:t>
                      </a:r>
                    </a:p>
                  </a:txBody>
                  <a:tcPr/>
                </a:tc>
                <a:tc>
                  <a:txBody>
                    <a:bodyPr/>
                    <a:lstStyle/>
                    <a:p>
                      <a:r>
                        <a:rPr lang="hr-HR" sz="1200" b="0" dirty="0"/>
                        <a:t>Pomoć učenicima u svladavanju ishoda učenja.</a:t>
                      </a:r>
                    </a:p>
                  </a:txBody>
                  <a:tcPr/>
                </a:tc>
                <a:extLst>
                  <a:ext uri="{0D108BD9-81ED-4DB2-BD59-A6C34878D82A}">
                    <a16:rowId xmlns:a16="http://schemas.microsoft.com/office/drawing/2014/main" val="10000"/>
                  </a:ext>
                </a:extLst>
              </a:tr>
              <a:tr h="517606">
                <a:tc>
                  <a:txBody>
                    <a:bodyPr/>
                    <a:lstStyle/>
                    <a:p>
                      <a:r>
                        <a:rPr lang="hr-HR" sz="1600" b="1" dirty="0"/>
                        <a:t>NAMJENA:</a:t>
                      </a:r>
                    </a:p>
                  </a:txBody>
                  <a:tcPr/>
                </a:tc>
                <a:tc>
                  <a:txBody>
                    <a:bodyPr/>
                    <a:lstStyle/>
                    <a:p>
                      <a:r>
                        <a:rPr lang="hr-HR" sz="1200" dirty="0"/>
                        <a:t>Učenici 7. i 8. razreda.</a:t>
                      </a:r>
                    </a:p>
                  </a:txBody>
                  <a:tcPr/>
                </a:tc>
                <a:extLst>
                  <a:ext uri="{0D108BD9-81ED-4DB2-BD59-A6C34878D82A}">
                    <a16:rowId xmlns:a16="http://schemas.microsoft.com/office/drawing/2014/main" val="10001"/>
                  </a:ext>
                </a:extLst>
              </a:tr>
              <a:tr h="517606">
                <a:tc>
                  <a:txBody>
                    <a:bodyPr/>
                    <a:lstStyle/>
                    <a:p>
                      <a:r>
                        <a:rPr lang="hr-HR" sz="1600" b="1" dirty="0"/>
                        <a:t>NOSITELJI:</a:t>
                      </a:r>
                    </a:p>
                  </a:txBody>
                  <a:tcPr/>
                </a:tc>
                <a:tc>
                  <a:txBody>
                    <a:bodyPr/>
                    <a:lstStyle/>
                    <a:p>
                      <a:r>
                        <a:rPr lang="hr-HR" sz="1200" dirty="0"/>
                        <a:t>Učitelj</a:t>
                      </a:r>
                      <a:r>
                        <a:rPr lang="hr-HR" sz="1200" baseline="0" dirty="0"/>
                        <a:t> Fizike.</a:t>
                      </a:r>
                      <a:endParaRPr lang="hr-HR" sz="1200" dirty="0"/>
                    </a:p>
                  </a:txBody>
                  <a:tcPr/>
                </a:tc>
                <a:extLst>
                  <a:ext uri="{0D108BD9-81ED-4DB2-BD59-A6C34878D82A}">
                    <a16:rowId xmlns:a16="http://schemas.microsoft.com/office/drawing/2014/main" val="10002"/>
                  </a:ext>
                </a:extLst>
              </a:tr>
              <a:tr h="710786">
                <a:tc>
                  <a:txBody>
                    <a:bodyPr/>
                    <a:lstStyle/>
                    <a:p>
                      <a:r>
                        <a:rPr lang="hr-HR" sz="1600" b="1" dirty="0"/>
                        <a:t>NAČINI REALIZACIJE:</a:t>
                      </a:r>
                    </a:p>
                  </a:txBody>
                  <a:tcPr/>
                </a:tc>
                <a:tc>
                  <a:txBody>
                    <a:bodyPr/>
                    <a:lstStyle/>
                    <a:p>
                      <a:r>
                        <a:rPr lang="hr-HR" sz="1200" dirty="0"/>
                        <a:t>Usmeno i pismeno uvježbavanje</a:t>
                      </a:r>
                      <a:r>
                        <a:rPr lang="hr-HR" sz="1200" baseline="0" dirty="0"/>
                        <a:t> gradiva.</a:t>
                      </a:r>
                      <a:endParaRPr lang="hr-HR" sz="1200" dirty="0"/>
                    </a:p>
                  </a:txBody>
                  <a:tcPr/>
                </a:tc>
                <a:extLst>
                  <a:ext uri="{0D108BD9-81ED-4DB2-BD59-A6C34878D82A}">
                    <a16:rowId xmlns:a16="http://schemas.microsoft.com/office/drawing/2014/main" val="10003"/>
                  </a:ext>
                </a:extLst>
              </a:tr>
              <a:tr h="517606">
                <a:tc>
                  <a:txBody>
                    <a:bodyPr/>
                    <a:lstStyle/>
                    <a:p>
                      <a:r>
                        <a:rPr lang="hr-HR" sz="1600" b="1" dirty="0"/>
                        <a:t>VREMENIK:</a:t>
                      </a:r>
                    </a:p>
                  </a:txBody>
                  <a:tcPr/>
                </a:tc>
                <a:tc>
                  <a:txBody>
                    <a:bodyPr/>
                    <a:lstStyle/>
                    <a:p>
                      <a:r>
                        <a:rPr lang="hr-HR" sz="1200" dirty="0"/>
                        <a:t>Tijekom</a:t>
                      </a:r>
                      <a:r>
                        <a:rPr lang="hr-HR" sz="1200" baseline="0" dirty="0"/>
                        <a:t> nastavne godine 2020./2021.</a:t>
                      </a:r>
                      <a:endParaRPr lang="hr-HR" sz="1200" dirty="0"/>
                    </a:p>
                  </a:txBody>
                  <a:tcPr/>
                </a:tc>
                <a:extLst>
                  <a:ext uri="{0D108BD9-81ED-4DB2-BD59-A6C34878D82A}">
                    <a16:rowId xmlns:a16="http://schemas.microsoft.com/office/drawing/2014/main" val="10004"/>
                  </a:ext>
                </a:extLst>
              </a:tr>
              <a:tr h="517606">
                <a:tc>
                  <a:txBody>
                    <a:bodyPr/>
                    <a:lstStyle/>
                    <a:p>
                      <a:r>
                        <a:rPr lang="hr-HR" sz="1600" b="1" dirty="0"/>
                        <a:t>TROŠKOVNIK:</a:t>
                      </a:r>
                    </a:p>
                  </a:txBody>
                  <a:tcPr/>
                </a:tc>
                <a:tc>
                  <a:txBody>
                    <a:bodyPr/>
                    <a:lstStyle/>
                    <a:p>
                      <a:r>
                        <a:rPr lang="hr-HR" sz="1200" dirty="0"/>
                        <a:t>Potrošni materijal,</a:t>
                      </a:r>
                      <a:r>
                        <a:rPr lang="hr-HR" sz="1200" baseline="0" dirty="0"/>
                        <a:t> oko 1000,00 kn.</a:t>
                      </a:r>
                      <a:endParaRPr lang="hr-HR" sz="1200" dirty="0"/>
                    </a:p>
                  </a:txBody>
                  <a:tcPr/>
                </a:tc>
                <a:extLst>
                  <a:ext uri="{0D108BD9-81ED-4DB2-BD59-A6C34878D82A}">
                    <a16:rowId xmlns:a16="http://schemas.microsoft.com/office/drawing/2014/main" val="10005"/>
                  </a:ext>
                </a:extLst>
              </a:tr>
              <a:tr h="517606">
                <a:tc>
                  <a:txBody>
                    <a:bodyPr/>
                    <a:lstStyle/>
                    <a:p>
                      <a:r>
                        <a:rPr lang="hr-HR" sz="1600" b="1" dirty="0"/>
                        <a:t>VREDNOVANJE:</a:t>
                      </a:r>
                    </a:p>
                  </a:txBody>
                  <a:tcPr/>
                </a:tc>
                <a:tc>
                  <a:txBody>
                    <a:bodyPr/>
                    <a:lstStyle/>
                    <a:p>
                      <a:r>
                        <a:rPr lang="hr-HR" sz="1200" dirty="0"/>
                        <a:t>Pismena i usmena</a:t>
                      </a:r>
                      <a:r>
                        <a:rPr lang="hr-HR" sz="1200" baseline="0" dirty="0"/>
                        <a:t> provjera znanja.</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620688"/>
            <a:ext cx="2928926"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dirty="0">
                <a:ln w="10541" cmpd="sng">
                  <a:solidFill>
                    <a:srgbClr val="7D7D7D">
                      <a:tint val="100000"/>
                      <a:shade val="100000"/>
                      <a:satMod val="110000"/>
                    </a:srgbClr>
                  </a:solidFill>
                  <a:prstDash val="solid"/>
                </a:ln>
                <a:solidFill>
                  <a:schemeClr val="bg1"/>
                </a:solidFill>
              </a:rPr>
              <a:t>ENGLESKI JEZIK</a:t>
            </a:r>
          </a:p>
        </p:txBody>
      </p:sp>
      <p:graphicFrame>
        <p:nvGraphicFramePr>
          <p:cNvPr id="6" name="Content Placeholder 3"/>
          <p:cNvGraphicFramePr>
            <a:graphicFrameLocks/>
          </p:cNvGraphicFramePr>
          <p:nvPr>
            <p:extLst>
              <p:ext uri="{D42A27DB-BD31-4B8C-83A1-F6EECF244321}">
                <p14:modId xmlns:p14="http://schemas.microsoft.com/office/powerpoint/2010/main" val="2344543224"/>
              </p:ext>
            </p:extLst>
          </p:nvPr>
        </p:nvGraphicFramePr>
        <p:xfrm>
          <a:off x="773136" y="1484784"/>
          <a:ext cx="7416824" cy="3685380"/>
        </p:xfrm>
        <a:graphic>
          <a:graphicData uri="http://schemas.openxmlformats.org/drawingml/2006/table">
            <a:tbl>
              <a:tblPr firstRow="1" bandRow="1">
                <a:tableStyleId>{D7AC3CCA-C797-4891-BE02-D94E43425B78}</a:tableStyleId>
              </a:tblPr>
              <a:tblGrid>
                <a:gridCol w="1638624">
                  <a:extLst>
                    <a:ext uri="{9D8B030D-6E8A-4147-A177-3AD203B41FA5}">
                      <a16:colId xmlns:a16="http://schemas.microsoft.com/office/drawing/2014/main" val="20000"/>
                    </a:ext>
                  </a:extLst>
                </a:gridCol>
                <a:gridCol w="5778200">
                  <a:extLst>
                    <a:ext uri="{9D8B030D-6E8A-4147-A177-3AD203B41FA5}">
                      <a16:colId xmlns:a16="http://schemas.microsoft.com/office/drawing/2014/main" val="20001"/>
                    </a:ext>
                  </a:extLst>
                </a:gridCol>
              </a:tblGrid>
              <a:tr h="517710">
                <a:tc>
                  <a:txBody>
                    <a:bodyPr/>
                    <a:lstStyle/>
                    <a:p>
                      <a:r>
                        <a:rPr lang="hr-HR" sz="1600" b="1" dirty="0"/>
                        <a:t>CILJEVI:</a:t>
                      </a:r>
                    </a:p>
                  </a:txBody>
                  <a:tcPr/>
                </a:tc>
                <a:tc>
                  <a:txBody>
                    <a:bodyPr/>
                    <a:lstStyle/>
                    <a:p>
                      <a:r>
                        <a:rPr lang="hr-HR" sz="1200" b="0" kern="1200" dirty="0"/>
                        <a:t>Pomoći učenicima u savladavanju temeljnih znanja i vještina.</a:t>
                      </a:r>
                      <a:endParaRPr lang="hr-HR" sz="1200" b="0" dirty="0"/>
                    </a:p>
                  </a:txBody>
                  <a:tcPr/>
                </a:tc>
                <a:extLst>
                  <a:ext uri="{0D108BD9-81ED-4DB2-BD59-A6C34878D82A}">
                    <a16:rowId xmlns:a16="http://schemas.microsoft.com/office/drawing/2014/main" val="10000"/>
                  </a:ext>
                </a:extLst>
              </a:tr>
              <a:tr h="517710">
                <a:tc>
                  <a:txBody>
                    <a:bodyPr/>
                    <a:lstStyle/>
                    <a:p>
                      <a:r>
                        <a:rPr lang="hr-HR" sz="1600" b="1" dirty="0"/>
                        <a:t>NAMJENA:</a:t>
                      </a:r>
                    </a:p>
                  </a:txBody>
                  <a:tcPr/>
                </a:tc>
                <a:tc>
                  <a:txBody>
                    <a:bodyPr/>
                    <a:lstStyle/>
                    <a:p>
                      <a:r>
                        <a:rPr lang="hr-HR" sz="1200" kern="1200" dirty="0"/>
                        <a:t>Učenici od 1. do 8. razreda (prema zaduženjima za </a:t>
                      </a:r>
                      <a:r>
                        <a:rPr lang="hr-HR" sz="1200" kern="1200" dirty="0" err="1"/>
                        <a:t>šk.god</a:t>
                      </a:r>
                      <a:r>
                        <a:rPr lang="hr-HR" sz="1200" kern="1200" dirty="0"/>
                        <a:t> 2020./ 2021.)</a:t>
                      </a:r>
                      <a:endParaRPr lang="hr-HR" sz="1200" dirty="0"/>
                    </a:p>
                  </a:txBody>
                  <a:tcPr/>
                </a:tc>
                <a:extLst>
                  <a:ext uri="{0D108BD9-81ED-4DB2-BD59-A6C34878D82A}">
                    <a16:rowId xmlns:a16="http://schemas.microsoft.com/office/drawing/2014/main" val="10001"/>
                  </a:ext>
                </a:extLst>
              </a:tr>
              <a:tr h="517710">
                <a:tc>
                  <a:txBody>
                    <a:bodyPr/>
                    <a:lstStyle/>
                    <a:p>
                      <a:r>
                        <a:rPr lang="hr-HR" sz="1600" b="1" dirty="0"/>
                        <a:t>NOSITELJI:</a:t>
                      </a:r>
                    </a:p>
                  </a:txBody>
                  <a:tcPr/>
                </a:tc>
                <a:tc>
                  <a:txBody>
                    <a:bodyPr/>
                    <a:lstStyle/>
                    <a:p>
                      <a:r>
                        <a:rPr lang="hr-HR" sz="1200" kern="1200" dirty="0"/>
                        <a:t>Učiteljice Engleskog jezika (prema zaduženjima za </a:t>
                      </a:r>
                      <a:r>
                        <a:rPr lang="hr-HR" sz="1200" kern="1200" dirty="0" err="1"/>
                        <a:t>šk.god</a:t>
                      </a:r>
                      <a:r>
                        <a:rPr lang="hr-HR" sz="1200" kern="1200" dirty="0"/>
                        <a:t> 2020./ 2021.)</a:t>
                      </a:r>
                      <a:endParaRPr lang="hr-HR" sz="1200" dirty="0"/>
                    </a:p>
                  </a:txBody>
                  <a:tcPr/>
                </a:tc>
                <a:extLst>
                  <a:ext uri="{0D108BD9-81ED-4DB2-BD59-A6C34878D82A}">
                    <a16:rowId xmlns:a16="http://schemas.microsoft.com/office/drawing/2014/main" val="10002"/>
                  </a:ext>
                </a:extLst>
              </a:tr>
              <a:tr h="566151">
                <a:tc>
                  <a:txBody>
                    <a:bodyPr/>
                    <a:lstStyle/>
                    <a:p>
                      <a:r>
                        <a:rPr lang="hr-HR" sz="1600" b="1" dirty="0"/>
                        <a:t>NAČINI REALIZACIJE:</a:t>
                      </a:r>
                    </a:p>
                  </a:txBody>
                  <a:tcPr/>
                </a:tc>
                <a:tc>
                  <a:txBody>
                    <a:bodyPr/>
                    <a:lstStyle/>
                    <a:p>
                      <a:r>
                        <a:rPr lang="hr-HR" sz="1200" kern="1200" dirty="0"/>
                        <a:t>Nastava u školi prema zaduženjima za šk. god 2020./ 2021.</a:t>
                      </a:r>
                      <a:endParaRPr lang="hr-HR" sz="1200" dirty="0"/>
                    </a:p>
                  </a:txBody>
                  <a:tcPr/>
                </a:tc>
                <a:extLst>
                  <a:ext uri="{0D108BD9-81ED-4DB2-BD59-A6C34878D82A}">
                    <a16:rowId xmlns:a16="http://schemas.microsoft.com/office/drawing/2014/main" val="10003"/>
                  </a:ext>
                </a:extLst>
              </a:tr>
              <a:tr h="517710">
                <a:tc>
                  <a:txBody>
                    <a:bodyPr/>
                    <a:lstStyle/>
                    <a:p>
                      <a:r>
                        <a:rPr lang="hr-HR" sz="1600" b="1" dirty="0"/>
                        <a:t>VREMENIK:</a:t>
                      </a:r>
                    </a:p>
                  </a:txBody>
                  <a:tcPr/>
                </a:tc>
                <a:tc>
                  <a:txBody>
                    <a:bodyPr/>
                    <a:lstStyle/>
                    <a:p>
                      <a:r>
                        <a:rPr lang="hr-HR" sz="1200" kern="1200" dirty="0"/>
                        <a:t>Tijekom školske godine.</a:t>
                      </a:r>
                      <a:endParaRPr lang="hr-HR" sz="1200" dirty="0"/>
                    </a:p>
                  </a:txBody>
                  <a:tcPr/>
                </a:tc>
                <a:extLst>
                  <a:ext uri="{0D108BD9-81ED-4DB2-BD59-A6C34878D82A}">
                    <a16:rowId xmlns:a16="http://schemas.microsoft.com/office/drawing/2014/main" val="10004"/>
                  </a:ext>
                </a:extLst>
              </a:tr>
              <a:tr h="517710">
                <a:tc>
                  <a:txBody>
                    <a:bodyPr/>
                    <a:lstStyle/>
                    <a:p>
                      <a:r>
                        <a:rPr lang="hr-HR" sz="1600" b="1" dirty="0"/>
                        <a:t>TROŠKOVNIK:</a:t>
                      </a:r>
                    </a:p>
                  </a:txBody>
                  <a:tcPr/>
                </a:tc>
                <a:tc>
                  <a:txBody>
                    <a:bodyPr/>
                    <a:lstStyle/>
                    <a:p>
                      <a:r>
                        <a:rPr lang="hr-HR" sz="1200" kern="1200" dirty="0"/>
                        <a:t>Papir i toner za fotokopiranje.</a:t>
                      </a:r>
                      <a:endParaRPr lang="hr-HR" sz="1200" dirty="0"/>
                    </a:p>
                  </a:txBody>
                  <a:tcPr/>
                </a:tc>
                <a:extLst>
                  <a:ext uri="{0D108BD9-81ED-4DB2-BD59-A6C34878D82A}">
                    <a16:rowId xmlns:a16="http://schemas.microsoft.com/office/drawing/2014/main" val="10005"/>
                  </a:ext>
                </a:extLst>
              </a:tr>
              <a:tr h="517710">
                <a:tc>
                  <a:txBody>
                    <a:bodyPr/>
                    <a:lstStyle/>
                    <a:p>
                      <a:r>
                        <a:rPr lang="hr-HR" sz="1600" b="1" dirty="0"/>
                        <a:t>VREDNOVANJE:</a:t>
                      </a:r>
                    </a:p>
                  </a:txBody>
                  <a:tcPr/>
                </a:tc>
                <a:tc>
                  <a:txBody>
                    <a:bodyPr/>
                    <a:lstStyle/>
                    <a:p>
                      <a:r>
                        <a:rPr lang="hr-HR" sz="1200" kern="1200" dirty="0"/>
                        <a:t>Pratiti rad i postignuća učenika.</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55576" y="620688"/>
            <a:ext cx="657226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dirty="0">
                <a:ln w="50800"/>
                <a:solidFill>
                  <a:schemeClr val="tx1"/>
                </a:solidFill>
              </a:rPr>
              <a:t>IZVANNASTAVNE AKTIVNOSTI</a:t>
            </a:r>
          </a:p>
        </p:txBody>
      </p:sp>
      <p:sp>
        <p:nvSpPr>
          <p:cNvPr id="6" name="Content Placeholder 2"/>
          <p:cNvSpPr txBox="1">
            <a:spLocks/>
          </p:cNvSpPr>
          <p:nvPr/>
        </p:nvSpPr>
        <p:spPr>
          <a:xfrm>
            <a:off x="755576" y="1707654"/>
            <a:ext cx="4038600" cy="431363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RECITATORI</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DRAMSKO-SCENSKA SKUPINA</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GLAZBENA RADIONICA</a:t>
            </a:r>
            <a:endParaRPr lang="hr-HR" b="1" dirty="0">
              <a:ln w="10541" cmpd="sng">
                <a:solidFill>
                  <a:schemeClr val="accent1">
                    <a:shade val="88000"/>
                    <a:satMod val="110000"/>
                  </a:schemeClr>
                </a:solidFill>
                <a:prstDash val="solid"/>
              </a:ln>
              <a:solidFill>
                <a:srgbClr val="FF0000"/>
              </a:solidFill>
            </a:endParaRP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LIKOVNA RADIONICA</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KREATIVNO STVARALAŠTVO</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KLOKAN BEZ GRANICA</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RITMIKA</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MALI MATEMATIČARI </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MALI VOLONTERI</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SPORTSKA SEKCIJA</a:t>
            </a:r>
          </a:p>
          <a:p>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hr-H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Napomena: izvannastavne aktivnosti se izvode na daljinu.</a:t>
            </a:r>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Content Placeholder 3"/>
          <p:cNvSpPr txBox="1">
            <a:spLocks/>
          </p:cNvSpPr>
          <p:nvPr/>
        </p:nvSpPr>
        <p:spPr>
          <a:xfrm>
            <a:off x="4572000" y="1707654"/>
            <a:ext cx="4181476" cy="3881586"/>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IGRAJMO SE GIOCHIAMO</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NOVINARSKA SKUPINA</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FONTANA – ŠKOLSKI LIST</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KLUB MLADIH TEHNIČARA </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ŠKOLSKO PLANINARSKA SEKCIJA</a:t>
            </a:r>
            <a:endParaRPr lang="hr-HR" b="1" dirty="0">
              <a:ln w="10541" cmpd="sng">
                <a:solidFill>
                  <a:schemeClr val="accent1">
                    <a:shade val="88000"/>
                    <a:satMod val="110000"/>
                  </a:schemeClr>
                </a:solidFill>
                <a:prstDash val="solid"/>
              </a:ln>
              <a:solidFill>
                <a:srgbClr val="FF0000"/>
              </a:solidFill>
            </a:endParaRP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UČENIČKA ZADRUGA ARBANASI</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LITERARNA SKUPINA</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PJEVAČKI ZBOR</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CRVENI KRIŽ</a:t>
            </a:r>
          </a:p>
          <a:p>
            <a:r>
              <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RUKOMET, ODBOJKA, KOŠARKA I NOGOMET</a:t>
            </a:r>
          </a:p>
          <a:p>
            <a:endParaRPr lang="hr-H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hr-HR" dirty="0"/>
          </a:p>
        </p:txBody>
      </p:sp>
    </p:spTree>
    <p:extLst>
      <p:ext uri="{BB962C8B-B14F-4D97-AF65-F5344CB8AC3E}">
        <p14:creationId xmlns:p14="http://schemas.microsoft.com/office/powerpoint/2010/main" val="1987569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429008" y="717218"/>
            <a:ext cx="2285984"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t>RECITATORI</a:t>
            </a:r>
            <a:endParaRPr lang="hr-HR" b="1" dirty="0"/>
          </a:p>
        </p:txBody>
      </p:sp>
      <p:graphicFrame>
        <p:nvGraphicFramePr>
          <p:cNvPr id="6" name="Content Placeholder 3"/>
          <p:cNvGraphicFramePr>
            <a:graphicFrameLocks/>
          </p:cNvGraphicFramePr>
          <p:nvPr>
            <p:extLst>
              <p:ext uri="{D42A27DB-BD31-4B8C-83A1-F6EECF244321}">
                <p14:modId xmlns:p14="http://schemas.microsoft.com/office/powerpoint/2010/main" val="1854102951"/>
              </p:ext>
            </p:extLst>
          </p:nvPr>
        </p:nvGraphicFramePr>
        <p:xfrm>
          <a:off x="899592" y="1916832"/>
          <a:ext cx="7235613" cy="3922417"/>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5651437">
                  <a:extLst>
                    <a:ext uri="{9D8B030D-6E8A-4147-A177-3AD203B41FA5}">
                      <a16:colId xmlns:a16="http://schemas.microsoft.com/office/drawing/2014/main" val="20001"/>
                    </a:ext>
                  </a:extLst>
                </a:gridCol>
              </a:tblGrid>
              <a:tr h="827840">
                <a:tc>
                  <a:txBody>
                    <a:bodyPr/>
                    <a:lstStyle/>
                    <a:p>
                      <a:r>
                        <a:rPr lang="hr-HR" sz="1600" b="1" dirty="0"/>
                        <a:t>CILJEVI:</a:t>
                      </a:r>
                    </a:p>
                  </a:txBody>
                  <a:tcPr/>
                </a:tc>
                <a:tc>
                  <a:txBody>
                    <a:bodyPr/>
                    <a:lstStyle/>
                    <a:p>
                      <a:pPr eaLnBrk="1" hangingPunct="1">
                        <a:buFontTx/>
                        <a:buNone/>
                      </a:pPr>
                      <a:r>
                        <a:rPr lang="hr-HR" sz="1200" b="0" dirty="0"/>
                        <a:t>Razvijati</a:t>
                      </a:r>
                      <a:r>
                        <a:rPr lang="hr-HR" sz="1200" b="0" baseline="0" dirty="0"/>
                        <a:t> izražajno i glasno čitanje poštujući rečenični naglasak i intonaciju. Razumjeti pročitano. Razvijati scenske sposobnosti. Izgrađivati kulturu čitanja, bogatiti rječnik, jačati ljubav prema hrvatskom jeziku.</a:t>
                      </a:r>
                    </a:p>
                    <a:p>
                      <a:pPr eaLnBrk="1" hangingPunct="1">
                        <a:buFontTx/>
                        <a:buNone/>
                      </a:pPr>
                      <a:r>
                        <a:rPr lang="hr-HR" sz="1200" b="0" baseline="0" dirty="0"/>
                        <a:t>Ovladati vrednotama govornog jezika. Razvijati i poticati želju za lijepim kazivanjem stihova.</a:t>
                      </a:r>
                      <a:endParaRPr lang="hr-HR" sz="1200" b="0" dirty="0"/>
                    </a:p>
                  </a:txBody>
                  <a:tcPr/>
                </a:tc>
                <a:extLst>
                  <a:ext uri="{0D108BD9-81ED-4DB2-BD59-A6C34878D82A}">
                    <a16:rowId xmlns:a16="http://schemas.microsoft.com/office/drawing/2014/main" val="10000"/>
                  </a:ext>
                </a:extLst>
              </a:tr>
              <a:tr h="459911">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Sudjelovati na školskim priredbama povodom Dana kruha, Božića, Dana škole, Dana izvannastavnih aktivnosti, sudjelovati na </a:t>
                      </a:r>
                      <a:r>
                        <a:rPr lang="hr-HR" sz="1200" dirty="0" err="1"/>
                        <a:t>LiDraNu</a:t>
                      </a:r>
                      <a:r>
                        <a:rPr lang="hr-HR" sz="1200" dirty="0"/>
                        <a:t>.</a:t>
                      </a:r>
                    </a:p>
                  </a:txBody>
                  <a:tcPr/>
                </a:tc>
                <a:extLst>
                  <a:ext uri="{0D108BD9-81ED-4DB2-BD59-A6C34878D82A}">
                    <a16:rowId xmlns:a16="http://schemas.microsoft.com/office/drawing/2014/main" val="10001"/>
                  </a:ext>
                </a:extLst>
              </a:tr>
              <a:tr h="459911">
                <a:tc>
                  <a:txBody>
                    <a:bodyPr/>
                    <a:lstStyle/>
                    <a:p>
                      <a:r>
                        <a:rPr lang="hr-HR" sz="1600" b="1" dirty="0"/>
                        <a:t>NOSITELJI:</a:t>
                      </a:r>
                    </a:p>
                  </a:txBody>
                  <a:tcPr/>
                </a:tc>
                <a:tc>
                  <a:txBody>
                    <a:bodyPr/>
                    <a:lstStyle/>
                    <a:p>
                      <a:r>
                        <a:rPr kumimoji="0" lang="hr-HR" sz="1200" b="0" i="0" u="none" strike="noStrike" kern="1200" cap="none" spc="0" normalizeH="0" baseline="0" noProof="0" dirty="0">
                          <a:ln>
                            <a:noFill/>
                          </a:ln>
                          <a:solidFill>
                            <a:prstClr val="black"/>
                          </a:solidFill>
                          <a:effectLst/>
                          <a:uLnTx/>
                          <a:uFillTx/>
                          <a:latin typeface="+mn-lt"/>
                          <a:ea typeface="+mn-ea"/>
                          <a:cs typeface="+mn-cs"/>
                        </a:rPr>
                        <a:t>Učiteljice razredne nastave Marina </a:t>
                      </a:r>
                      <a:r>
                        <a:rPr kumimoji="0" lang="hr-HR" sz="1200" b="0" i="0" u="none" strike="noStrike" kern="1200" cap="none" spc="0" normalizeH="0" baseline="0" noProof="0" dirty="0" err="1">
                          <a:ln>
                            <a:noFill/>
                          </a:ln>
                          <a:solidFill>
                            <a:prstClr val="black"/>
                          </a:solidFill>
                          <a:effectLst/>
                          <a:uLnTx/>
                          <a:uFillTx/>
                          <a:latin typeface="+mn-lt"/>
                          <a:ea typeface="+mn-ea"/>
                          <a:cs typeface="+mn-cs"/>
                        </a:rPr>
                        <a:t>Bajlo</a:t>
                      </a:r>
                      <a:r>
                        <a:rPr kumimoji="0" lang="hr-HR" sz="1200" b="0" i="0" u="none" strike="noStrike" kern="1200" cap="none" spc="0" normalizeH="0" baseline="0" noProof="0" dirty="0" smtClean="0">
                          <a:ln>
                            <a:noFill/>
                          </a:ln>
                          <a:solidFill>
                            <a:prstClr val="black"/>
                          </a:solidFill>
                          <a:effectLst/>
                          <a:uLnTx/>
                          <a:uFillTx/>
                          <a:latin typeface="+mn-lt"/>
                          <a:ea typeface="+mn-ea"/>
                          <a:cs typeface="+mn-cs"/>
                        </a:rPr>
                        <a:t>,  </a:t>
                      </a:r>
                      <a:r>
                        <a:rPr kumimoji="0" lang="hr-HR" sz="1200" b="0" i="0" u="none" strike="noStrike" kern="1200" cap="none" spc="0" normalizeH="0" baseline="0" noProof="0" dirty="0">
                          <a:ln>
                            <a:noFill/>
                          </a:ln>
                          <a:solidFill>
                            <a:prstClr val="black"/>
                          </a:solidFill>
                          <a:effectLst/>
                          <a:uLnTx/>
                          <a:uFillTx/>
                          <a:latin typeface="+mn-lt"/>
                          <a:ea typeface="+mn-ea"/>
                          <a:cs typeface="+mn-cs"/>
                        </a:rPr>
                        <a:t>Radojka Perić i  Ivana </a:t>
                      </a:r>
                      <a:r>
                        <a:rPr kumimoji="0" lang="hr-HR" sz="1200" b="0" i="0" u="none" strike="noStrike" kern="1200" cap="none" spc="0" normalizeH="0" baseline="0" noProof="0" dirty="0" err="1">
                          <a:ln>
                            <a:noFill/>
                          </a:ln>
                          <a:solidFill>
                            <a:prstClr val="black"/>
                          </a:solidFill>
                          <a:effectLst/>
                          <a:uLnTx/>
                          <a:uFillTx/>
                          <a:latin typeface="+mn-lt"/>
                          <a:ea typeface="+mn-ea"/>
                          <a:cs typeface="+mn-cs"/>
                        </a:rPr>
                        <a:t>Gobin</a:t>
                      </a:r>
                      <a:r>
                        <a:rPr kumimoji="0" lang="hr-HR" sz="1200" b="0" i="0" u="none" strike="noStrike" kern="1200" cap="none" spc="0" normalizeH="0" baseline="0" noProof="0" dirty="0">
                          <a:ln>
                            <a:noFill/>
                          </a:ln>
                          <a:solidFill>
                            <a:prstClr val="black"/>
                          </a:solidFill>
                          <a:effectLst/>
                          <a:uLnTx/>
                          <a:uFillTx/>
                          <a:latin typeface="+mn-lt"/>
                          <a:ea typeface="+mn-ea"/>
                          <a:cs typeface="+mn-cs"/>
                        </a:rPr>
                        <a:t> te učiteljica hrvatskog jezika Dolores </a:t>
                      </a:r>
                      <a:r>
                        <a:rPr kumimoji="0" lang="hr-HR" sz="1200" b="0" i="0" u="none" strike="noStrike" kern="1200" cap="none" spc="0" normalizeH="0" baseline="0" noProof="0" dirty="0" err="1">
                          <a:ln>
                            <a:noFill/>
                          </a:ln>
                          <a:solidFill>
                            <a:prstClr val="black"/>
                          </a:solidFill>
                          <a:effectLst/>
                          <a:uLnTx/>
                          <a:uFillTx/>
                          <a:latin typeface="+mn-lt"/>
                          <a:ea typeface="+mn-ea"/>
                          <a:cs typeface="+mn-cs"/>
                        </a:rPr>
                        <a:t>Vipotnik</a:t>
                      </a:r>
                      <a:r>
                        <a:rPr kumimoji="0" lang="hr-HR" sz="1200" b="0" i="0" u="none" strike="noStrike" kern="1200" cap="none" spc="0" normalizeH="0" baseline="0" noProof="0" dirty="0">
                          <a:ln>
                            <a:noFill/>
                          </a:ln>
                          <a:solidFill>
                            <a:prstClr val="black"/>
                          </a:solidFill>
                          <a:effectLst/>
                          <a:uLnTx/>
                          <a:uFillTx/>
                          <a:latin typeface="+mn-lt"/>
                          <a:ea typeface="+mn-ea"/>
                          <a:cs typeface="+mn-cs"/>
                        </a:rPr>
                        <a:t>.</a:t>
                      </a:r>
                      <a:endParaRPr lang="hr-HR" sz="1200" dirty="0"/>
                    </a:p>
                  </a:txBody>
                  <a:tcPr/>
                </a:tc>
                <a:extLst>
                  <a:ext uri="{0D108BD9-81ED-4DB2-BD59-A6C34878D82A}">
                    <a16:rowId xmlns:a16="http://schemas.microsoft.com/office/drawing/2014/main" val="10002"/>
                  </a:ext>
                </a:extLst>
              </a:tr>
              <a:tr h="582554">
                <a:tc>
                  <a:txBody>
                    <a:bodyPr/>
                    <a:lstStyle/>
                    <a:p>
                      <a:r>
                        <a:rPr lang="hr-HR" sz="1600" b="1" dirty="0"/>
                        <a:t>NAČINI REALIZACIJE:</a:t>
                      </a:r>
                    </a:p>
                  </a:txBody>
                  <a:tcPr/>
                </a:tc>
                <a:tc>
                  <a:txBody>
                    <a:bodyPr/>
                    <a:lstStyle/>
                    <a:p>
                      <a:r>
                        <a:rPr lang="hr-HR" sz="1200" dirty="0"/>
                        <a:t>Učenjem kroz igru,</a:t>
                      </a:r>
                      <a:r>
                        <a:rPr lang="hr-HR" sz="1200" baseline="0" dirty="0"/>
                        <a:t> metodom čitanja, individualnim pristupom i razgovorom.</a:t>
                      </a:r>
                      <a:endParaRPr lang="hr-HR" sz="1200" dirty="0"/>
                    </a:p>
                  </a:txBody>
                  <a:tcPr/>
                </a:tc>
                <a:extLst>
                  <a:ext uri="{0D108BD9-81ED-4DB2-BD59-A6C34878D82A}">
                    <a16:rowId xmlns:a16="http://schemas.microsoft.com/office/drawing/2014/main" val="10003"/>
                  </a:ext>
                </a:extLst>
              </a:tr>
              <a:tr h="459911">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Jednom tjedno tijekom školske godine 2020./2021.</a:t>
                      </a:r>
                      <a:r>
                        <a:rPr lang="hr-HR"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35 sati tijekom školske godine.</a:t>
                      </a:r>
                    </a:p>
                  </a:txBody>
                  <a:tcPr/>
                </a:tc>
                <a:extLst>
                  <a:ext uri="{0D108BD9-81ED-4DB2-BD59-A6C34878D82A}">
                    <a16:rowId xmlns:a16="http://schemas.microsoft.com/office/drawing/2014/main" val="10004"/>
                  </a:ext>
                </a:extLst>
              </a:tr>
              <a:tr h="371736">
                <a:tc>
                  <a:txBody>
                    <a:bodyPr/>
                    <a:lstStyle/>
                    <a:p>
                      <a:r>
                        <a:rPr lang="hr-HR" sz="1600" b="1" dirty="0"/>
                        <a:t>TROŠKOVNIK: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500,00 kn za nabavku hamer papira,</a:t>
                      </a:r>
                      <a:r>
                        <a:rPr lang="hr-HR" sz="1200" kern="1200" baseline="0" dirty="0"/>
                        <a:t> </a:t>
                      </a:r>
                      <a:r>
                        <a:rPr lang="hr-HR" sz="1200" kern="1200" dirty="0"/>
                        <a:t>izradu panoa.</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582554">
                <a:tc>
                  <a:txBody>
                    <a:bodyPr/>
                    <a:lstStyle/>
                    <a:p>
                      <a:r>
                        <a:rPr lang="hr-HR" sz="1600" b="1" dirty="0"/>
                        <a:t>VREDNOVANJE:</a:t>
                      </a:r>
                    </a:p>
                  </a:txBody>
                  <a:tcPr/>
                </a:tc>
                <a:tc>
                  <a:txBody>
                    <a:bodyPr/>
                    <a:lstStyle/>
                    <a:p>
                      <a:r>
                        <a:rPr lang="hr-HR" sz="1200" dirty="0"/>
                        <a:t>Stvaranje</a:t>
                      </a:r>
                      <a:r>
                        <a:rPr lang="hr-HR" sz="1200" baseline="0" dirty="0"/>
                        <a:t> osjećaja vlastite vrijednosti, izražavanje pohvala i kritika u svrhu poboljšanja kvalitete rada.</a:t>
                      </a:r>
                      <a:endParaRPr lang="hr-HR" sz="1200" dirty="0"/>
                    </a:p>
                  </a:txBody>
                  <a:tcPr/>
                </a:tc>
                <a:extLst>
                  <a:ext uri="{0D108BD9-81ED-4DB2-BD59-A6C34878D82A}">
                    <a16:rowId xmlns:a16="http://schemas.microsoft.com/office/drawing/2014/main" val="10006"/>
                  </a:ext>
                </a:extLst>
              </a:tr>
            </a:tbl>
          </a:graphicData>
        </a:graphic>
      </p:graphicFrame>
      <p:pic>
        <p:nvPicPr>
          <p:cNvPr id="8" name="Picture 7" descr="464 hình ảnh đẹp nhất về Background powerpoint trong 2020 | Hình ...">
            <a:extLst>
              <a:ext uri="{FF2B5EF4-FFF2-40B4-BE49-F238E27FC236}">
                <a16:creationId xmlns:a16="http://schemas.microsoft.com/office/drawing/2014/main" id="{E69744D6-D24C-4565-887B-0700F1818A7F}"/>
              </a:ext>
            </a:extLst>
          </p:cNvPr>
          <p:cNvPicPr/>
          <p:nvPr/>
        </p:nvPicPr>
        <p:blipFill rotWithShape="1">
          <a:blip r:embed="rId3">
            <a:extLst>
              <a:ext uri="{28A0092B-C50C-407E-A947-70E740481C1C}">
                <a14:useLocalDpi xmlns:a14="http://schemas.microsoft.com/office/drawing/2010/main" val="0"/>
              </a:ext>
            </a:extLst>
          </a:blip>
          <a:srcRect b="10380"/>
          <a:stretch/>
        </p:blipFill>
        <p:spPr bwMode="auto">
          <a:xfrm>
            <a:off x="6156176" y="700985"/>
            <a:ext cx="1835013" cy="1070190"/>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39752" y="558788"/>
            <a:ext cx="3643306" cy="86298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2800" b="1" dirty="0"/>
              <a:t>DRAMSKO - SCENSKA GRUPA</a:t>
            </a:r>
          </a:p>
        </p:txBody>
      </p:sp>
      <p:graphicFrame>
        <p:nvGraphicFramePr>
          <p:cNvPr id="6" name="Content Placeholder 3"/>
          <p:cNvGraphicFramePr>
            <a:graphicFrameLocks/>
          </p:cNvGraphicFramePr>
          <p:nvPr>
            <p:extLst>
              <p:ext uri="{D42A27DB-BD31-4B8C-83A1-F6EECF244321}">
                <p14:modId xmlns:p14="http://schemas.microsoft.com/office/powerpoint/2010/main" val="636121473"/>
              </p:ext>
            </p:extLst>
          </p:nvPr>
        </p:nvGraphicFramePr>
        <p:xfrm>
          <a:off x="737249" y="1628800"/>
          <a:ext cx="7669501" cy="4283402"/>
        </p:xfrm>
        <a:graphic>
          <a:graphicData uri="http://schemas.openxmlformats.org/drawingml/2006/table">
            <a:tbl>
              <a:tblPr firstRow="1" bandRow="1">
                <a:tableStyleId>{0505E3EF-67EA-436B-97B2-0124C06EBD24}</a:tableStyleId>
              </a:tblPr>
              <a:tblGrid>
                <a:gridCol w="1571636">
                  <a:extLst>
                    <a:ext uri="{9D8B030D-6E8A-4147-A177-3AD203B41FA5}">
                      <a16:colId xmlns:a16="http://schemas.microsoft.com/office/drawing/2014/main" val="20000"/>
                    </a:ext>
                  </a:extLst>
                </a:gridCol>
                <a:gridCol w="6097865">
                  <a:extLst>
                    <a:ext uri="{9D8B030D-6E8A-4147-A177-3AD203B41FA5}">
                      <a16:colId xmlns:a16="http://schemas.microsoft.com/office/drawing/2014/main" val="20001"/>
                    </a:ext>
                  </a:extLst>
                </a:gridCol>
              </a:tblGrid>
              <a:tr h="480812">
                <a:tc>
                  <a:txBody>
                    <a:bodyPr/>
                    <a:lstStyle/>
                    <a:p>
                      <a:r>
                        <a:rPr lang="hr-HR" sz="1600" b="1" dirty="0"/>
                        <a:t>CILJEVI:</a:t>
                      </a:r>
                    </a:p>
                  </a:txBody>
                  <a:tcPr/>
                </a:tc>
                <a:tc>
                  <a:txBody>
                    <a:bodyPr/>
                    <a:lstStyle/>
                    <a:p>
                      <a:pPr fontAlgn="base"/>
                      <a:r>
                        <a:rPr lang="hr-HR" sz="1200" b="0" kern="1200" dirty="0"/>
                        <a:t>Razvijanje</a:t>
                      </a:r>
                      <a:r>
                        <a:rPr lang="hr-HR" sz="1200" b="0" kern="1200" baseline="0" dirty="0"/>
                        <a:t> izražajnog i glasnog čitanja poštujući rečenični naglasak i intonaciju. </a:t>
                      </a:r>
                      <a:r>
                        <a:rPr lang="hr-HR" sz="1200" b="0" kern="1200" dirty="0"/>
                        <a:t>Razvijanje sposobnosti izražajnog čitanja, govorenja, glume i dječje igre.</a:t>
                      </a:r>
                    </a:p>
                    <a:p>
                      <a:pPr fontAlgn="base"/>
                      <a:r>
                        <a:rPr lang="hr-HR" sz="1200" b="0" kern="1200" dirty="0"/>
                        <a:t>Bogatiti</a:t>
                      </a:r>
                      <a:r>
                        <a:rPr lang="hr-HR" sz="1200" b="0" kern="1200" baseline="0" dirty="0"/>
                        <a:t> </a:t>
                      </a:r>
                      <a:r>
                        <a:rPr lang="hr-HR" sz="1200" b="0" kern="1200" dirty="0"/>
                        <a:t> rječnik. Poticanje kulture čitanja i ljubav prema hrvatskom jeziku.</a:t>
                      </a:r>
                      <a:endParaRPr lang="hr-HR" sz="1200" b="0"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80812">
                <a:tc>
                  <a:txBody>
                    <a:bodyPr/>
                    <a:lstStyle/>
                    <a:p>
                      <a:r>
                        <a:rPr lang="hr-HR" sz="1600" b="1" dirty="0"/>
                        <a:t>NAMJENA:</a:t>
                      </a:r>
                    </a:p>
                  </a:txBody>
                  <a:tcPr/>
                </a:tc>
                <a:tc>
                  <a:txBody>
                    <a:bodyPr/>
                    <a:lstStyle/>
                    <a:p>
                      <a:pPr fontAlgn="base"/>
                      <a:r>
                        <a:rPr lang="hr-HR" sz="1200" kern="1200" dirty="0"/>
                        <a:t>Prikazati roditeljima, užoj i široj zajednici ovaj oblik učeničkog stvaralaštva.</a:t>
                      </a:r>
                    </a:p>
                    <a:p>
                      <a:pPr fontAlgn="base"/>
                      <a:r>
                        <a:rPr lang="hr-HR" sz="1200" kern="1200" dirty="0"/>
                        <a:t>Nastupanje na školskim priredbama ( Dani kruha, Božićna priredba, Dan škole).</a:t>
                      </a:r>
                      <a:r>
                        <a:rPr lang="hr-HR" sz="1200" kern="1200" baseline="0" dirty="0"/>
                        <a:t> </a:t>
                      </a:r>
                      <a:r>
                        <a:rPr lang="hr-HR" sz="1200" kern="1200" dirty="0"/>
                        <a:t>Dramskim stvaralaštvom pratiti važne datume i zanimljive događaje u školi i užoj mjesnoj sredini, sudjelovanje na Lidranu.</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22900">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mn-lt"/>
                          <a:ea typeface="+mn-ea"/>
                          <a:cs typeface="+mn-cs"/>
                        </a:rPr>
                        <a:t>Učiteljice razredne nastave </a:t>
                      </a:r>
                      <a:r>
                        <a:rPr kumimoji="0" lang="hr-HR" sz="1200" b="0" i="0" u="none" strike="noStrike" kern="1200" cap="none" spc="0" normalizeH="0" baseline="0" noProof="0" dirty="0" err="1">
                          <a:ln>
                            <a:noFill/>
                          </a:ln>
                          <a:solidFill>
                            <a:prstClr val="black"/>
                          </a:solidFill>
                          <a:effectLst/>
                          <a:uLnTx/>
                          <a:uFillTx/>
                          <a:latin typeface="+mn-lt"/>
                          <a:ea typeface="+mn-ea"/>
                          <a:cs typeface="+mn-cs"/>
                        </a:rPr>
                        <a:t>Sendi</a:t>
                      </a:r>
                      <a:r>
                        <a:rPr kumimoji="0" lang="hr-HR" sz="1200" b="0" i="0" u="none" strike="noStrike" kern="1200" cap="none" spc="0" normalizeH="0" baseline="0" noProof="0" dirty="0">
                          <a:ln>
                            <a:noFill/>
                          </a:ln>
                          <a:solidFill>
                            <a:prstClr val="black"/>
                          </a:solidFill>
                          <a:effectLst/>
                          <a:uLnTx/>
                          <a:uFillTx/>
                          <a:latin typeface="+mn-lt"/>
                          <a:ea typeface="+mn-ea"/>
                          <a:cs typeface="+mn-cs"/>
                        </a:rPr>
                        <a:t> Bašić, </a:t>
                      </a:r>
                      <a:r>
                        <a:rPr kumimoji="0" lang="hr-HR" sz="1200" b="0" i="0" u="none" strike="noStrike" kern="1200" cap="none" spc="0" normalizeH="0" baseline="0" noProof="0" dirty="0" err="1">
                          <a:ln>
                            <a:noFill/>
                          </a:ln>
                          <a:solidFill>
                            <a:prstClr val="black"/>
                          </a:solidFill>
                          <a:effectLst/>
                          <a:uLnTx/>
                          <a:uFillTx/>
                          <a:latin typeface="+mn-lt"/>
                          <a:ea typeface="+mn-ea"/>
                          <a:cs typeface="+mn-cs"/>
                        </a:rPr>
                        <a:t>Olivija</a:t>
                      </a:r>
                      <a:r>
                        <a:rPr kumimoji="0" lang="hr-HR" sz="1200" b="0" i="0" u="none" strike="noStrike" kern="1200" cap="none" spc="0" normalizeH="0" baseline="0" noProof="0" dirty="0">
                          <a:ln>
                            <a:noFill/>
                          </a:ln>
                          <a:solidFill>
                            <a:prstClr val="black"/>
                          </a:solidFill>
                          <a:effectLst/>
                          <a:uLnTx/>
                          <a:uFillTx/>
                          <a:latin typeface="+mn-lt"/>
                          <a:ea typeface="+mn-ea"/>
                          <a:cs typeface="+mn-cs"/>
                        </a:rPr>
                        <a:t> </a:t>
                      </a:r>
                      <a:r>
                        <a:rPr kumimoji="0" lang="hr-HR" sz="1200" b="0" i="0" u="none" strike="noStrike" kern="1200" cap="none" spc="0" normalizeH="0" baseline="0" noProof="0" dirty="0" err="1" smtClean="0">
                          <a:ln>
                            <a:noFill/>
                          </a:ln>
                          <a:solidFill>
                            <a:prstClr val="black"/>
                          </a:solidFill>
                          <a:effectLst/>
                          <a:uLnTx/>
                          <a:uFillTx/>
                          <a:latin typeface="+mn-lt"/>
                          <a:ea typeface="+mn-ea"/>
                          <a:cs typeface="+mn-cs"/>
                        </a:rPr>
                        <a:t>Babec</a:t>
                      </a:r>
                      <a:r>
                        <a:rPr kumimoji="0" lang="hr-HR" sz="1200" b="0" i="0" u="none" strike="noStrike" kern="1200" cap="none" spc="0" normalizeH="0" baseline="0" noProof="0" dirty="0" smtClean="0">
                          <a:ln>
                            <a:noFill/>
                          </a:ln>
                          <a:solidFill>
                            <a:prstClr val="black"/>
                          </a:solidFill>
                          <a:effectLst/>
                          <a:uLnTx/>
                          <a:uFillTx/>
                          <a:latin typeface="+mn-lt"/>
                          <a:ea typeface="+mn-ea"/>
                          <a:cs typeface="+mn-cs"/>
                        </a:rPr>
                        <a:t>, Danijela Škara </a:t>
                      </a:r>
                      <a:r>
                        <a:rPr kumimoji="0" lang="hr-HR" sz="1200" b="0" i="0" u="none" strike="noStrike" kern="1200" cap="none" spc="0" normalizeH="0" baseline="0" noProof="0" dirty="0">
                          <a:ln>
                            <a:noFill/>
                          </a:ln>
                          <a:solidFill>
                            <a:prstClr val="black"/>
                          </a:solidFill>
                          <a:effectLst/>
                          <a:uLnTx/>
                          <a:uFillTx/>
                          <a:latin typeface="+mn-lt"/>
                          <a:ea typeface="+mn-ea"/>
                          <a:cs typeface="+mn-cs"/>
                        </a:rPr>
                        <a:t>i  Ivana </a:t>
                      </a:r>
                      <a:r>
                        <a:rPr kumimoji="0" lang="hr-HR" sz="1200" b="0" i="0" u="none" strike="noStrike" kern="1200" cap="none" spc="0" normalizeH="0" baseline="0" noProof="0" dirty="0" err="1">
                          <a:ln>
                            <a:noFill/>
                          </a:ln>
                          <a:solidFill>
                            <a:prstClr val="black"/>
                          </a:solidFill>
                          <a:effectLst/>
                          <a:uLnTx/>
                          <a:uFillTx/>
                          <a:latin typeface="+mn-lt"/>
                          <a:ea typeface="+mn-ea"/>
                          <a:cs typeface="+mn-cs"/>
                        </a:rPr>
                        <a:t>Pamuković</a:t>
                      </a:r>
                      <a:r>
                        <a:rPr kumimoji="0" lang="hr-HR" sz="1200" b="0" i="0" u="none" strike="noStrike" kern="1200" cap="none" spc="0" normalizeH="0" baseline="0" noProof="0" dirty="0">
                          <a:ln>
                            <a:noFill/>
                          </a:ln>
                          <a:solidFill>
                            <a:prstClr val="black"/>
                          </a:solidFill>
                          <a:effectLst/>
                          <a:uLnTx/>
                          <a:uFillTx/>
                          <a:latin typeface="+mn-lt"/>
                          <a:ea typeface="+mn-ea"/>
                          <a:cs typeface="+mn-cs"/>
                        </a:rPr>
                        <a:t> Vulić.</a:t>
                      </a:r>
                    </a:p>
                    <a:p>
                      <a:endParaRPr lang="hr-HR" sz="1200" dirty="0"/>
                    </a:p>
                  </a:txBody>
                  <a:tcPr/>
                </a:tc>
                <a:extLst>
                  <a:ext uri="{0D108BD9-81ED-4DB2-BD59-A6C34878D82A}">
                    <a16:rowId xmlns:a16="http://schemas.microsoft.com/office/drawing/2014/main" val="10002"/>
                  </a:ext>
                </a:extLst>
              </a:tr>
              <a:tr h="627906">
                <a:tc>
                  <a:txBody>
                    <a:bodyPr/>
                    <a:lstStyle/>
                    <a:p>
                      <a:r>
                        <a:rPr lang="hr-HR" sz="1600" b="1" dirty="0"/>
                        <a:t>NAČINI REALIZACIJE:</a:t>
                      </a:r>
                    </a:p>
                  </a:txBody>
                  <a:tcPr/>
                </a:tc>
                <a:tc>
                  <a:txBody>
                    <a:bodyPr/>
                    <a:lstStyle/>
                    <a:p>
                      <a:r>
                        <a:rPr lang="hr-HR" sz="1200" kern="1200" dirty="0"/>
                        <a:t>Metodom čitanja, razgovora i učenjem kroz igru.</a:t>
                      </a:r>
                    </a:p>
                    <a:p>
                      <a:r>
                        <a:rPr lang="hr-HR" sz="1200" kern="1200" dirty="0"/>
                        <a:t>Čitalačke i scenske probe.</a:t>
                      </a:r>
                      <a:endParaRPr lang="hr-HR" sz="1200" dirty="0"/>
                    </a:p>
                  </a:txBody>
                  <a:tcPr/>
                </a:tc>
                <a:extLst>
                  <a:ext uri="{0D108BD9-81ED-4DB2-BD59-A6C34878D82A}">
                    <a16:rowId xmlns:a16="http://schemas.microsoft.com/office/drawing/2014/main" val="10003"/>
                  </a:ext>
                </a:extLst>
              </a:tr>
              <a:tr h="372226">
                <a:tc>
                  <a:txBody>
                    <a:bodyPr/>
                    <a:lstStyle/>
                    <a:p>
                      <a:r>
                        <a:rPr lang="hr-HR" sz="1600" b="1" dirty="0"/>
                        <a:t>VREMENIK:</a:t>
                      </a:r>
                    </a:p>
                  </a:txBody>
                  <a:tcPr/>
                </a:tc>
                <a:tc>
                  <a:txBody>
                    <a:bodyPr/>
                    <a:lstStyle/>
                    <a:p>
                      <a:r>
                        <a:rPr lang="hr-HR" sz="1200" kern="1200" dirty="0"/>
                        <a:t>Jedan sat tjedno tijekom školske godine 2020./2021.</a:t>
                      </a:r>
                      <a:endParaRPr lang="hr-HR" sz="1200" dirty="0"/>
                    </a:p>
                  </a:txBody>
                  <a:tcPr/>
                </a:tc>
                <a:extLst>
                  <a:ext uri="{0D108BD9-81ED-4DB2-BD59-A6C34878D82A}">
                    <a16:rowId xmlns:a16="http://schemas.microsoft.com/office/drawing/2014/main" val="10004"/>
                  </a:ext>
                </a:extLst>
              </a:tr>
              <a:tr h="357190">
                <a:tc>
                  <a:txBody>
                    <a:bodyPr/>
                    <a:lstStyle/>
                    <a:p>
                      <a:r>
                        <a:rPr lang="hr-HR" sz="1600" b="1" dirty="0"/>
                        <a:t>TROŠKOVNIK:</a:t>
                      </a:r>
                    </a:p>
                  </a:txBody>
                  <a:tcPr/>
                </a:tc>
                <a:tc>
                  <a:txBody>
                    <a:bodyPr/>
                    <a:lstStyle/>
                    <a:p>
                      <a:r>
                        <a:rPr lang="hr-HR" sz="1200" kern="1200" dirty="0"/>
                        <a:t>Potrošni materijal za nastupe, 1000,00</a:t>
                      </a:r>
                      <a:r>
                        <a:rPr lang="hr-HR" sz="1200" kern="1200" baseline="0" dirty="0"/>
                        <a:t> kn za izradu kostima i scenografije.</a:t>
                      </a:r>
                      <a:endParaRPr lang="hr-HR" sz="1200" dirty="0"/>
                    </a:p>
                  </a:txBody>
                  <a:tcPr/>
                </a:tc>
                <a:extLst>
                  <a:ext uri="{0D108BD9-81ED-4DB2-BD59-A6C34878D82A}">
                    <a16:rowId xmlns:a16="http://schemas.microsoft.com/office/drawing/2014/main" val="10005"/>
                  </a:ext>
                </a:extLst>
              </a:tr>
              <a:tr h="480812">
                <a:tc>
                  <a:txBody>
                    <a:bodyPr/>
                    <a:lstStyle/>
                    <a:p>
                      <a:r>
                        <a:rPr lang="hr-HR" sz="1600" b="1" dirty="0"/>
                        <a:t>VREDNOVANJE:</a:t>
                      </a:r>
                    </a:p>
                  </a:txBody>
                  <a:tcPr/>
                </a:tc>
                <a:tc>
                  <a:txBody>
                    <a:bodyPr/>
                    <a:lstStyle/>
                    <a:p>
                      <a:pPr fontAlgn="base"/>
                      <a:r>
                        <a:rPr lang="hr-HR" sz="1200" kern="1200" dirty="0"/>
                        <a:t>Pismeno praćenje napredovanja učenika.</a:t>
                      </a:r>
                    </a:p>
                    <a:p>
                      <a:pPr fontAlgn="base"/>
                      <a:r>
                        <a:rPr lang="hr-HR" sz="1200" kern="1200" dirty="0"/>
                        <a:t>Sudjelovanje na priredbama.</a:t>
                      </a:r>
                    </a:p>
                    <a:p>
                      <a:pPr marL="0" marR="0" indent="0" algn="l" defTabSz="914400" rtl="0" eaLnBrk="1" fontAlgn="base" latinLnBrk="0" hangingPunct="1">
                        <a:lnSpc>
                          <a:spcPct val="100000"/>
                        </a:lnSpc>
                        <a:spcBef>
                          <a:spcPts val="0"/>
                        </a:spcBef>
                        <a:spcAft>
                          <a:spcPts val="0"/>
                        </a:spcAft>
                        <a:buClrTx/>
                        <a:buSzTx/>
                        <a:buFontTx/>
                        <a:buNone/>
                        <a:tabLst/>
                        <a:defRPr/>
                      </a:pPr>
                      <a:r>
                        <a:rPr lang="hr-HR" sz="1200" kern="1200" dirty="0"/>
                        <a:t>Izražavanje kritika u svrhu poboljšanja kvalitete rada. Individualno praćenje učenika, rad u skupini, vrednovanje rada prema ostvarenosti cilja te odnosa prema radu, primjena znanja u redovnoj nastavi i životu.</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pic>
        <p:nvPicPr>
          <p:cNvPr id="7" name="Picture 6" descr="28 Gambar file baggroumd ppt terbaik | Latar belakang, Power ...">
            <a:extLst>
              <a:ext uri="{FF2B5EF4-FFF2-40B4-BE49-F238E27FC236}">
                <a16:creationId xmlns:a16="http://schemas.microsoft.com/office/drawing/2014/main" id="{28715B67-C0E0-46BF-957A-7414769899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950" y="539372"/>
            <a:ext cx="1570434" cy="1015189"/>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07704" y="836712"/>
            <a:ext cx="4143372" cy="71438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GLAZBENA RADIONICA</a:t>
            </a:r>
          </a:p>
        </p:txBody>
      </p:sp>
      <p:graphicFrame>
        <p:nvGraphicFramePr>
          <p:cNvPr id="6" name="Content Placeholder 3"/>
          <p:cNvGraphicFramePr>
            <a:graphicFrameLocks/>
          </p:cNvGraphicFramePr>
          <p:nvPr>
            <p:extLst>
              <p:ext uri="{D42A27DB-BD31-4B8C-83A1-F6EECF244321}">
                <p14:modId xmlns:p14="http://schemas.microsoft.com/office/powerpoint/2010/main" val="1975392755"/>
              </p:ext>
            </p:extLst>
          </p:nvPr>
        </p:nvGraphicFramePr>
        <p:xfrm>
          <a:off x="1043608" y="1916832"/>
          <a:ext cx="6552728" cy="3929603"/>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784532">
                <a:tc>
                  <a:txBody>
                    <a:bodyPr/>
                    <a:lstStyle/>
                    <a:p>
                      <a:r>
                        <a:rPr lang="hr-HR" sz="1600" b="1" dirty="0"/>
                        <a:t>CILJEVI:</a:t>
                      </a:r>
                    </a:p>
                  </a:txBody>
                  <a:tcPr/>
                </a:tc>
                <a:tc>
                  <a:txBody>
                    <a:bodyPr/>
                    <a:lstStyle/>
                    <a:p>
                      <a:r>
                        <a:rPr lang="hr-HR" sz="1200" b="0" dirty="0"/>
                        <a:t>Razvijati izražajno i glasno pjevanje i recitiranje, zborsko pjevanje.</a:t>
                      </a:r>
                      <a:r>
                        <a:rPr lang="hr-HR" sz="1200" b="0" baseline="0" dirty="0"/>
                        <a:t> Primati poetske tekstove u cjelini i pojedine pjesničke slike primjerene učeniku. Razvijati scenske sposobnosti, korištenje tehničkih pomagala (mikrofon) i korištenje glazbenih instrumenata.</a:t>
                      </a:r>
                      <a:endParaRPr lang="hr-HR" sz="1200" b="0" dirty="0"/>
                    </a:p>
                  </a:txBody>
                  <a:tcPr/>
                </a:tc>
                <a:extLst>
                  <a:ext uri="{0D108BD9-81ED-4DB2-BD59-A6C34878D82A}">
                    <a16:rowId xmlns:a16="http://schemas.microsoft.com/office/drawing/2014/main" val="10000"/>
                  </a:ext>
                </a:extLst>
              </a:tr>
              <a:tr h="475990">
                <a:tc>
                  <a:txBody>
                    <a:bodyPr/>
                    <a:lstStyle/>
                    <a:p>
                      <a:r>
                        <a:rPr lang="hr-HR" sz="1600" b="1" dirty="0"/>
                        <a:t>NAMJENA:</a:t>
                      </a:r>
                    </a:p>
                  </a:txBody>
                  <a:tcPr/>
                </a:tc>
                <a:tc>
                  <a:txBody>
                    <a:bodyPr/>
                    <a:lstStyle/>
                    <a:p>
                      <a:r>
                        <a:rPr lang="hr-HR" sz="1200" dirty="0"/>
                        <a:t>Nastupanje na priredbama unutar škole (Dani kruha, Dan škole, Božićna</a:t>
                      </a:r>
                      <a:r>
                        <a:rPr lang="hr-HR" sz="1200" baseline="0" dirty="0"/>
                        <a:t> priredba, Dan izvannastavnih aktivnosti</a:t>
                      </a:r>
                      <a:r>
                        <a:rPr lang="hr-HR" sz="1200" baseline="0" dirty="0" smtClean="0"/>
                        <a:t>).- ukoliko se poboljša epidemiološka situacija.</a:t>
                      </a:r>
                      <a:endParaRPr lang="hr-HR" sz="1200" dirty="0"/>
                    </a:p>
                  </a:txBody>
                  <a:tcPr/>
                </a:tc>
                <a:extLst>
                  <a:ext uri="{0D108BD9-81ED-4DB2-BD59-A6C34878D82A}">
                    <a16:rowId xmlns:a16="http://schemas.microsoft.com/office/drawing/2014/main" val="10001"/>
                  </a:ext>
                </a:extLst>
              </a:tr>
              <a:tr h="412067">
                <a:tc>
                  <a:txBody>
                    <a:bodyPr/>
                    <a:lstStyle/>
                    <a:p>
                      <a:r>
                        <a:rPr lang="hr-HR" sz="1600" b="1" dirty="0"/>
                        <a:t>NOSITELJI:</a:t>
                      </a:r>
                    </a:p>
                  </a:txBody>
                  <a:tcPr/>
                </a:tc>
                <a:tc>
                  <a:txBody>
                    <a:bodyPr/>
                    <a:lstStyle/>
                    <a:p>
                      <a:r>
                        <a:rPr lang="hr-HR" sz="1200" dirty="0"/>
                        <a:t>Učitelj Goran Ćuk.</a:t>
                      </a:r>
                    </a:p>
                  </a:txBody>
                  <a:tcPr/>
                </a:tc>
                <a:extLst>
                  <a:ext uri="{0D108BD9-81ED-4DB2-BD59-A6C34878D82A}">
                    <a16:rowId xmlns:a16="http://schemas.microsoft.com/office/drawing/2014/main" val="10002"/>
                  </a:ext>
                </a:extLst>
              </a:tr>
              <a:tr h="617089">
                <a:tc>
                  <a:txBody>
                    <a:bodyPr/>
                    <a:lstStyle/>
                    <a:p>
                      <a:r>
                        <a:rPr lang="hr-HR" sz="1600" b="1" dirty="0"/>
                        <a:t>NAČINI REALIZACIJE:</a:t>
                      </a:r>
                    </a:p>
                  </a:txBody>
                  <a:tcPr/>
                </a:tc>
                <a:tc>
                  <a:txBody>
                    <a:bodyPr/>
                    <a:lstStyle/>
                    <a:p>
                      <a:r>
                        <a:rPr lang="hr-HR" sz="1200" dirty="0"/>
                        <a:t>Učenjem kroz igru,</a:t>
                      </a:r>
                      <a:r>
                        <a:rPr lang="hr-HR" sz="1200" baseline="0" dirty="0"/>
                        <a:t> individualnim pristupom, rad u skupinama.</a:t>
                      </a:r>
                      <a:endParaRPr lang="hr-HR" sz="1200" dirty="0"/>
                    </a:p>
                  </a:txBody>
                  <a:tcPr/>
                </a:tc>
                <a:extLst>
                  <a:ext uri="{0D108BD9-81ED-4DB2-BD59-A6C34878D82A}">
                    <a16:rowId xmlns:a16="http://schemas.microsoft.com/office/drawing/2014/main" val="10003"/>
                  </a:ext>
                </a:extLst>
              </a:tr>
              <a:tr h="475990">
                <a:tc>
                  <a:txBody>
                    <a:bodyPr/>
                    <a:lstStyle/>
                    <a:p>
                      <a:r>
                        <a:rPr lang="hr-HR" sz="1600" b="1" dirty="0"/>
                        <a:t>VREMENIK:</a:t>
                      </a:r>
                    </a:p>
                  </a:txBody>
                  <a:tcPr/>
                </a:tc>
                <a:tc>
                  <a:txBody>
                    <a:bodyPr/>
                    <a:lstStyle/>
                    <a:p>
                      <a:r>
                        <a:rPr lang="hr-HR" sz="1200" dirty="0"/>
                        <a:t>Jedan sat tjedno tijekom školske godine 2020./2021.</a:t>
                      </a:r>
                    </a:p>
                  </a:txBody>
                  <a:tcPr/>
                </a:tc>
                <a:extLst>
                  <a:ext uri="{0D108BD9-81ED-4DB2-BD59-A6C34878D82A}">
                    <a16:rowId xmlns:a16="http://schemas.microsoft.com/office/drawing/2014/main" val="10004"/>
                  </a:ext>
                </a:extLst>
              </a:tr>
              <a:tr h="409339">
                <a:tc>
                  <a:txBody>
                    <a:bodyPr/>
                    <a:lstStyle/>
                    <a:p>
                      <a:r>
                        <a:rPr lang="hr-HR" sz="16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552078">
                <a:tc>
                  <a:txBody>
                    <a:bodyPr/>
                    <a:lstStyle/>
                    <a:p>
                      <a:r>
                        <a:rPr lang="hr-HR" sz="1600" b="1" dirty="0"/>
                        <a:t>VREDNOVANJE:</a:t>
                      </a:r>
                    </a:p>
                  </a:txBody>
                  <a:tcPr/>
                </a:tc>
                <a:tc>
                  <a:txBody>
                    <a:bodyPr/>
                    <a:lstStyle/>
                    <a:p>
                      <a:r>
                        <a:rPr lang="hr-HR" sz="1200" dirty="0"/>
                        <a:t>Opisno praćenje rezultata</a:t>
                      </a:r>
                      <a:r>
                        <a:rPr lang="hr-HR" sz="1200" baseline="0" dirty="0"/>
                        <a:t> i aktivnosti.</a:t>
                      </a:r>
                      <a:endParaRPr lang="hr-HR" sz="1200" dirty="0"/>
                    </a:p>
                  </a:txBody>
                  <a:tcPr/>
                </a:tc>
                <a:extLst>
                  <a:ext uri="{0D108BD9-81ED-4DB2-BD59-A6C34878D82A}">
                    <a16:rowId xmlns:a16="http://schemas.microsoft.com/office/drawing/2014/main" val="10006"/>
                  </a:ext>
                </a:extLst>
              </a:tr>
            </a:tbl>
          </a:graphicData>
        </a:graphic>
      </p:graphicFrame>
      <p:pic>
        <p:nvPicPr>
          <p:cNvPr id="9" name="Picture 8" descr="How well do you know your musical symbols? in 2020 | Music notes ...">
            <a:extLst>
              <a:ext uri="{FF2B5EF4-FFF2-40B4-BE49-F238E27FC236}">
                <a16:creationId xmlns:a16="http://schemas.microsoft.com/office/drawing/2014/main" id="{4AB97BAE-BCEB-4C54-B261-5B3C028A8B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36202" y="705894"/>
            <a:ext cx="1836198" cy="1143001"/>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79712" y="908720"/>
            <a:ext cx="3857620"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LIKOVNA RADIONICA</a:t>
            </a:r>
          </a:p>
        </p:txBody>
      </p:sp>
      <p:graphicFrame>
        <p:nvGraphicFramePr>
          <p:cNvPr id="6" name="Content Placeholder 3"/>
          <p:cNvGraphicFramePr>
            <a:graphicFrameLocks/>
          </p:cNvGraphicFramePr>
          <p:nvPr>
            <p:extLst>
              <p:ext uri="{D42A27DB-BD31-4B8C-83A1-F6EECF244321}">
                <p14:modId xmlns:p14="http://schemas.microsoft.com/office/powerpoint/2010/main" val="3151139953"/>
              </p:ext>
            </p:extLst>
          </p:nvPr>
        </p:nvGraphicFramePr>
        <p:xfrm>
          <a:off x="914400" y="2204864"/>
          <a:ext cx="7474024" cy="3856061"/>
        </p:xfrm>
        <a:graphic>
          <a:graphicData uri="http://schemas.openxmlformats.org/drawingml/2006/table">
            <a:tbl>
              <a:tblPr firstRow="1" bandRow="1">
                <a:tableStyleId>{0505E3EF-67EA-436B-97B2-0124C06EBD24}</a:tableStyleId>
              </a:tblPr>
              <a:tblGrid>
                <a:gridCol w="1641376">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947088">
                <a:tc>
                  <a:txBody>
                    <a:bodyPr/>
                    <a:lstStyle/>
                    <a:p>
                      <a:r>
                        <a:rPr lang="hr-HR" sz="1600" b="1" dirty="0"/>
                        <a:t>CILJEVI:</a:t>
                      </a:r>
                    </a:p>
                  </a:txBody>
                  <a:tcPr/>
                </a:tc>
                <a:tc>
                  <a:txBody>
                    <a:bodyPr/>
                    <a:lstStyle/>
                    <a:p>
                      <a:r>
                        <a:rPr lang="hr-HR" sz="1200" b="0" kern="1200" dirty="0"/>
                        <a:t>Razumijevanje i primjena likovnih tehnika i sredstava,</a:t>
                      </a:r>
                      <a:r>
                        <a:rPr lang="hr-HR" sz="1200" b="0" kern="1200" baseline="0" dirty="0"/>
                        <a:t> </a:t>
                      </a:r>
                      <a:r>
                        <a:rPr lang="hr-HR" sz="1200" b="0" kern="1200" dirty="0"/>
                        <a:t>poticanje mašte i razvijanje dječje kreativnosti,</a:t>
                      </a:r>
                      <a:r>
                        <a:rPr lang="hr-HR" sz="1200" b="0" kern="1200" baseline="0" dirty="0"/>
                        <a:t> </a:t>
                      </a:r>
                      <a:r>
                        <a:rPr lang="hr-HR" sz="1200" b="0" kern="1200" dirty="0"/>
                        <a:t>razvijanje pozitivnog odnosa prema radu (samostalnost, dosljednost, njegovati međusobnu komunikaciju i suradnju u radu..).</a:t>
                      </a:r>
                      <a:r>
                        <a:rPr lang="hr-HR" sz="1200" b="0" kern="1200" baseline="0" dirty="0"/>
                        <a:t> </a:t>
                      </a:r>
                      <a:r>
                        <a:rPr lang="hr-HR" sz="1200" b="0" kern="1200" dirty="0"/>
                        <a:t>Poticanje mašte, likovnog stvaralaštva, uvježbavanje praktičkih sposobnosti, zadovoljiti potrebe učenika za kreativnim stvaralaštvom; poticanje estetskih vrijednosti.</a:t>
                      </a:r>
                      <a:endParaRPr lang="hr-HR" sz="1200" b="0"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35875">
                <a:tc>
                  <a:txBody>
                    <a:bodyPr/>
                    <a:lstStyle/>
                    <a:p>
                      <a:r>
                        <a:rPr lang="hr-HR" sz="1600" b="1" dirty="0"/>
                        <a:t>NAMJENA:</a:t>
                      </a:r>
                    </a:p>
                  </a:txBody>
                  <a:tcPr/>
                </a:tc>
                <a:tc>
                  <a:txBody>
                    <a:bodyPr/>
                    <a:lstStyle/>
                    <a:p>
                      <a:r>
                        <a:rPr lang="hr-HR" sz="1200" kern="1200" dirty="0"/>
                        <a:t>Razvijati likovnu izražajnost i maštovitost,</a:t>
                      </a:r>
                      <a:r>
                        <a:rPr lang="hr-HR" sz="1200" kern="1200" baseline="0" dirty="0"/>
                        <a:t> </a:t>
                      </a:r>
                      <a:r>
                        <a:rPr lang="hr-HR" sz="1200" kern="1200" dirty="0"/>
                        <a:t>sudjelovanje u različitim aktivnostima škole.</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36326">
                <a:tc>
                  <a:txBody>
                    <a:bodyPr/>
                    <a:lstStyle/>
                    <a:p>
                      <a:r>
                        <a:rPr lang="hr-HR" sz="1600" b="1" dirty="0"/>
                        <a:t>NOSITELJI:</a:t>
                      </a:r>
                    </a:p>
                  </a:txBody>
                  <a:tcPr/>
                </a:tc>
                <a:tc>
                  <a:txBody>
                    <a:bodyPr/>
                    <a:lstStyle/>
                    <a:p>
                      <a:r>
                        <a:rPr lang="hr-HR" sz="1200" dirty="0"/>
                        <a:t>Učiteljica Snježana</a:t>
                      </a:r>
                      <a:r>
                        <a:rPr lang="hr-HR" sz="1200" baseline="0" dirty="0"/>
                        <a:t> Jezidžić i učenička zadruga.</a:t>
                      </a:r>
                      <a:endParaRPr lang="hr-HR" sz="1200" dirty="0"/>
                    </a:p>
                  </a:txBody>
                  <a:tcPr/>
                </a:tc>
                <a:extLst>
                  <a:ext uri="{0D108BD9-81ED-4DB2-BD59-A6C34878D82A}">
                    <a16:rowId xmlns:a16="http://schemas.microsoft.com/office/drawing/2014/main" val="10002"/>
                  </a:ext>
                </a:extLst>
              </a:tr>
              <a:tr h="605387">
                <a:tc>
                  <a:txBody>
                    <a:bodyPr/>
                    <a:lstStyle/>
                    <a:p>
                      <a:r>
                        <a:rPr lang="hr-HR" sz="1600" b="1" dirty="0"/>
                        <a:t>NAČINI REALIZACIJE:</a:t>
                      </a:r>
                    </a:p>
                  </a:txBody>
                  <a:tcPr/>
                </a:tc>
                <a:tc>
                  <a:txBody>
                    <a:bodyPr/>
                    <a:lstStyle/>
                    <a:p>
                      <a:r>
                        <a:rPr lang="hr-HR" sz="1200" kern="1200" dirty="0"/>
                        <a:t>Različiti oblici i načini rada.</a:t>
                      </a:r>
                      <a:endParaRPr lang="hr-HR" sz="1200" dirty="0"/>
                    </a:p>
                  </a:txBody>
                  <a:tcPr/>
                </a:tc>
                <a:extLst>
                  <a:ext uri="{0D108BD9-81ED-4DB2-BD59-A6C34878D82A}">
                    <a16:rowId xmlns:a16="http://schemas.microsoft.com/office/drawing/2014/main" val="10003"/>
                  </a:ext>
                </a:extLst>
              </a:tr>
              <a:tr h="470140">
                <a:tc>
                  <a:txBody>
                    <a:bodyPr/>
                    <a:lstStyle/>
                    <a:p>
                      <a:r>
                        <a:rPr lang="hr-HR" sz="1600" b="1" dirty="0"/>
                        <a:t>VREMENIK:</a:t>
                      </a:r>
                    </a:p>
                  </a:txBody>
                  <a:tcPr/>
                </a:tc>
                <a:tc>
                  <a:txBody>
                    <a:bodyPr/>
                    <a:lstStyle/>
                    <a:p>
                      <a:r>
                        <a:rPr lang="hr-HR" sz="1200" kern="1200" dirty="0"/>
                        <a:t>1 tjedno tijekom šk. god. 2020./2021. (35 sati tijekom školske godine ).</a:t>
                      </a:r>
                      <a:endParaRPr lang="hr-HR" sz="1200" dirty="0"/>
                    </a:p>
                  </a:txBody>
                  <a:tcPr/>
                </a:tc>
                <a:extLst>
                  <a:ext uri="{0D108BD9-81ED-4DB2-BD59-A6C34878D82A}">
                    <a16:rowId xmlns:a16="http://schemas.microsoft.com/office/drawing/2014/main" val="10004"/>
                  </a:ext>
                </a:extLst>
              </a:tr>
              <a:tr h="404308">
                <a:tc>
                  <a:txBody>
                    <a:bodyPr/>
                    <a:lstStyle/>
                    <a:p>
                      <a:r>
                        <a:rPr lang="hr-HR" sz="1600" b="1" dirty="0"/>
                        <a:t>TROŠKOVNIK:</a:t>
                      </a:r>
                    </a:p>
                  </a:txBody>
                  <a:tcPr/>
                </a:tc>
                <a:tc>
                  <a:txBody>
                    <a:bodyPr/>
                    <a:lstStyle/>
                    <a:p>
                      <a:r>
                        <a:rPr lang="hr-HR" sz="1200" kern="1200" dirty="0"/>
                        <a:t>Troškovi za različiti likovni i potrošni materijal</a:t>
                      </a:r>
                      <a:r>
                        <a:rPr lang="hr-HR" sz="1200" kern="1200" baseline="0" dirty="0"/>
                        <a:t> </a:t>
                      </a:r>
                      <a:r>
                        <a:rPr lang="hr-HR" sz="1200" kern="1200" dirty="0"/>
                        <a:t>potreban za izradu ukrasa i čestitki...</a:t>
                      </a:r>
                      <a:r>
                        <a:rPr lang="hr-HR" sz="1200" kern="1200" baseline="0" dirty="0"/>
                        <a:t> 200,00kn.</a:t>
                      </a:r>
                      <a:endParaRPr lang="hr-HR" sz="1200" dirty="0"/>
                    </a:p>
                  </a:txBody>
                  <a:tcPr/>
                </a:tc>
                <a:extLst>
                  <a:ext uri="{0D108BD9-81ED-4DB2-BD59-A6C34878D82A}">
                    <a16:rowId xmlns:a16="http://schemas.microsoft.com/office/drawing/2014/main" val="10005"/>
                  </a:ext>
                </a:extLst>
              </a:tr>
              <a:tr h="545293">
                <a:tc>
                  <a:txBody>
                    <a:bodyPr/>
                    <a:lstStyle/>
                    <a:p>
                      <a:r>
                        <a:rPr lang="hr-HR" sz="1600" b="1" dirty="0"/>
                        <a:t>VREDNOVANJE:</a:t>
                      </a:r>
                    </a:p>
                  </a:txBody>
                  <a:tcPr/>
                </a:tc>
                <a:tc>
                  <a:txBody>
                    <a:bodyPr/>
                    <a:lstStyle/>
                    <a:p>
                      <a:r>
                        <a:rPr lang="hr-HR" sz="1200" kern="1200" dirty="0"/>
                        <a:t>Pisano praćenje zainteresiranosti</a:t>
                      </a:r>
                      <a:r>
                        <a:rPr lang="hr-HR" sz="1200" kern="1200" baseline="0" dirty="0"/>
                        <a:t> </a:t>
                      </a:r>
                      <a:r>
                        <a:rPr lang="hr-HR" sz="1200" kern="1200" dirty="0"/>
                        <a:t>učenika,</a:t>
                      </a:r>
                      <a:r>
                        <a:rPr lang="hr-HR" sz="1200" kern="1200" baseline="0" dirty="0"/>
                        <a:t> </a:t>
                      </a:r>
                      <a:r>
                        <a:rPr lang="hr-HR" sz="1200" kern="1200" dirty="0"/>
                        <a:t>vrednovanje zalaganja i</a:t>
                      </a:r>
                      <a:r>
                        <a:rPr lang="hr-HR" sz="1200" kern="1200" baseline="0" dirty="0"/>
                        <a:t> </a:t>
                      </a:r>
                      <a:r>
                        <a:rPr lang="hr-HR" sz="1200" kern="1200" dirty="0"/>
                        <a:t>suradništva,</a:t>
                      </a:r>
                      <a:r>
                        <a:rPr lang="hr-HR" sz="1200" kern="1200" baseline="0" dirty="0"/>
                        <a:t> </a:t>
                      </a:r>
                      <a:r>
                        <a:rPr lang="hr-HR" sz="1200" kern="1200" dirty="0"/>
                        <a:t>prezentacija likovnih radova – u i izvan škole.</a:t>
                      </a:r>
                    </a:p>
                  </a:txBody>
                  <a:tcPr/>
                </a:tc>
                <a:extLst>
                  <a:ext uri="{0D108BD9-81ED-4DB2-BD59-A6C34878D82A}">
                    <a16:rowId xmlns:a16="http://schemas.microsoft.com/office/drawing/2014/main" val="10006"/>
                  </a:ext>
                </a:extLst>
              </a:tr>
            </a:tbl>
          </a:graphicData>
        </a:graphic>
      </p:graphicFrame>
      <p:pic>
        <p:nvPicPr>
          <p:cNvPr id="8" name="Picture 7" descr="Vektorska ilustracija sretne djece nacrtala je na velikom listu papira, bočni pogled">
            <a:extLst>
              <a:ext uri="{FF2B5EF4-FFF2-40B4-BE49-F238E27FC236}">
                <a16:creationId xmlns:a16="http://schemas.microsoft.com/office/drawing/2014/main" id="{7793DC59-E473-4B15-AAE6-633F0E6D1E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961" y="527116"/>
            <a:ext cx="1933858" cy="1617043"/>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39752" y="750080"/>
            <a:ext cx="3384376" cy="1094743"/>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KREATIVNO STVARALAŠTVO </a:t>
            </a:r>
          </a:p>
        </p:txBody>
      </p:sp>
      <p:graphicFrame>
        <p:nvGraphicFramePr>
          <p:cNvPr id="6" name="Content Placeholder 3"/>
          <p:cNvGraphicFramePr>
            <a:graphicFrameLocks/>
          </p:cNvGraphicFramePr>
          <p:nvPr>
            <p:extLst>
              <p:ext uri="{D42A27DB-BD31-4B8C-83A1-F6EECF244321}">
                <p14:modId xmlns:p14="http://schemas.microsoft.com/office/powerpoint/2010/main" val="2489617893"/>
              </p:ext>
            </p:extLst>
          </p:nvPr>
        </p:nvGraphicFramePr>
        <p:xfrm>
          <a:off x="899592" y="2204865"/>
          <a:ext cx="7488832" cy="3777084"/>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817246">
                <a:tc>
                  <a:txBody>
                    <a:bodyPr/>
                    <a:lstStyle/>
                    <a:p>
                      <a:r>
                        <a:rPr lang="hr-HR" sz="1600" b="1" dirty="0"/>
                        <a:t>CILJEVI:</a:t>
                      </a:r>
                    </a:p>
                  </a:txBody>
                  <a:tcPr/>
                </a:tc>
                <a:tc>
                  <a:txBody>
                    <a:bodyPr/>
                    <a:lstStyle/>
                    <a:p>
                      <a:r>
                        <a:rPr lang="hr-HR" sz="1200" b="0" kern="1200" dirty="0">
                          <a:solidFill>
                            <a:schemeClr val="bg1"/>
                          </a:solidFill>
                          <a:latin typeface="+mn-lt"/>
                          <a:ea typeface="+mn-ea"/>
                          <a:cs typeface="+mn-cs"/>
                        </a:rPr>
                        <a:t>Razumijevanje</a:t>
                      </a:r>
                      <a:r>
                        <a:rPr lang="hr-HR" sz="1200" b="0" kern="1200" baseline="0" dirty="0">
                          <a:solidFill>
                            <a:schemeClr val="bg1"/>
                          </a:solidFill>
                          <a:latin typeface="+mn-lt"/>
                          <a:ea typeface="+mn-ea"/>
                          <a:cs typeface="+mn-cs"/>
                        </a:rPr>
                        <a:t> i primjena različitih tehnika i sredstava koje objedinjuju dječje kreativno izražavanje i njihove afinitete prema različitim umjetničkim sadržajima. Poticanje mašte i razvijanje dječje kreativnosti te razvijanje pozitivnog odnosa prema radu ( samostalnost, dosljednost, njegovanje međusobne komunikacije i suradnje u radu…). </a:t>
                      </a:r>
                      <a:endParaRPr lang="hr-HR" sz="1200" b="0" kern="1200" dirty="0">
                        <a:solidFill>
                          <a:schemeClr val="bg1"/>
                        </a:solidFill>
                        <a:latin typeface="+mn-lt"/>
                        <a:ea typeface="+mn-ea"/>
                        <a:cs typeface="+mn-cs"/>
                      </a:endParaRPr>
                    </a:p>
                  </a:txBody>
                  <a:tcPr/>
                </a:tc>
                <a:extLst>
                  <a:ext uri="{0D108BD9-81ED-4DB2-BD59-A6C34878D82A}">
                    <a16:rowId xmlns:a16="http://schemas.microsoft.com/office/drawing/2014/main" val="10000"/>
                  </a:ext>
                </a:extLst>
              </a:tr>
              <a:tr h="445638">
                <a:tc>
                  <a:txBody>
                    <a:bodyPr/>
                    <a:lstStyle/>
                    <a:p>
                      <a:r>
                        <a:rPr lang="hr-HR" sz="1600" b="1" dirty="0"/>
                        <a:t>NAMJENA:</a:t>
                      </a:r>
                    </a:p>
                  </a:txBody>
                  <a:tcPr/>
                </a:tc>
                <a:tc>
                  <a:txBody>
                    <a:bodyPr/>
                    <a:lstStyle/>
                    <a:p>
                      <a:r>
                        <a:rPr lang="hr-HR" sz="1200" kern="1200" dirty="0">
                          <a:solidFill>
                            <a:schemeClr val="dk1"/>
                          </a:solidFill>
                          <a:latin typeface="+mn-lt"/>
                          <a:ea typeface="+mn-ea"/>
                          <a:cs typeface="+mn-cs"/>
                        </a:rPr>
                        <a:t>Razvijati</a:t>
                      </a:r>
                      <a:r>
                        <a:rPr lang="hr-HR" sz="1200" kern="1200" baseline="0" dirty="0">
                          <a:solidFill>
                            <a:schemeClr val="dk1"/>
                          </a:solidFill>
                          <a:latin typeface="+mn-lt"/>
                          <a:ea typeface="+mn-ea"/>
                          <a:cs typeface="+mn-cs"/>
                        </a:rPr>
                        <a:t> različitu izražajnost i kreativnost te sudjelovati u različitim aktivnostima u školi i izvan nje.</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43860">
                <a:tc>
                  <a:txBody>
                    <a:bodyPr/>
                    <a:lstStyle/>
                    <a:p>
                      <a:r>
                        <a:rPr lang="hr-HR" sz="1600" b="1" dirty="0"/>
                        <a:t>NOSITELJI:</a:t>
                      </a:r>
                    </a:p>
                  </a:txBody>
                  <a:tcPr/>
                </a:tc>
                <a:tc>
                  <a:txBody>
                    <a:bodyPr/>
                    <a:lstStyle/>
                    <a:p>
                      <a:r>
                        <a:rPr lang="hr-HR" sz="1200" dirty="0"/>
                        <a:t>Učiteljice Vesna </a:t>
                      </a:r>
                      <a:r>
                        <a:rPr lang="hr-HR" sz="1200" dirty="0" err="1"/>
                        <a:t>Hromić</a:t>
                      </a:r>
                      <a:r>
                        <a:rPr lang="hr-HR" sz="1200" dirty="0"/>
                        <a:t> i Hana </a:t>
                      </a:r>
                      <a:r>
                        <a:rPr lang="hr-HR" sz="1200" dirty="0" err="1"/>
                        <a:t>Bajlo</a:t>
                      </a:r>
                      <a:r>
                        <a:rPr lang="hr-HR" sz="1200" dirty="0"/>
                        <a:t>  te učenici.</a:t>
                      </a:r>
                    </a:p>
                  </a:txBody>
                  <a:tcPr/>
                </a:tc>
                <a:extLst>
                  <a:ext uri="{0D108BD9-81ED-4DB2-BD59-A6C34878D82A}">
                    <a16:rowId xmlns:a16="http://schemas.microsoft.com/office/drawing/2014/main" val="10002"/>
                  </a:ext>
                </a:extLst>
              </a:tr>
              <a:tr h="618948">
                <a:tc>
                  <a:txBody>
                    <a:bodyPr/>
                    <a:lstStyle/>
                    <a:p>
                      <a:r>
                        <a:rPr lang="hr-HR" sz="1600" b="1" dirty="0"/>
                        <a:t>NAČINI REALIZACIJE:</a:t>
                      </a:r>
                    </a:p>
                  </a:txBody>
                  <a:tcPr/>
                </a:tc>
                <a:tc>
                  <a:txBody>
                    <a:bodyPr/>
                    <a:lstStyle/>
                    <a:p>
                      <a:r>
                        <a:rPr lang="hr-HR" sz="1200" dirty="0"/>
                        <a:t>Različiti oblici i načini rada.</a:t>
                      </a:r>
                    </a:p>
                    <a:p>
                      <a:endParaRPr lang="hr-HR" sz="1200" dirty="0"/>
                    </a:p>
                  </a:txBody>
                  <a:tcPr/>
                </a:tc>
                <a:extLst>
                  <a:ext uri="{0D108BD9-81ED-4DB2-BD59-A6C34878D82A}">
                    <a16:rowId xmlns:a16="http://schemas.microsoft.com/office/drawing/2014/main" val="10003"/>
                  </a:ext>
                </a:extLst>
              </a:tr>
              <a:tr h="480671">
                <a:tc>
                  <a:txBody>
                    <a:bodyPr/>
                    <a:lstStyle/>
                    <a:p>
                      <a:r>
                        <a:rPr lang="hr-HR" sz="1600" b="1" dirty="0"/>
                        <a:t>VREMENIK:</a:t>
                      </a:r>
                    </a:p>
                  </a:txBody>
                  <a:tcPr/>
                </a:tc>
                <a:tc>
                  <a:txBody>
                    <a:bodyPr/>
                    <a:lstStyle/>
                    <a:p>
                      <a:r>
                        <a:rPr lang="hr-HR" sz="1200" dirty="0"/>
                        <a:t>1</a:t>
                      </a:r>
                      <a:r>
                        <a:rPr lang="hr-HR" sz="1200" baseline="0" dirty="0"/>
                        <a:t> tjedno tijekom školske godine 2020./2021.</a:t>
                      </a:r>
                      <a:endParaRPr lang="hr-HR" sz="1200" dirty="0"/>
                    </a:p>
                  </a:txBody>
                  <a:tcPr/>
                </a:tc>
                <a:extLst>
                  <a:ext uri="{0D108BD9-81ED-4DB2-BD59-A6C34878D82A}">
                    <a16:rowId xmlns:a16="http://schemas.microsoft.com/office/drawing/2014/main" val="10004"/>
                  </a:ext>
                </a:extLst>
              </a:tr>
              <a:tr h="413365">
                <a:tc>
                  <a:txBody>
                    <a:bodyPr/>
                    <a:lstStyle/>
                    <a:p>
                      <a:r>
                        <a:rPr lang="hr-HR" sz="1600" b="1" dirty="0"/>
                        <a:t>TROŠKOVNIK:</a:t>
                      </a:r>
                    </a:p>
                  </a:txBody>
                  <a:tcPr/>
                </a:tc>
                <a:tc>
                  <a:txBody>
                    <a:bodyPr/>
                    <a:lstStyle/>
                    <a:p>
                      <a:r>
                        <a:rPr lang="hr-HR" sz="1200" dirty="0"/>
                        <a:t>Troškovi</a:t>
                      </a:r>
                      <a:r>
                        <a:rPr lang="hr-HR" sz="1200" baseline="0" dirty="0"/>
                        <a:t> za različiti materijal i pribor.</a:t>
                      </a:r>
                      <a:endParaRPr lang="hr-HR" sz="1200" dirty="0"/>
                    </a:p>
                  </a:txBody>
                  <a:tcPr/>
                </a:tc>
                <a:extLst>
                  <a:ext uri="{0D108BD9-81ED-4DB2-BD59-A6C34878D82A}">
                    <a16:rowId xmlns:a16="http://schemas.microsoft.com/office/drawing/2014/main" val="10005"/>
                  </a:ext>
                </a:extLst>
              </a:tr>
              <a:tr h="480671">
                <a:tc>
                  <a:txBody>
                    <a:bodyPr/>
                    <a:lstStyle/>
                    <a:p>
                      <a:r>
                        <a:rPr lang="hr-HR" sz="1600" b="1" dirty="0"/>
                        <a:t>VREDNOVANJE:</a:t>
                      </a:r>
                    </a:p>
                  </a:txBody>
                  <a:tcPr/>
                </a:tc>
                <a:tc>
                  <a:txBody>
                    <a:bodyPr/>
                    <a:lstStyle/>
                    <a:p>
                      <a:r>
                        <a:rPr lang="hr-HR" sz="1200" kern="1200" dirty="0"/>
                        <a:t>Pisano praćenje učenika, vrednovanje</a:t>
                      </a:r>
                      <a:r>
                        <a:rPr lang="hr-HR" sz="1200" kern="1200" baseline="0" dirty="0"/>
                        <a:t> njihovog zalaganja i suradništva, izvedba pripremljenog i naučenog  na priredbama te izložba nastalih rukotvorina u prostoru škole i izvan nje.</a:t>
                      </a:r>
                      <a:endParaRPr lang="hr-HR" sz="1200" kern="1200" dirty="0"/>
                    </a:p>
                  </a:txBody>
                  <a:tcPr/>
                </a:tc>
                <a:extLst>
                  <a:ext uri="{0D108BD9-81ED-4DB2-BD59-A6C34878D82A}">
                    <a16:rowId xmlns:a16="http://schemas.microsoft.com/office/drawing/2014/main" val="10006"/>
                  </a:ext>
                </a:extLst>
              </a:tr>
            </a:tbl>
          </a:graphicData>
        </a:graphic>
      </p:graphicFrame>
      <p:pic>
        <p:nvPicPr>
          <p:cNvPr id="7" name="Picture 6" descr="PPT – Brain Development In Children PowerPoint presentation | free ...">
            <a:extLst>
              <a:ext uri="{FF2B5EF4-FFF2-40B4-BE49-F238E27FC236}">
                <a16:creationId xmlns:a16="http://schemas.microsoft.com/office/drawing/2014/main" id="{AD40A52F-6BE0-4F60-A60A-61E12254ED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608665"/>
            <a:ext cx="1743411" cy="1314136"/>
          </a:xfrm>
          <a:prstGeom prst="rect">
            <a:avLst/>
          </a:prstGeom>
          <a:noFill/>
          <a:ln>
            <a:noFill/>
          </a:ln>
        </p:spPr>
      </p:pic>
    </p:spTree>
    <p:extLst>
      <p:ext uri="{BB962C8B-B14F-4D97-AF65-F5344CB8AC3E}">
        <p14:creationId xmlns:p14="http://schemas.microsoft.com/office/powerpoint/2010/main" val="2460154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347864" y="866187"/>
            <a:ext cx="1714480"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RITMIKA</a:t>
            </a:r>
          </a:p>
        </p:txBody>
      </p:sp>
      <p:pic>
        <p:nvPicPr>
          <p:cNvPr id="7" name="Picture 6" descr="Free School Dancing Cliparts, Download Free Clip Art, Free Clip ...">
            <a:extLst>
              <a:ext uri="{FF2B5EF4-FFF2-40B4-BE49-F238E27FC236}">
                <a16:creationId xmlns:a16="http://schemas.microsoft.com/office/drawing/2014/main" id="{324DFECC-474C-43F4-9968-F1AF923902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607" y="620688"/>
            <a:ext cx="1413510" cy="1133941"/>
          </a:xfrm>
          <a:prstGeom prst="rect">
            <a:avLst/>
          </a:prstGeom>
          <a:noFill/>
          <a:ln>
            <a:noFill/>
          </a:ln>
        </p:spPr>
      </p:pic>
      <p:graphicFrame>
        <p:nvGraphicFramePr>
          <p:cNvPr id="8" name="Content Placeholder 3"/>
          <p:cNvGraphicFramePr>
            <a:graphicFrameLocks/>
          </p:cNvGraphicFramePr>
          <p:nvPr>
            <p:extLst>
              <p:ext uri="{D42A27DB-BD31-4B8C-83A1-F6EECF244321}">
                <p14:modId xmlns:p14="http://schemas.microsoft.com/office/powerpoint/2010/main" val="1253615569"/>
              </p:ext>
            </p:extLst>
          </p:nvPr>
        </p:nvGraphicFramePr>
        <p:xfrm>
          <a:off x="1025606" y="1988840"/>
          <a:ext cx="7092788" cy="3767144"/>
        </p:xfrm>
        <a:graphic>
          <a:graphicData uri="http://schemas.openxmlformats.org/drawingml/2006/table">
            <a:tbl>
              <a:tblPr firstRow="1" bandRow="1">
                <a:tableStyleId>{0505E3EF-67EA-436B-97B2-0124C06EBD24}</a:tableStyleId>
              </a:tblPr>
              <a:tblGrid>
                <a:gridCol w="1596232">
                  <a:extLst>
                    <a:ext uri="{9D8B030D-6E8A-4147-A177-3AD203B41FA5}">
                      <a16:colId xmlns:a16="http://schemas.microsoft.com/office/drawing/2014/main" val="20000"/>
                    </a:ext>
                  </a:extLst>
                </a:gridCol>
                <a:gridCol w="5496556">
                  <a:extLst>
                    <a:ext uri="{9D8B030D-6E8A-4147-A177-3AD203B41FA5}">
                      <a16:colId xmlns:a16="http://schemas.microsoft.com/office/drawing/2014/main" val="20001"/>
                    </a:ext>
                  </a:extLst>
                </a:gridCol>
              </a:tblGrid>
              <a:tr h="775589">
                <a:tc>
                  <a:txBody>
                    <a:bodyPr/>
                    <a:lstStyle/>
                    <a:p>
                      <a:r>
                        <a:rPr lang="hr-HR" sz="1600" b="1" dirty="0">
                          <a:solidFill>
                            <a:schemeClr val="bg1"/>
                          </a:solidFill>
                        </a:rPr>
                        <a:t>CILJEVI:</a:t>
                      </a:r>
                    </a:p>
                  </a:txBody>
                  <a:tcPr/>
                </a:tc>
                <a:tc>
                  <a:txBody>
                    <a:bodyPr/>
                    <a:lstStyle/>
                    <a:p>
                      <a:r>
                        <a:rPr lang="hr-HR" sz="1200" b="0" dirty="0"/>
                        <a:t>Cjelovito doživljavanje glazbe i spontano izražavanje osjećaja uporabom pokreta, uočavanjem ljepote i funkcionalnosti pokreta i povećanje motivacije za vježbanje, razvijanje kreativnosti, pozitivnog odnosa prema radu (aktivnost, </a:t>
                      </a:r>
                      <a:r>
                        <a:rPr lang="hr-HR" sz="1200" b="0" dirty="0" err="1"/>
                        <a:t>inicijativnost</a:t>
                      </a:r>
                      <a:r>
                        <a:rPr lang="hr-HR" sz="1200" b="0" dirty="0"/>
                        <a:t>, samostalnost, suradnja, timski rad, originalnost u izražavanju). </a:t>
                      </a:r>
                    </a:p>
                  </a:txBody>
                  <a:tcPr/>
                </a:tc>
                <a:extLst>
                  <a:ext uri="{0D108BD9-81ED-4DB2-BD59-A6C34878D82A}">
                    <a16:rowId xmlns:a16="http://schemas.microsoft.com/office/drawing/2014/main" val="10000"/>
                  </a:ext>
                </a:extLst>
              </a:tr>
              <a:tr h="603236">
                <a:tc>
                  <a:txBody>
                    <a:bodyPr/>
                    <a:lstStyle/>
                    <a:p>
                      <a:r>
                        <a:rPr lang="hr-HR" sz="1600" b="1" dirty="0"/>
                        <a:t>NAMJENA:</a:t>
                      </a:r>
                    </a:p>
                  </a:txBody>
                  <a:tcPr/>
                </a:tc>
                <a:tc>
                  <a:txBody>
                    <a:bodyPr/>
                    <a:lstStyle/>
                    <a:p>
                      <a:r>
                        <a:rPr lang="hr-HR" sz="1200" kern="1200" dirty="0">
                          <a:solidFill>
                            <a:srgbClr val="000000"/>
                          </a:solidFill>
                          <a:effectLst/>
                          <a:latin typeface="+mn-lt"/>
                          <a:ea typeface="Times New Roman"/>
                        </a:rPr>
                        <a:t>Vježbanjem uz glazbu razvijati stvaralaštvo, ritmičnost, dinamičnost, harmoničnost, ljepotu i izražajnost pokreta te pravilno držanje tijela. Razvijanje pozitivnih crta ličnosti i smanjenje anksioznosti.</a:t>
                      </a:r>
                      <a:endParaRPr lang="hr-HR" sz="1200" dirty="0"/>
                    </a:p>
                  </a:txBody>
                  <a:tcPr/>
                </a:tc>
                <a:extLst>
                  <a:ext uri="{0D108BD9-81ED-4DB2-BD59-A6C34878D82A}">
                    <a16:rowId xmlns:a16="http://schemas.microsoft.com/office/drawing/2014/main" val="10001"/>
                  </a:ext>
                </a:extLst>
              </a:tr>
              <a:tr h="379062">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rgbClr val="000000"/>
                          </a:solidFill>
                          <a:effectLst/>
                          <a:latin typeface="+mn-lt"/>
                          <a:ea typeface="Times New Roman"/>
                        </a:rPr>
                        <a:t>Učiteljica Marija Šimunić.</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68597">
                <a:tc>
                  <a:txBody>
                    <a:bodyPr/>
                    <a:lstStyle/>
                    <a:p>
                      <a:r>
                        <a:rPr lang="hr-HR" sz="1600" b="1" dirty="0"/>
                        <a:t>NAČINI REALIZACIJE:</a:t>
                      </a:r>
                    </a:p>
                  </a:txBody>
                  <a:tcPr/>
                </a:tc>
                <a:tc>
                  <a:txBody>
                    <a:bodyPr/>
                    <a:lstStyle/>
                    <a:p>
                      <a:r>
                        <a:rPr lang="hr-HR" sz="1200" kern="1200" dirty="0">
                          <a:solidFill>
                            <a:srgbClr val="000000"/>
                          </a:solidFill>
                          <a:effectLst/>
                          <a:latin typeface="+mn-lt"/>
                          <a:ea typeface="Times New Roman"/>
                        </a:rPr>
                        <a:t>Rad pojedinačno, u parovima, u skupinama, korištenje različitih rekvizita ( trake, lopte, vijače, obruči…), gost u nastavi ( gimnastičarka, plesačica…) , igre i ples.</a:t>
                      </a:r>
                      <a:endParaRPr lang="hr-HR" sz="1200" dirty="0"/>
                    </a:p>
                  </a:txBody>
                  <a:tcPr/>
                </a:tc>
                <a:extLst>
                  <a:ext uri="{0D108BD9-81ED-4DB2-BD59-A6C34878D82A}">
                    <a16:rowId xmlns:a16="http://schemas.microsoft.com/office/drawing/2014/main" val="10003"/>
                  </a:ext>
                </a:extLst>
              </a:tr>
              <a:tr h="414061">
                <a:tc>
                  <a:txBody>
                    <a:bodyPr/>
                    <a:lstStyle/>
                    <a:p>
                      <a:r>
                        <a:rPr lang="hr-HR" sz="1600" b="1" dirty="0"/>
                        <a:t>VREMENIK:</a:t>
                      </a:r>
                    </a:p>
                  </a:txBody>
                  <a:tcPr/>
                </a:tc>
                <a:tc>
                  <a:txBody>
                    <a:bodyPr/>
                    <a:lstStyle/>
                    <a:p>
                      <a:r>
                        <a:rPr lang="hr-HR" sz="1200" kern="1200" dirty="0">
                          <a:solidFill>
                            <a:srgbClr val="000000"/>
                          </a:solidFill>
                          <a:effectLst/>
                          <a:latin typeface="+mn-lt"/>
                          <a:ea typeface="Times New Roman"/>
                        </a:rPr>
                        <a:t>1 tjedno tijekom školske godine 2020./2021.</a:t>
                      </a:r>
                      <a:endParaRPr lang="hr-HR" sz="1200" dirty="0"/>
                    </a:p>
                  </a:txBody>
                  <a:tcPr/>
                </a:tc>
                <a:extLst>
                  <a:ext uri="{0D108BD9-81ED-4DB2-BD59-A6C34878D82A}">
                    <a16:rowId xmlns:a16="http://schemas.microsoft.com/office/drawing/2014/main" val="10004"/>
                  </a:ext>
                </a:extLst>
              </a:tr>
              <a:tr h="414061">
                <a:tc>
                  <a:txBody>
                    <a:bodyPr/>
                    <a:lstStyle/>
                    <a:p>
                      <a:r>
                        <a:rPr lang="hr-HR" sz="1600" b="1" dirty="0"/>
                        <a:t>TROŠKOVNIK:</a:t>
                      </a:r>
                    </a:p>
                  </a:txBody>
                  <a:tcPr/>
                </a:tc>
                <a:tc>
                  <a:txBody>
                    <a:bodyPr/>
                    <a:lstStyle/>
                    <a:p>
                      <a:r>
                        <a:rPr lang="hr-HR" sz="1200" kern="1200" dirty="0">
                          <a:solidFill>
                            <a:srgbClr val="000000"/>
                          </a:solidFill>
                          <a:effectLst/>
                          <a:latin typeface="+mn-lt"/>
                          <a:ea typeface="Times New Roman"/>
                        </a:rPr>
                        <a:t>1000 kn (izrada kostima, scenografija)</a:t>
                      </a:r>
                      <a:endParaRPr lang="hr-HR" sz="1200" dirty="0"/>
                    </a:p>
                  </a:txBody>
                  <a:tcPr/>
                </a:tc>
                <a:extLst>
                  <a:ext uri="{0D108BD9-81ED-4DB2-BD59-A6C34878D82A}">
                    <a16:rowId xmlns:a16="http://schemas.microsoft.com/office/drawing/2014/main" val="10005"/>
                  </a:ext>
                </a:extLst>
              </a:tr>
              <a:tr h="517800">
                <a:tc>
                  <a:txBody>
                    <a:bodyPr/>
                    <a:lstStyle/>
                    <a:p>
                      <a:r>
                        <a:rPr lang="hr-HR" sz="1600" b="1" dirty="0"/>
                        <a:t>VREDNOVANJE:</a:t>
                      </a:r>
                    </a:p>
                  </a:txBody>
                  <a:tcPr/>
                </a:tc>
                <a:tc>
                  <a:txBody>
                    <a:bodyPr/>
                    <a:lstStyle/>
                    <a:p>
                      <a:r>
                        <a:rPr lang="hr-HR" sz="1200" kern="1200" dirty="0">
                          <a:solidFill>
                            <a:srgbClr val="000000"/>
                          </a:solidFill>
                          <a:effectLst/>
                          <a:latin typeface="+mn-lt"/>
                          <a:ea typeface="Times New Roman"/>
                        </a:rPr>
                        <a:t>Individualno praćenje učenika, rad u skupini, vrednovan je rad prema ostvarenosti cilja te odnosa prema radu, primjena znanja u redovnoj nastavi i životu</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756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1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47664" y="1071552"/>
            <a:ext cx="6566038" cy="1143000"/>
          </a:xfrm>
          <a:prstGeom prst="rect">
            <a:avLst/>
          </a:prstGeom>
          <a:solidFill>
            <a:srgbClr val="FFCC66"/>
          </a:soli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OSOBNA KARTA OŠ KRUNE KRSTIĆA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75347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33" y="8802"/>
            <a:ext cx="9766772" cy="73250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87138" y="1109379"/>
            <a:ext cx="5572132"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MALI MATEMATIČARI </a:t>
            </a:r>
          </a:p>
        </p:txBody>
      </p:sp>
      <p:graphicFrame>
        <p:nvGraphicFramePr>
          <p:cNvPr id="6" name="Content Placeholder 3"/>
          <p:cNvGraphicFramePr>
            <a:graphicFrameLocks/>
          </p:cNvGraphicFramePr>
          <p:nvPr>
            <p:extLst>
              <p:ext uri="{D42A27DB-BD31-4B8C-83A1-F6EECF244321}">
                <p14:modId xmlns:p14="http://schemas.microsoft.com/office/powerpoint/2010/main" val="1968936412"/>
              </p:ext>
            </p:extLst>
          </p:nvPr>
        </p:nvGraphicFramePr>
        <p:xfrm>
          <a:off x="486982" y="2661445"/>
          <a:ext cx="7272808" cy="3348067"/>
        </p:xfrm>
        <a:graphic>
          <a:graphicData uri="http://schemas.openxmlformats.org/drawingml/2006/table">
            <a:tbl>
              <a:tblPr firstRow="1" bandRow="1">
                <a:tableStyleId>{0505E3EF-67EA-436B-97B2-0124C06EBD24}</a:tableStyleId>
              </a:tblPr>
              <a:tblGrid>
                <a:gridCol w="1636746">
                  <a:extLst>
                    <a:ext uri="{9D8B030D-6E8A-4147-A177-3AD203B41FA5}">
                      <a16:colId xmlns:a16="http://schemas.microsoft.com/office/drawing/2014/main" val="20000"/>
                    </a:ext>
                  </a:extLst>
                </a:gridCol>
                <a:gridCol w="5636062">
                  <a:extLst>
                    <a:ext uri="{9D8B030D-6E8A-4147-A177-3AD203B41FA5}">
                      <a16:colId xmlns:a16="http://schemas.microsoft.com/office/drawing/2014/main" val="20001"/>
                    </a:ext>
                  </a:extLst>
                </a:gridCol>
              </a:tblGrid>
              <a:tr h="439351">
                <a:tc>
                  <a:txBody>
                    <a:bodyPr/>
                    <a:lstStyle/>
                    <a:p>
                      <a:r>
                        <a:rPr lang="hr-HR" sz="1600" b="1" dirty="0">
                          <a:solidFill>
                            <a:schemeClr val="bg1"/>
                          </a:solidFill>
                        </a:rPr>
                        <a:t>CILJEVI:</a:t>
                      </a:r>
                    </a:p>
                  </a:txBody>
                  <a:tcPr/>
                </a:tc>
                <a:tc>
                  <a:txBody>
                    <a:bodyPr/>
                    <a:lstStyle/>
                    <a:p>
                      <a:r>
                        <a:rPr lang="hr-HR" sz="1200" b="0" kern="1200" dirty="0"/>
                        <a:t>Razvoj logičkog mišljenja i zaključivanja učenika, stjecanje matematičke pronicljivosti i upoznavanje drugačijih pristupa u rješavanju matematičkih zadataka.</a:t>
                      </a:r>
                      <a:endParaRPr lang="hr-HR" sz="1200" b="0" dirty="0"/>
                    </a:p>
                  </a:txBody>
                  <a:tcPr/>
                </a:tc>
                <a:extLst>
                  <a:ext uri="{0D108BD9-81ED-4DB2-BD59-A6C34878D82A}">
                    <a16:rowId xmlns:a16="http://schemas.microsoft.com/office/drawing/2014/main" val="10000"/>
                  </a:ext>
                </a:extLst>
              </a:tr>
              <a:tr h="439351">
                <a:tc>
                  <a:txBody>
                    <a:bodyPr/>
                    <a:lstStyle/>
                    <a:p>
                      <a:r>
                        <a:rPr lang="hr-HR" sz="1600" b="1" dirty="0"/>
                        <a:t>NAMJENA:</a:t>
                      </a:r>
                    </a:p>
                  </a:txBody>
                  <a:tcPr/>
                </a:tc>
                <a:tc>
                  <a:txBody>
                    <a:bodyPr/>
                    <a:lstStyle/>
                    <a:p>
                      <a:r>
                        <a:rPr lang="hr-HR" sz="1200" kern="1200" dirty="0"/>
                        <a:t>Otkrivanje različitih pristupa u rješavanju zadataka na originalan i ne standardan način, večer matematike.</a:t>
                      </a:r>
                      <a:endParaRPr lang="hr-HR" sz="1200" dirty="0"/>
                    </a:p>
                  </a:txBody>
                  <a:tcPr/>
                </a:tc>
                <a:extLst>
                  <a:ext uri="{0D108BD9-81ED-4DB2-BD59-A6C34878D82A}">
                    <a16:rowId xmlns:a16="http://schemas.microsoft.com/office/drawing/2014/main" val="10001"/>
                  </a:ext>
                </a:extLst>
              </a:tr>
              <a:tr h="402214">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Učiteljica Katarina Prnjak, učenici.</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603325">
                <a:tc>
                  <a:txBody>
                    <a:bodyPr/>
                    <a:lstStyle/>
                    <a:p>
                      <a:r>
                        <a:rPr lang="hr-HR" sz="1600" b="1" dirty="0"/>
                        <a:t>NAČINI REALIZACIJE:</a:t>
                      </a:r>
                    </a:p>
                  </a:txBody>
                  <a:tcPr/>
                </a:tc>
                <a:tc>
                  <a:txBody>
                    <a:bodyPr/>
                    <a:lstStyle/>
                    <a:p>
                      <a:r>
                        <a:rPr lang="hr-HR" sz="1200" kern="1200" dirty="0"/>
                        <a:t>Metoda razgovora ,demonstracijske metode, učenje kroz igru.</a:t>
                      </a:r>
                      <a:endParaRPr lang="hr-HR" sz="1200" dirty="0"/>
                    </a:p>
                  </a:txBody>
                  <a:tcPr/>
                </a:tc>
                <a:extLst>
                  <a:ext uri="{0D108BD9-81ED-4DB2-BD59-A6C34878D82A}">
                    <a16:rowId xmlns:a16="http://schemas.microsoft.com/office/drawing/2014/main" val="10003"/>
                  </a:ext>
                </a:extLst>
              </a:tr>
              <a:tr h="439351">
                <a:tc>
                  <a:txBody>
                    <a:bodyPr/>
                    <a:lstStyle/>
                    <a:p>
                      <a:r>
                        <a:rPr lang="hr-HR" sz="1600" b="1" dirty="0"/>
                        <a:t>VREMENIK:</a:t>
                      </a:r>
                    </a:p>
                  </a:txBody>
                  <a:tcPr/>
                </a:tc>
                <a:tc>
                  <a:txBody>
                    <a:bodyPr/>
                    <a:lstStyle/>
                    <a:p>
                      <a:r>
                        <a:rPr lang="hr-HR" sz="1200" kern="1200" dirty="0"/>
                        <a:t>Tijekom školske godine.</a:t>
                      </a:r>
                      <a:endParaRPr lang="hr-HR" sz="1200" dirty="0"/>
                    </a:p>
                  </a:txBody>
                  <a:tcPr/>
                </a:tc>
                <a:extLst>
                  <a:ext uri="{0D108BD9-81ED-4DB2-BD59-A6C34878D82A}">
                    <a16:rowId xmlns:a16="http://schemas.microsoft.com/office/drawing/2014/main" val="10004"/>
                  </a:ext>
                </a:extLst>
              </a:tr>
              <a:tr h="439351">
                <a:tc>
                  <a:txBody>
                    <a:bodyPr/>
                    <a:lstStyle/>
                    <a:p>
                      <a:r>
                        <a:rPr lang="hr-HR" sz="1600" b="1" dirty="0"/>
                        <a:t>TROŠKOVNIK:</a:t>
                      </a:r>
                    </a:p>
                  </a:txBody>
                  <a:tcPr/>
                </a:tc>
                <a:tc>
                  <a:txBody>
                    <a:bodyPr/>
                    <a:lstStyle/>
                    <a:p>
                      <a:r>
                        <a:rPr lang="hr-HR" sz="1200" kern="1200" dirty="0"/>
                        <a:t>Radni udžbenik, </a:t>
                      </a:r>
                      <a:r>
                        <a:rPr lang="hr-HR" sz="1200" kern="1200" dirty="0" err="1"/>
                        <a:t>abakus</a:t>
                      </a:r>
                      <a:r>
                        <a:rPr lang="hr-HR" sz="1200" kern="1200" dirty="0"/>
                        <a:t> oko 200,00 kn.</a:t>
                      </a:r>
                      <a:endParaRPr lang="hr-HR" sz="1200" dirty="0"/>
                    </a:p>
                  </a:txBody>
                  <a:tcPr/>
                </a:tc>
                <a:extLst>
                  <a:ext uri="{0D108BD9-81ED-4DB2-BD59-A6C34878D82A}">
                    <a16:rowId xmlns:a16="http://schemas.microsoft.com/office/drawing/2014/main" val="10005"/>
                  </a:ext>
                </a:extLst>
              </a:tr>
              <a:tr h="549426">
                <a:tc>
                  <a:txBody>
                    <a:bodyPr/>
                    <a:lstStyle/>
                    <a:p>
                      <a:r>
                        <a:rPr lang="hr-HR" sz="1600" b="1" dirty="0"/>
                        <a:t>VREDNOVANJE:</a:t>
                      </a:r>
                    </a:p>
                  </a:txBody>
                  <a:tcPr/>
                </a:tc>
                <a:tc>
                  <a:txBody>
                    <a:bodyPr/>
                    <a:lstStyle/>
                    <a:p>
                      <a:r>
                        <a:rPr lang="hr-HR" sz="1200" kern="1200" dirty="0"/>
                        <a:t>Razvoj interesa te rad i napredak prati se tijekom šk.god. bilježi se u dnevnik rada izvannastavnih aktivnosti.</a:t>
                      </a:r>
                      <a:endParaRPr lang="hr-HR" sz="1200" dirty="0"/>
                    </a:p>
                  </a:txBody>
                  <a:tcPr/>
                </a:tc>
                <a:extLst>
                  <a:ext uri="{0D108BD9-81ED-4DB2-BD59-A6C34878D82A}">
                    <a16:rowId xmlns:a16="http://schemas.microsoft.com/office/drawing/2014/main" val="10006"/>
                  </a:ext>
                </a:extLst>
              </a:tr>
            </a:tbl>
          </a:graphicData>
        </a:graphic>
      </p:graphicFrame>
      <p:pic>
        <p:nvPicPr>
          <p:cNvPr id="3076" name="Picture 4" descr="Free Math Cartoons For Teachers, Download Free Clip Art, Free Clip ...">
            <a:extLst>
              <a:ext uri="{FF2B5EF4-FFF2-40B4-BE49-F238E27FC236}">
                <a16:creationId xmlns:a16="http://schemas.microsoft.com/office/drawing/2014/main" id="{7BC7EC71-0A1C-45B1-9A3B-42A9AA2DC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759410"/>
            <a:ext cx="1807419" cy="184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8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987824" y="750080"/>
            <a:ext cx="3096344" cy="806711"/>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MALI VOLONTERI</a:t>
            </a:r>
          </a:p>
        </p:txBody>
      </p:sp>
      <p:graphicFrame>
        <p:nvGraphicFramePr>
          <p:cNvPr id="6" name="Content Placeholder 3"/>
          <p:cNvGraphicFramePr>
            <a:graphicFrameLocks/>
          </p:cNvGraphicFramePr>
          <p:nvPr>
            <p:extLst>
              <p:ext uri="{D42A27DB-BD31-4B8C-83A1-F6EECF244321}">
                <p14:modId xmlns:p14="http://schemas.microsoft.com/office/powerpoint/2010/main" val="4184010021"/>
              </p:ext>
            </p:extLst>
          </p:nvPr>
        </p:nvGraphicFramePr>
        <p:xfrm>
          <a:off x="1187624" y="1939075"/>
          <a:ext cx="6984776" cy="4007122"/>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483124">
                <a:tc>
                  <a:txBody>
                    <a:bodyPr/>
                    <a:lstStyle/>
                    <a:p>
                      <a:r>
                        <a:rPr lang="hr-HR" sz="1600" b="1" dirty="0">
                          <a:solidFill>
                            <a:schemeClr val="bg1"/>
                          </a:solidFill>
                        </a:rPr>
                        <a:t>CILJEVI:</a:t>
                      </a:r>
                    </a:p>
                  </a:txBody>
                  <a:tcPr/>
                </a:tc>
                <a:tc>
                  <a:txBody>
                    <a:bodyPr/>
                    <a:lstStyle/>
                    <a:p>
                      <a:r>
                        <a:rPr lang="hr-HR" sz="1200" b="0" dirty="0"/>
                        <a:t>Učenici razvijaju pozitivnu sliku o sebi te vježbaju socijalne i komunikacijske vještine. Postaju</a:t>
                      </a:r>
                    </a:p>
                    <a:p>
                      <a:r>
                        <a:rPr lang="hr-HR" sz="1200" b="0" dirty="0"/>
                        <a:t>odgovorni članovi zajednice, pomažući drugima uče i stječu vrijedna iskustva.</a:t>
                      </a:r>
                    </a:p>
                  </a:txBody>
                  <a:tcPr/>
                </a:tc>
                <a:extLst>
                  <a:ext uri="{0D108BD9-81ED-4DB2-BD59-A6C34878D82A}">
                    <a16:rowId xmlns:a16="http://schemas.microsoft.com/office/drawing/2014/main" val="10000"/>
                  </a:ext>
                </a:extLst>
              </a:tr>
              <a:tr h="631023">
                <a:tc>
                  <a:txBody>
                    <a:bodyPr/>
                    <a:lstStyle/>
                    <a:p>
                      <a:r>
                        <a:rPr lang="hr-HR" sz="1600" b="1" dirty="0"/>
                        <a:t>NAMJENA:</a:t>
                      </a:r>
                    </a:p>
                  </a:txBody>
                  <a:tcPr/>
                </a:tc>
                <a:tc>
                  <a:txBody>
                    <a:bodyPr/>
                    <a:lstStyle/>
                    <a:p>
                      <a:r>
                        <a:rPr lang="hr-HR" sz="1200" dirty="0"/>
                        <a:t>Učenici uče kako pridonositi društvu ulažući svoje</a:t>
                      </a:r>
                    </a:p>
                    <a:p>
                      <a:r>
                        <a:rPr lang="hr-HR" sz="1200" dirty="0"/>
                        <a:t>slobodno vrijeme, vještine, znanja i trud za dobrobit drugih i društva u cjelini bez naknade i prisile.</a:t>
                      </a:r>
                      <a:br>
                        <a:rPr lang="hr-HR" sz="1200" dirty="0"/>
                      </a:br>
                      <a:endParaRPr lang="hr-HR" sz="1200" dirty="0"/>
                    </a:p>
                  </a:txBody>
                  <a:tcPr/>
                </a:tc>
                <a:extLst>
                  <a:ext uri="{0D108BD9-81ED-4DB2-BD59-A6C34878D82A}">
                    <a16:rowId xmlns:a16="http://schemas.microsoft.com/office/drawing/2014/main" val="10001"/>
                  </a:ext>
                </a:extLst>
              </a:tr>
              <a:tr h="442286">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Učiteljica Katarina Prnjak, učenici,</a:t>
                      </a:r>
                      <a:r>
                        <a:rPr lang="hr-HR" sz="1200" kern="1200" baseline="0" dirty="0"/>
                        <a:t> lokalna zajednica, vanjski suradnici i djelatnici škole.</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663434">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Metoda razgovora ,demonstracijske metode, učenje kroz igru,</a:t>
                      </a:r>
                      <a:r>
                        <a:rPr lang="hr-HR" sz="1200" kern="1200" baseline="0" dirty="0"/>
                        <a:t> radionice i projekti.</a:t>
                      </a:r>
                      <a:endParaRPr lang="hr-HR" sz="1200" dirty="0"/>
                    </a:p>
                    <a:p>
                      <a:endParaRPr lang="hr-HR" sz="1200" dirty="0"/>
                    </a:p>
                  </a:txBody>
                  <a:tcPr/>
                </a:tc>
                <a:extLst>
                  <a:ext uri="{0D108BD9-81ED-4DB2-BD59-A6C34878D82A}">
                    <a16:rowId xmlns:a16="http://schemas.microsoft.com/office/drawing/2014/main" val="10003"/>
                  </a:ext>
                </a:extLst>
              </a:tr>
              <a:tr h="483124">
                <a:tc>
                  <a:txBody>
                    <a:bodyPr/>
                    <a:lstStyle/>
                    <a:p>
                      <a:r>
                        <a:rPr lang="hr-HR" sz="1600" b="1" dirty="0"/>
                        <a:t>VREMENIK:</a:t>
                      </a:r>
                    </a:p>
                  </a:txBody>
                  <a:tcPr/>
                </a:tc>
                <a:tc>
                  <a:txBody>
                    <a:bodyPr/>
                    <a:lstStyle/>
                    <a:p>
                      <a:r>
                        <a:rPr lang="hr-HR" sz="1200" dirty="0"/>
                        <a:t>Tijekom nastavne godine, jedan školski sat, dva puta mjesečno (17 školskih sati).</a:t>
                      </a:r>
                    </a:p>
                  </a:txBody>
                  <a:tcPr/>
                </a:tc>
                <a:extLst>
                  <a:ext uri="{0D108BD9-81ED-4DB2-BD59-A6C34878D82A}">
                    <a16:rowId xmlns:a16="http://schemas.microsoft.com/office/drawing/2014/main" val="10004"/>
                  </a:ext>
                </a:extLst>
              </a:tr>
              <a:tr h="483124">
                <a:tc>
                  <a:txBody>
                    <a:bodyPr/>
                    <a:lstStyle/>
                    <a:p>
                      <a:r>
                        <a:rPr lang="hr-HR" sz="1600" b="1" dirty="0"/>
                        <a:t>TROŠKOVNIK:</a:t>
                      </a:r>
                    </a:p>
                  </a:txBody>
                  <a:tcPr/>
                </a:tc>
                <a:tc>
                  <a:txBody>
                    <a:bodyPr/>
                    <a:lstStyle/>
                    <a:p>
                      <a:r>
                        <a:rPr lang="hr-HR" sz="1200" dirty="0"/>
                        <a:t>100 kuna</a:t>
                      </a:r>
                    </a:p>
                  </a:txBody>
                  <a:tcPr/>
                </a:tc>
                <a:extLst>
                  <a:ext uri="{0D108BD9-81ED-4DB2-BD59-A6C34878D82A}">
                    <a16:rowId xmlns:a16="http://schemas.microsoft.com/office/drawing/2014/main" val="10005"/>
                  </a:ext>
                </a:extLst>
              </a:tr>
              <a:tr h="342279">
                <a:tc>
                  <a:txBody>
                    <a:bodyPr/>
                    <a:lstStyle/>
                    <a:p>
                      <a:r>
                        <a:rPr lang="hr-HR" sz="1600" b="1" dirty="0"/>
                        <a:t>VREDNOVANJE:</a:t>
                      </a:r>
                    </a:p>
                  </a:txBody>
                  <a:tcPr/>
                </a:tc>
                <a:tc>
                  <a:txBody>
                    <a:bodyPr/>
                    <a:lstStyle/>
                    <a:p>
                      <a:r>
                        <a:rPr lang="hr-HR" sz="1200" kern="1200" dirty="0"/>
                        <a:t>Razvoj</a:t>
                      </a:r>
                      <a:r>
                        <a:rPr lang="hr-HR" sz="1200" kern="1200" baseline="0" dirty="0"/>
                        <a:t> komunikacijskih vještina, čitalačkih sposobnosti, stjecanje samopouzdanja i razvoj senzibiliteta.</a:t>
                      </a:r>
                      <a:endParaRPr lang="hr-HR" sz="1200" dirty="0"/>
                    </a:p>
                  </a:txBody>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CFA54526-5817-4E11-BCA3-FFADD487C6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0610" y="577172"/>
            <a:ext cx="1621790" cy="1152525"/>
          </a:xfrm>
          <a:prstGeom prst="rect">
            <a:avLst/>
          </a:prstGeom>
          <a:noFill/>
          <a:ln>
            <a:noFill/>
          </a:ln>
        </p:spPr>
      </p:pic>
    </p:spTree>
    <p:extLst>
      <p:ext uri="{BB962C8B-B14F-4D97-AF65-F5344CB8AC3E}">
        <p14:creationId xmlns:p14="http://schemas.microsoft.com/office/powerpoint/2010/main" val="1525895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1157373" y="947155"/>
            <a:ext cx="3414627"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SPORTSKA SEKCIJA</a:t>
            </a:r>
            <a:endParaRPr lang="hr-H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6" name="Rezervirano mjesto sadržaja 3"/>
          <p:cNvGraphicFramePr>
            <a:graphicFrameLocks/>
          </p:cNvGraphicFramePr>
          <p:nvPr>
            <p:extLst>
              <p:ext uri="{D42A27DB-BD31-4B8C-83A1-F6EECF244321}">
                <p14:modId xmlns:p14="http://schemas.microsoft.com/office/powerpoint/2010/main" val="775025032"/>
              </p:ext>
            </p:extLst>
          </p:nvPr>
        </p:nvGraphicFramePr>
        <p:xfrm>
          <a:off x="827584" y="2223452"/>
          <a:ext cx="7488832" cy="3569727"/>
        </p:xfrm>
        <a:graphic>
          <a:graphicData uri="http://schemas.openxmlformats.org/drawingml/2006/table">
            <a:tbl>
              <a:tblPr firstRow="1" bandRow="1">
                <a:tableStyleId>{0505E3EF-67EA-436B-97B2-0124C06EBD24}</a:tableStyleId>
              </a:tblPr>
              <a:tblGrid>
                <a:gridCol w="1663755">
                  <a:extLst>
                    <a:ext uri="{9D8B030D-6E8A-4147-A177-3AD203B41FA5}">
                      <a16:colId xmlns:a16="http://schemas.microsoft.com/office/drawing/2014/main" val="20000"/>
                    </a:ext>
                  </a:extLst>
                </a:gridCol>
                <a:gridCol w="5825077">
                  <a:extLst>
                    <a:ext uri="{9D8B030D-6E8A-4147-A177-3AD203B41FA5}">
                      <a16:colId xmlns:a16="http://schemas.microsoft.com/office/drawing/2014/main" val="20001"/>
                    </a:ext>
                  </a:extLst>
                </a:gridCol>
              </a:tblGrid>
              <a:tr h="493931">
                <a:tc>
                  <a:txBody>
                    <a:bodyPr/>
                    <a:lstStyle/>
                    <a:p>
                      <a:r>
                        <a:rPr lang="hr-HR" sz="1600" b="1" dirty="0"/>
                        <a:t>CILJEVI:</a:t>
                      </a:r>
                    </a:p>
                  </a:txBody>
                  <a:tcPr/>
                </a:tc>
                <a:tc>
                  <a:txBody>
                    <a:bodyPr/>
                    <a:lstStyle/>
                    <a:p>
                      <a:r>
                        <a:rPr lang="hr-HR" sz="1200" b="0" kern="1200" dirty="0">
                          <a:effectLst/>
                        </a:rPr>
                        <a:t>Proširivanje znanja učenika, razvijanje natjecateljskog duha. Približiti djeci praktična znanja i zadržati ih u trajnijem sjećanju.</a:t>
                      </a:r>
                      <a:endParaRPr lang="hr-HR" sz="1200" b="0" dirty="0"/>
                    </a:p>
                  </a:txBody>
                  <a:tcPr/>
                </a:tc>
                <a:extLst>
                  <a:ext uri="{0D108BD9-81ED-4DB2-BD59-A6C34878D82A}">
                    <a16:rowId xmlns:a16="http://schemas.microsoft.com/office/drawing/2014/main" val="10000"/>
                  </a:ext>
                </a:extLst>
              </a:tr>
              <a:tr h="493931">
                <a:tc>
                  <a:txBody>
                    <a:bodyPr/>
                    <a:lstStyle/>
                    <a:p>
                      <a:r>
                        <a:rPr lang="hr-HR" sz="1600" b="1" dirty="0"/>
                        <a:t>NAMJENA:</a:t>
                      </a:r>
                    </a:p>
                  </a:txBody>
                  <a:tcPr/>
                </a:tc>
                <a:tc>
                  <a:txBody>
                    <a:bodyPr/>
                    <a:lstStyle/>
                    <a:p>
                      <a:r>
                        <a:rPr lang="hr-HR" sz="1200" dirty="0"/>
                        <a:t>Učenicima </a:t>
                      </a:r>
                      <a:r>
                        <a:rPr lang="hr-HR" sz="1200" baseline="0" dirty="0"/>
                        <a:t> 2</a:t>
                      </a:r>
                      <a:r>
                        <a:rPr lang="hr-HR" sz="1200" dirty="0"/>
                        <a:t>. razreda.</a:t>
                      </a:r>
                    </a:p>
                  </a:txBody>
                  <a:tcPr/>
                </a:tc>
                <a:extLst>
                  <a:ext uri="{0D108BD9-81ED-4DB2-BD59-A6C34878D82A}">
                    <a16:rowId xmlns:a16="http://schemas.microsoft.com/office/drawing/2014/main" val="10001"/>
                  </a:ext>
                </a:extLst>
              </a:tr>
              <a:tr h="493931">
                <a:tc>
                  <a:txBody>
                    <a:bodyPr/>
                    <a:lstStyle/>
                    <a:p>
                      <a:r>
                        <a:rPr lang="hr-HR" sz="1600" b="1" dirty="0"/>
                        <a:t>NOSITELJI:</a:t>
                      </a:r>
                    </a:p>
                  </a:txBody>
                  <a:tcPr/>
                </a:tc>
                <a:tc>
                  <a:txBody>
                    <a:bodyPr/>
                    <a:lstStyle/>
                    <a:p>
                      <a:r>
                        <a:rPr lang="hr-HR" sz="1200" kern="1200" dirty="0">
                          <a:effectLst/>
                        </a:rPr>
                        <a:t>Učiteljica Marijana </a:t>
                      </a:r>
                      <a:r>
                        <a:rPr lang="hr-HR" sz="1200" kern="1200" dirty="0" err="1">
                          <a:effectLst/>
                        </a:rPr>
                        <a:t>Matek</a:t>
                      </a:r>
                      <a:r>
                        <a:rPr lang="hr-HR" sz="1200" kern="1200" dirty="0">
                          <a:effectLst/>
                        </a:rPr>
                        <a:t>- Kozulić, roditelji</a:t>
                      </a:r>
                      <a:r>
                        <a:rPr lang="hr-HR" sz="1200" kern="1200" baseline="0" dirty="0">
                          <a:effectLst/>
                        </a:rPr>
                        <a:t> i </a:t>
                      </a:r>
                      <a:r>
                        <a:rPr lang="hr-HR" sz="1200" kern="1200" dirty="0">
                          <a:effectLst/>
                        </a:rPr>
                        <a:t> vanjski suradnici.</a:t>
                      </a:r>
                      <a:endParaRPr lang="hr-HR" sz="1200" dirty="0"/>
                    </a:p>
                  </a:txBody>
                  <a:tcPr/>
                </a:tc>
                <a:extLst>
                  <a:ext uri="{0D108BD9-81ED-4DB2-BD59-A6C34878D82A}">
                    <a16:rowId xmlns:a16="http://schemas.microsoft.com/office/drawing/2014/main" val="10002"/>
                  </a:ext>
                </a:extLst>
              </a:tr>
              <a:tr h="606141">
                <a:tc>
                  <a:txBody>
                    <a:bodyPr/>
                    <a:lstStyle/>
                    <a:p>
                      <a:r>
                        <a:rPr lang="hr-HR" sz="1600" b="1" dirty="0"/>
                        <a:t>NAČINI REALIZACIJE:</a:t>
                      </a:r>
                    </a:p>
                  </a:txBody>
                  <a:tcPr/>
                </a:tc>
                <a:tc>
                  <a:txBody>
                    <a:bodyPr/>
                    <a:lstStyle/>
                    <a:p>
                      <a:r>
                        <a:rPr lang="hr-HR" sz="1200" kern="1200" dirty="0">
                          <a:effectLst/>
                        </a:rPr>
                        <a:t>Sportska natjecanja, igra, ples…</a:t>
                      </a:r>
                      <a:endParaRPr lang="hr-HR" sz="1200" dirty="0"/>
                    </a:p>
                  </a:txBody>
                  <a:tcPr/>
                </a:tc>
                <a:extLst>
                  <a:ext uri="{0D108BD9-81ED-4DB2-BD59-A6C34878D82A}">
                    <a16:rowId xmlns:a16="http://schemas.microsoft.com/office/drawing/2014/main" val="10003"/>
                  </a:ext>
                </a:extLst>
              </a:tr>
              <a:tr h="493931">
                <a:tc>
                  <a:txBody>
                    <a:bodyPr/>
                    <a:lstStyle/>
                    <a:p>
                      <a:r>
                        <a:rPr lang="hr-HR" sz="1600" b="1" dirty="0"/>
                        <a:t>VREMENIK:</a:t>
                      </a:r>
                    </a:p>
                  </a:txBody>
                  <a:tcPr/>
                </a:tc>
                <a:tc>
                  <a:txBody>
                    <a:bodyPr/>
                    <a:lstStyle/>
                    <a:p>
                      <a:r>
                        <a:rPr lang="hr-HR" sz="1200" kern="1200" dirty="0">
                          <a:effectLst/>
                        </a:rPr>
                        <a:t>Tijekom školske godine 2020./2021.</a:t>
                      </a:r>
                      <a:endParaRPr lang="hr-HR" sz="1200" dirty="0"/>
                    </a:p>
                  </a:txBody>
                  <a:tcPr/>
                </a:tc>
                <a:extLst>
                  <a:ext uri="{0D108BD9-81ED-4DB2-BD59-A6C34878D82A}">
                    <a16:rowId xmlns:a16="http://schemas.microsoft.com/office/drawing/2014/main" val="10004"/>
                  </a:ext>
                </a:extLst>
              </a:tr>
              <a:tr h="493931">
                <a:tc>
                  <a:txBody>
                    <a:bodyPr/>
                    <a:lstStyle/>
                    <a:p>
                      <a:r>
                        <a:rPr lang="hr-HR" sz="1600" b="1" dirty="0"/>
                        <a:t>TROŠKOVNIK:</a:t>
                      </a:r>
                    </a:p>
                  </a:txBody>
                  <a:tcPr/>
                </a:tc>
                <a:tc>
                  <a:txBody>
                    <a:bodyPr/>
                    <a:lstStyle/>
                    <a:p>
                      <a:r>
                        <a:rPr lang="hr-HR" sz="1200" kern="1200" dirty="0">
                          <a:effectLst/>
                        </a:rPr>
                        <a:t>Troškovi vezani uz nabavu materijala formirat će se po potrebi.</a:t>
                      </a:r>
                      <a:endParaRPr lang="hr-HR" sz="1200" dirty="0"/>
                    </a:p>
                  </a:txBody>
                  <a:tcPr/>
                </a:tc>
                <a:extLst>
                  <a:ext uri="{0D108BD9-81ED-4DB2-BD59-A6C34878D82A}">
                    <a16:rowId xmlns:a16="http://schemas.microsoft.com/office/drawing/2014/main" val="10005"/>
                  </a:ext>
                </a:extLst>
              </a:tr>
              <a:tr h="493931">
                <a:tc>
                  <a:txBody>
                    <a:bodyPr/>
                    <a:lstStyle/>
                    <a:p>
                      <a:r>
                        <a:rPr lang="hr-HR" sz="1600" b="1" dirty="0"/>
                        <a:t>VREDNOVANJE:</a:t>
                      </a:r>
                    </a:p>
                  </a:txBody>
                  <a:tcPr/>
                </a:tc>
                <a:tc>
                  <a:txBody>
                    <a:bodyPr/>
                    <a:lstStyle/>
                    <a:p>
                      <a:r>
                        <a:rPr lang="hr-HR" sz="1200" kern="1200" dirty="0">
                          <a:effectLst/>
                        </a:rPr>
                        <a:t> Praćenje rada i zalaganja učenika,</a:t>
                      </a:r>
                      <a:r>
                        <a:rPr lang="hr-HR" sz="1200" kern="1200" baseline="0" dirty="0">
                          <a:effectLst/>
                        </a:rPr>
                        <a:t> </a:t>
                      </a:r>
                      <a:r>
                        <a:rPr lang="hr-HR" sz="1200" kern="1200" baseline="0" dirty="0" err="1">
                          <a:effectLst/>
                        </a:rPr>
                        <a:t>s</a:t>
                      </a:r>
                      <a:r>
                        <a:rPr lang="hr-HR" sz="1200" kern="1200" dirty="0" err="1">
                          <a:effectLst/>
                        </a:rPr>
                        <a:t>amovrednovanje</a:t>
                      </a:r>
                      <a:r>
                        <a:rPr lang="hr-HR" sz="1200" kern="1200" dirty="0">
                          <a:effectLst/>
                        </a:rPr>
                        <a:t>, analiza rada.</a:t>
                      </a:r>
                      <a:endParaRPr lang="hr-HR" sz="1200" dirty="0"/>
                    </a:p>
                  </a:txBody>
                  <a:tcPr/>
                </a:tc>
                <a:extLst>
                  <a:ext uri="{0D108BD9-81ED-4DB2-BD59-A6C34878D82A}">
                    <a16:rowId xmlns:a16="http://schemas.microsoft.com/office/drawing/2014/main" val="10006"/>
                  </a:ext>
                </a:extLst>
              </a:tr>
            </a:tbl>
          </a:graphicData>
        </a:graphic>
      </p:graphicFrame>
      <p:pic>
        <p:nvPicPr>
          <p:cNvPr id="7" name="Picture 6" descr="Kids Playing Sports Clipart - Download Images, Photos, Pictures ...">
            <a:extLst>
              <a:ext uri="{FF2B5EF4-FFF2-40B4-BE49-F238E27FC236}">
                <a16:creationId xmlns:a16="http://schemas.microsoft.com/office/drawing/2014/main" id="{F0F7C1F7-8BB0-4A59-AC93-FF6FC84F77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72173" y="897891"/>
            <a:ext cx="2431081" cy="1142999"/>
          </a:xfrm>
          <a:prstGeom prst="rect">
            <a:avLst/>
          </a:prstGeom>
          <a:noFill/>
          <a:ln>
            <a:noFill/>
          </a:ln>
        </p:spPr>
      </p:pic>
    </p:spTree>
    <p:extLst>
      <p:ext uri="{BB962C8B-B14F-4D97-AF65-F5344CB8AC3E}">
        <p14:creationId xmlns:p14="http://schemas.microsoft.com/office/powerpoint/2010/main" val="100888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4" y="3232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259631" y="704469"/>
            <a:ext cx="3835911" cy="937717"/>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IGRAJMO SE (GIOCHIAMO) – DRAMSKA SKUPINA</a:t>
            </a:r>
          </a:p>
        </p:txBody>
      </p:sp>
      <p:graphicFrame>
        <p:nvGraphicFramePr>
          <p:cNvPr id="6" name="Content Placeholder 3">
            <a:extLst>
              <a:ext uri="{FF2B5EF4-FFF2-40B4-BE49-F238E27FC236}">
                <a16:creationId xmlns:a16="http://schemas.microsoft.com/office/drawing/2014/main" id="{3886EC6F-F60E-4D98-921C-EAB6BF42EE1E}"/>
              </a:ext>
            </a:extLst>
          </p:cNvPr>
          <p:cNvGraphicFramePr>
            <a:graphicFrameLocks/>
          </p:cNvGraphicFramePr>
          <p:nvPr>
            <p:extLst>
              <p:ext uri="{D42A27DB-BD31-4B8C-83A1-F6EECF244321}">
                <p14:modId xmlns:p14="http://schemas.microsoft.com/office/powerpoint/2010/main" val="397743684"/>
              </p:ext>
            </p:extLst>
          </p:nvPr>
        </p:nvGraphicFramePr>
        <p:xfrm>
          <a:off x="1102602" y="2080973"/>
          <a:ext cx="7056784" cy="4097671"/>
        </p:xfrm>
        <a:graphic>
          <a:graphicData uri="http://schemas.openxmlformats.org/drawingml/2006/table">
            <a:tbl>
              <a:tblPr firstRow="1" bandRow="1">
                <a:tableStyleId>{0505E3EF-67EA-436B-97B2-0124C06EBD24}</a:tableStyleId>
              </a:tblPr>
              <a:tblGrid>
                <a:gridCol w="1584175">
                  <a:extLst>
                    <a:ext uri="{9D8B030D-6E8A-4147-A177-3AD203B41FA5}">
                      <a16:colId xmlns:a16="http://schemas.microsoft.com/office/drawing/2014/main" val="20000"/>
                    </a:ext>
                  </a:extLst>
                </a:gridCol>
                <a:gridCol w="5472609">
                  <a:extLst>
                    <a:ext uri="{9D8B030D-6E8A-4147-A177-3AD203B41FA5}">
                      <a16:colId xmlns:a16="http://schemas.microsoft.com/office/drawing/2014/main" val="20001"/>
                    </a:ext>
                  </a:extLst>
                </a:gridCol>
              </a:tblGrid>
              <a:tr h="794832">
                <a:tc>
                  <a:txBody>
                    <a:bodyPr/>
                    <a:lstStyle/>
                    <a:p>
                      <a:r>
                        <a:rPr lang="hr-HR" sz="1600" b="1" dirty="0"/>
                        <a:t>CILJEVI:</a:t>
                      </a:r>
                    </a:p>
                  </a:txBody>
                  <a:tcPr/>
                </a:tc>
                <a:tc>
                  <a:txBody>
                    <a:bodyPr/>
                    <a:lstStyle/>
                    <a:p>
                      <a:r>
                        <a:rPr lang="hr-HR" sz="1200" b="0" kern="1200" dirty="0">
                          <a:solidFill>
                            <a:schemeClr val="bg1"/>
                          </a:solidFill>
                          <a:latin typeface="+mn-lt"/>
                          <a:ea typeface="+mn-ea"/>
                          <a:cs typeface="+mn-cs"/>
                        </a:rPr>
                        <a:t>Razvoj jezičnih kompetencija i vještine komunikacije na talijanskom jeziku uz pomoć društvenih igara i glume. Poticanje ljubavi prema talijanskom jeziku. Motiviranje učenika za redovitije učenje.</a:t>
                      </a:r>
                    </a:p>
                    <a:p>
                      <a:endParaRPr lang="hr-HR" sz="1200" b="0" kern="1200" dirty="0">
                        <a:solidFill>
                          <a:schemeClr val="bg1"/>
                        </a:solidFill>
                        <a:latin typeface="+mn-lt"/>
                        <a:ea typeface="+mn-ea"/>
                        <a:cs typeface="+mn-cs"/>
                      </a:endParaRPr>
                    </a:p>
                  </a:txBody>
                  <a:tcPr/>
                </a:tc>
                <a:extLst>
                  <a:ext uri="{0D108BD9-81ED-4DB2-BD59-A6C34878D82A}">
                    <a16:rowId xmlns:a16="http://schemas.microsoft.com/office/drawing/2014/main" val="10000"/>
                  </a:ext>
                </a:extLst>
              </a:tr>
              <a:tr h="480818">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dk1"/>
                          </a:solidFill>
                          <a:latin typeface="+mn-lt"/>
                          <a:ea typeface="+mn-ea"/>
                          <a:cs typeface="+mn-cs"/>
                        </a:rPr>
                        <a:t>Učenicima od 4. do 8. razreda.</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56061">
                <a:tc>
                  <a:txBody>
                    <a:bodyPr/>
                    <a:lstStyle/>
                    <a:p>
                      <a:r>
                        <a:rPr lang="hr-HR" sz="1600" b="1" dirty="0"/>
                        <a:t>NOSITELJI:</a:t>
                      </a:r>
                    </a:p>
                  </a:txBody>
                  <a:tcPr/>
                </a:tc>
                <a:tc>
                  <a:txBody>
                    <a:bodyPr/>
                    <a:lstStyle/>
                    <a:p>
                      <a:r>
                        <a:rPr lang="hr-HR" sz="1200" kern="1200" dirty="0">
                          <a:solidFill>
                            <a:schemeClr val="dk1"/>
                          </a:solidFill>
                          <a:latin typeface="+mn-lt"/>
                          <a:ea typeface="+mn-ea"/>
                          <a:cs typeface="+mn-cs"/>
                        </a:rPr>
                        <a:t>Učiteljica Talijanskog jezika Sonja Lovrić Lilić.</a:t>
                      </a:r>
                    </a:p>
                  </a:txBody>
                  <a:tcPr/>
                </a:tc>
                <a:extLst>
                  <a:ext uri="{0D108BD9-81ED-4DB2-BD59-A6C34878D82A}">
                    <a16:rowId xmlns:a16="http://schemas.microsoft.com/office/drawing/2014/main" val="10002"/>
                  </a:ext>
                </a:extLst>
              </a:tr>
              <a:tr h="829906">
                <a:tc>
                  <a:txBody>
                    <a:bodyPr/>
                    <a:lstStyle/>
                    <a:p>
                      <a:r>
                        <a:rPr lang="hr-HR" sz="1600" b="1" dirty="0"/>
                        <a:t>NAČINI REALIZACIJE:</a:t>
                      </a:r>
                    </a:p>
                  </a:txBody>
                  <a:tcPr/>
                </a:tc>
                <a:tc>
                  <a:txBody>
                    <a:bodyPr/>
                    <a:lstStyle/>
                    <a:p>
                      <a:r>
                        <a:rPr lang="hr-HR" sz="1200" kern="1200" dirty="0">
                          <a:solidFill>
                            <a:schemeClr val="dk1"/>
                          </a:solidFill>
                          <a:latin typeface="+mn-lt"/>
                          <a:ea typeface="+mn-ea"/>
                          <a:cs typeface="+mn-cs"/>
                        </a:rPr>
                        <a:t>Učenje kroz igru.</a:t>
                      </a:r>
                    </a:p>
                  </a:txBody>
                  <a:tcPr/>
                </a:tc>
                <a:extLst>
                  <a:ext uri="{0D108BD9-81ED-4DB2-BD59-A6C34878D82A}">
                    <a16:rowId xmlns:a16="http://schemas.microsoft.com/office/drawing/2014/main" val="10003"/>
                  </a:ext>
                </a:extLst>
              </a:tr>
              <a:tr h="628011">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dk1"/>
                          </a:solidFill>
                          <a:latin typeface="+mn-lt"/>
                          <a:ea typeface="+mn-ea"/>
                          <a:cs typeface="+mn-cs"/>
                        </a:rPr>
                        <a:t>Jednom tjedno ili jednom u dva</a:t>
                      </a:r>
                      <a:r>
                        <a:rPr lang="hr-HR" sz="1200" kern="1200" baseline="0" dirty="0">
                          <a:solidFill>
                            <a:schemeClr val="dk1"/>
                          </a:solidFill>
                          <a:latin typeface="+mn-lt"/>
                          <a:ea typeface="+mn-ea"/>
                          <a:cs typeface="+mn-cs"/>
                        </a:rPr>
                        <a:t> tjedna</a:t>
                      </a:r>
                      <a:r>
                        <a:rPr lang="hr-HR" sz="1200" kern="1200" dirty="0">
                          <a:solidFill>
                            <a:schemeClr val="dk1"/>
                          </a:solidFill>
                          <a:latin typeface="+mn-lt"/>
                          <a:ea typeface="+mn-ea"/>
                          <a:cs typeface="+mn-cs"/>
                        </a:rPr>
                        <a:t> (po dogovoru s učenicima).</a:t>
                      </a:r>
                    </a:p>
                  </a:txBody>
                  <a:tcPr/>
                </a:tc>
                <a:extLst>
                  <a:ext uri="{0D108BD9-81ED-4DB2-BD59-A6C34878D82A}">
                    <a16:rowId xmlns:a16="http://schemas.microsoft.com/office/drawing/2014/main" val="10004"/>
                  </a:ext>
                </a:extLst>
              </a:tr>
              <a:tr h="420546">
                <a:tc>
                  <a:txBody>
                    <a:bodyPr/>
                    <a:lstStyle/>
                    <a:p>
                      <a:r>
                        <a:rPr lang="hr-HR" sz="16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559369">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dk1"/>
                          </a:solidFill>
                          <a:latin typeface="+mn-lt"/>
                          <a:ea typeface="+mn-ea"/>
                          <a:cs typeface="+mn-cs"/>
                        </a:rPr>
                        <a:t>Zalaganje učenika i njihovo aktivno sudjelovanje, osobno zadovoljstvo učenika, učitelja i roditelja.</a:t>
                      </a:r>
                    </a:p>
                  </a:txBody>
                  <a:tcPr/>
                </a:tc>
                <a:extLst>
                  <a:ext uri="{0D108BD9-81ED-4DB2-BD59-A6C34878D82A}">
                    <a16:rowId xmlns:a16="http://schemas.microsoft.com/office/drawing/2014/main" val="10006"/>
                  </a:ext>
                </a:extLst>
              </a:tr>
            </a:tbl>
          </a:graphicData>
        </a:graphic>
      </p:graphicFrame>
      <p:pic>
        <p:nvPicPr>
          <p:cNvPr id="7" name="Picture 6" descr="Children Playing Board Game Clipart">
            <a:extLst>
              <a:ext uri="{FF2B5EF4-FFF2-40B4-BE49-F238E27FC236}">
                <a16:creationId xmlns:a16="http://schemas.microsoft.com/office/drawing/2014/main" id="{971B11FF-39C0-429C-A003-D5BC5C754D63}"/>
              </a:ext>
            </a:extLst>
          </p:cNvPr>
          <p:cNvPicPr/>
          <p:nvPr/>
        </p:nvPicPr>
        <p:blipFill rotWithShape="1">
          <a:blip r:embed="rId3" cstate="print">
            <a:extLst>
              <a:ext uri="{28A0092B-C50C-407E-A947-70E740481C1C}">
                <a14:useLocalDpi xmlns:a14="http://schemas.microsoft.com/office/drawing/2010/main" val="0"/>
              </a:ext>
            </a:extLst>
          </a:blip>
          <a:srcRect b="11837"/>
          <a:stretch/>
        </p:blipFill>
        <p:spPr bwMode="auto">
          <a:xfrm>
            <a:off x="5611737" y="708947"/>
            <a:ext cx="1864995" cy="937717"/>
          </a:xfrm>
          <a:prstGeom prst="rect">
            <a:avLst/>
          </a:prstGeom>
          <a:noFill/>
          <a:ln>
            <a:noFill/>
          </a:ln>
        </p:spPr>
      </p:pic>
    </p:spTree>
    <p:extLst>
      <p:ext uri="{BB962C8B-B14F-4D97-AF65-F5344CB8AC3E}">
        <p14:creationId xmlns:p14="http://schemas.microsoft.com/office/powerpoint/2010/main" val="2494769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19672" y="620688"/>
            <a:ext cx="4143372"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t>NOVINARSKA SKUPINA</a:t>
            </a:r>
            <a:endParaRPr lang="hr-HR" b="1" dirty="0"/>
          </a:p>
        </p:txBody>
      </p:sp>
      <p:graphicFrame>
        <p:nvGraphicFramePr>
          <p:cNvPr id="7" name="Content Placeholder 3"/>
          <p:cNvGraphicFramePr>
            <a:graphicFrameLocks/>
          </p:cNvGraphicFramePr>
          <p:nvPr>
            <p:extLst>
              <p:ext uri="{D42A27DB-BD31-4B8C-83A1-F6EECF244321}">
                <p14:modId xmlns:p14="http://schemas.microsoft.com/office/powerpoint/2010/main" val="2109294039"/>
              </p:ext>
            </p:extLst>
          </p:nvPr>
        </p:nvGraphicFramePr>
        <p:xfrm>
          <a:off x="971601" y="2060849"/>
          <a:ext cx="7272808" cy="3825873"/>
        </p:xfrm>
        <a:graphic>
          <a:graphicData uri="http://schemas.openxmlformats.org/drawingml/2006/table">
            <a:tbl>
              <a:tblPr firstRow="1" bandRow="1">
                <a:tableStyleId>{0505E3EF-67EA-436B-97B2-0124C06EBD24}</a:tableStyleId>
              </a:tblPr>
              <a:tblGrid>
                <a:gridCol w="1512167">
                  <a:extLst>
                    <a:ext uri="{9D8B030D-6E8A-4147-A177-3AD203B41FA5}">
                      <a16:colId xmlns:a16="http://schemas.microsoft.com/office/drawing/2014/main" val="20000"/>
                    </a:ext>
                  </a:extLst>
                </a:gridCol>
                <a:gridCol w="5760641">
                  <a:extLst>
                    <a:ext uri="{9D8B030D-6E8A-4147-A177-3AD203B41FA5}">
                      <a16:colId xmlns:a16="http://schemas.microsoft.com/office/drawing/2014/main" val="20001"/>
                    </a:ext>
                  </a:extLst>
                </a:gridCol>
              </a:tblGrid>
              <a:tr h="635356">
                <a:tc>
                  <a:txBody>
                    <a:bodyPr/>
                    <a:lstStyle/>
                    <a:p>
                      <a:r>
                        <a:rPr lang="hr-HR" sz="1600" b="1" dirty="0"/>
                        <a:t>CILJEVI:</a:t>
                      </a:r>
                    </a:p>
                  </a:txBody>
                  <a:tcPr/>
                </a:tc>
                <a:tc>
                  <a:txBody>
                    <a:bodyPr/>
                    <a:lstStyle/>
                    <a:p>
                      <a:r>
                        <a:rPr lang="hr-HR" sz="1200" b="0" kern="1200" dirty="0"/>
                        <a:t>Stjecanje novinarskog umijeća.</a:t>
                      </a:r>
                      <a:r>
                        <a:rPr lang="hr-HR" sz="1200" b="0" kern="1200" baseline="0" dirty="0"/>
                        <a:t> R</a:t>
                      </a:r>
                      <a:r>
                        <a:rPr lang="hr-HR" sz="1200" b="0" kern="1200" dirty="0"/>
                        <a:t>azvijanje kritičkog stava i mišljenja, poticanje na kreativnost i slobodu izražavanja.</a:t>
                      </a:r>
                      <a:r>
                        <a:rPr lang="hr-HR" sz="1200" b="0" kern="1200" baseline="0" dirty="0"/>
                        <a:t> R</a:t>
                      </a:r>
                      <a:r>
                        <a:rPr lang="hr-HR" sz="1200" b="0" kern="1200" dirty="0"/>
                        <a:t>azvijanje sposobnosti pisanog i usmenog izražavanja.</a:t>
                      </a:r>
                      <a:r>
                        <a:rPr lang="hr-HR" sz="1200" b="0" kern="1200" baseline="0" dirty="0"/>
                        <a:t> R</a:t>
                      </a:r>
                      <a:r>
                        <a:rPr lang="hr-HR" sz="1200" b="0" kern="1200" dirty="0"/>
                        <a:t>azvijanje suradničkog duha među učenicima.</a:t>
                      </a:r>
                      <a:r>
                        <a:rPr lang="hr-HR" sz="1200" b="0" kern="1200" baseline="0" dirty="0"/>
                        <a:t> P</a:t>
                      </a:r>
                      <a:r>
                        <a:rPr lang="hr-HR" sz="1200" b="0" kern="1200" dirty="0"/>
                        <a:t>oticanje na čitanje, pisanje i razmišljanje. </a:t>
                      </a:r>
                      <a:endParaRPr lang="hr-HR" sz="1200" b="0"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635356">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Novinarska skupina namijenjena je učenicima 5. - 8. razreda koji pokazuju interes za novinarsko stvaralaštvo, žele razvijati svoj talent, sudjelovati u nastajanju školskog lista Fontane te se međusobno družiti i širiti svoje interese.</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56552">
                <a:tc>
                  <a:txBody>
                    <a:bodyPr/>
                    <a:lstStyle/>
                    <a:p>
                      <a:r>
                        <a:rPr lang="hr-HR" sz="1600" b="1" dirty="0"/>
                        <a:t>NOSITELJI:</a:t>
                      </a:r>
                    </a:p>
                  </a:txBody>
                  <a:tcPr/>
                </a:tc>
                <a:tc>
                  <a:txBody>
                    <a:bodyPr/>
                    <a:lstStyle/>
                    <a:p>
                      <a:r>
                        <a:rPr lang="hr-HR" sz="1200" kern="1200" dirty="0"/>
                        <a:t>Učiteljice Hrvatskog jezika Dina Milat</a:t>
                      </a:r>
                      <a:r>
                        <a:rPr lang="hr-HR" sz="1200" kern="1200" baseline="0" dirty="0"/>
                        <a:t> i Maja Kresović</a:t>
                      </a:r>
                      <a:r>
                        <a:rPr lang="hr-HR" sz="1200" kern="1200" dirty="0"/>
                        <a:t>.</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831049">
                <a:tc>
                  <a:txBody>
                    <a:bodyPr/>
                    <a:lstStyle/>
                    <a:p>
                      <a:r>
                        <a:rPr lang="hr-HR" sz="1600" b="1" dirty="0"/>
                        <a:t>NAČINI REALIZACIJE:</a:t>
                      </a:r>
                    </a:p>
                  </a:txBody>
                  <a:tcPr/>
                </a:tc>
                <a:tc>
                  <a:txBody>
                    <a:bodyPr/>
                    <a:lstStyle/>
                    <a:p>
                      <a:r>
                        <a:rPr lang="hr-HR" sz="1200" kern="1200" dirty="0"/>
                        <a:t>Donošenje plana i programa rada,</a:t>
                      </a:r>
                      <a:r>
                        <a:rPr lang="hr-HR" sz="1200" kern="1200" baseline="0" dirty="0"/>
                        <a:t> p</a:t>
                      </a:r>
                      <a:r>
                        <a:rPr lang="hr-HR" sz="1200" kern="1200" dirty="0"/>
                        <a:t>odjela zaduženja s obzirom na tematiku,</a:t>
                      </a:r>
                      <a:r>
                        <a:rPr lang="hr-HR" sz="1200" kern="1200" baseline="0" dirty="0"/>
                        <a:t> r</a:t>
                      </a:r>
                      <a:r>
                        <a:rPr lang="hr-HR" sz="1200" kern="1200" dirty="0"/>
                        <a:t>ad na realizaciji zadanih novinarskih tema (posjeti, istraživanja, intervjui…).</a:t>
                      </a:r>
                      <a:r>
                        <a:rPr lang="hr-HR" sz="1200" kern="1200" baseline="0" dirty="0"/>
                        <a:t> P</a:t>
                      </a:r>
                      <a:r>
                        <a:rPr lang="hr-HR" sz="1200" kern="1200" dirty="0"/>
                        <a:t>isanje i oblikovanje novinarskih tekstova.</a:t>
                      </a:r>
                      <a:r>
                        <a:rPr lang="hr-HR" sz="1200" kern="1200" baseline="0" dirty="0"/>
                        <a:t> P</a:t>
                      </a:r>
                      <a:r>
                        <a:rPr lang="hr-HR" sz="1200" kern="1200" dirty="0"/>
                        <a:t>raćenje raznih aktivnosti u školi.</a:t>
                      </a:r>
                      <a:r>
                        <a:rPr lang="hr-HR" sz="1200" kern="1200" baseline="0" dirty="0"/>
                        <a:t> R</a:t>
                      </a:r>
                      <a:r>
                        <a:rPr lang="hr-HR" sz="1200" kern="1200" dirty="0"/>
                        <a:t>ad na realizaciji školskog lista.</a:t>
                      </a:r>
                      <a:r>
                        <a:rPr lang="hr-HR" sz="1200" kern="1200" baseline="0" dirty="0"/>
                        <a:t> G</a:t>
                      </a:r>
                      <a:r>
                        <a:rPr lang="hr-HR" sz="1200" kern="1200" dirty="0"/>
                        <a:t>rafičko oblikovanje školskog lista.</a:t>
                      </a:r>
                      <a:r>
                        <a:rPr lang="hr-HR" sz="1200" kern="1200" baseline="0" dirty="0"/>
                        <a:t> S</a:t>
                      </a:r>
                      <a:r>
                        <a:rPr lang="hr-HR" sz="1200" kern="1200" dirty="0"/>
                        <a:t>udjelovanje na smotri Lidrano.</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62140">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Tijekom školske godine (35 sati).</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421126">
                <a:tc>
                  <a:txBody>
                    <a:bodyPr/>
                    <a:lstStyle/>
                    <a:p>
                      <a:r>
                        <a:rPr lang="hr-HR" sz="16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574846">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Osobno zadovoljstvo učenika i učitelja.</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pic>
        <p:nvPicPr>
          <p:cNvPr id="8" name="Picture 7" descr="Borrowing Friend Images, Stock Photos &amp; Vectors | Shutterstock">
            <a:extLst>
              <a:ext uri="{FF2B5EF4-FFF2-40B4-BE49-F238E27FC236}">
                <a16:creationId xmlns:a16="http://schemas.microsoft.com/office/drawing/2014/main" id="{05A7CCAB-05DD-4F7D-B528-172E67882F80}"/>
              </a:ext>
            </a:extLst>
          </p:cNvPr>
          <p:cNvPicPr/>
          <p:nvPr/>
        </p:nvPicPr>
        <p:blipFill rotWithShape="1">
          <a:blip r:embed="rId3">
            <a:extLst>
              <a:ext uri="{28A0092B-C50C-407E-A947-70E740481C1C}">
                <a14:useLocalDpi xmlns:a14="http://schemas.microsoft.com/office/drawing/2010/main" val="0"/>
              </a:ext>
            </a:extLst>
          </a:blip>
          <a:srcRect b="9356"/>
          <a:stretch/>
        </p:blipFill>
        <p:spPr bwMode="auto">
          <a:xfrm>
            <a:off x="6463962" y="781060"/>
            <a:ext cx="1455420" cy="1007280"/>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79712" y="764704"/>
            <a:ext cx="4143372"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ŠKOLSKI LIST FONTANA</a:t>
            </a:r>
          </a:p>
        </p:txBody>
      </p:sp>
      <p:graphicFrame>
        <p:nvGraphicFramePr>
          <p:cNvPr id="6" name="Content Placeholder 3"/>
          <p:cNvGraphicFramePr>
            <a:graphicFrameLocks/>
          </p:cNvGraphicFramePr>
          <p:nvPr>
            <p:extLst>
              <p:ext uri="{D42A27DB-BD31-4B8C-83A1-F6EECF244321}">
                <p14:modId xmlns:p14="http://schemas.microsoft.com/office/powerpoint/2010/main" val="1755748524"/>
              </p:ext>
            </p:extLst>
          </p:nvPr>
        </p:nvGraphicFramePr>
        <p:xfrm>
          <a:off x="827584" y="1988840"/>
          <a:ext cx="7488832" cy="3712829"/>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620618">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kern="1200" dirty="0"/>
                        <a:t>Stjecanje novinarskog umijeća.</a:t>
                      </a:r>
                      <a:r>
                        <a:rPr lang="hr-HR" sz="1200" b="0" kern="1200" baseline="0" dirty="0"/>
                        <a:t> R</a:t>
                      </a:r>
                      <a:r>
                        <a:rPr lang="hr-HR" sz="1200" b="0" kern="1200" dirty="0"/>
                        <a:t>azvijanje kritičkog stava i mišljenja, poticanje na kreativnost i slobodu izražavanja.</a:t>
                      </a:r>
                      <a:r>
                        <a:rPr lang="hr-HR" sz="1200" b="0" kern="1200" baseline="0" dirty="0"/>
                        <a:t> R</a:t>
                      </a:r>
                      <a:r>
                        <a:rPr lang="hr-HR" sz="1200" b="0" kern="1200" dirty="0"/>
                        <a:t>azvijanje sposobnosti pisanog i usmenog izražavanja.</a:t>
                      </a:r>
                      <a:r>
                        <a:rPr lang="hr-HR" sz="1200" b="0" kern="1200" baseline="0" dirty="0"/>
                        <a:t> R</a:t>
                      </a:r>
                      <a:r>
                        <a:rPr lang="hr-HR" sz="1200" b="0" kern="1200" dirty="0"/>
                        <a:t>azvijanje suradničkog duha među učenicima.</a:t>
                      </a:r>
                      <a:r>
                        <a:rPr lang="hr-HR" sz="1200" b="0" kern="1200" baseline="0" dirty="0"/>
                        <a:t> P</a:t>
                      </a:r>
                      <a:r>
                        <a:rPr lang="hr-HR" sz="1200" b="0" kern="1200" dirty="0"/>
                        <a:t>oticanje na čitanje, pisanje i razmišljanje. </a:t>
                      </a:r>
                      <a:endParaRPr lang="hr-HR" sz="1200" b="0"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18360">
                <a:tc>
                  <a:txBody>
                    <a:bodyPr/>
                    <a:lstStyle/>
                    <a:p>
                      <a:r>
                        <a:rPr lang="hr-HR" sz="1600" b="1" dirty="0"/>
                        <a:t>NAMJENA:</a:t>
                      </a:r>
                    </a:p>
                  </a:txBody>
                  <a:tcPr/>
                </a:tc>
                <a:tc>
                  <a:txBody>
                    <a:bodyPr/>
                    <a:lstStyle/>
                    <a:p>
                      <a:r>
                        <a:rPr lang="hr-HR" sz="1200" kern="1200" dirty="0"/>
                        <a:t>Namijenjen je učenicima 1. - 8.r.</a:t>
                      </a:r>
                      <a:endParaRPr lang="hr-HR" sz="1200" dirty="0"/>
                    </a:p>
                  </a:txBody>
                  <a:tcPr/>
                </a:tc>
                <a:extLst>
                  <a:ext uri="{0D108BD9-81ED-4DB2-BD59-A6C34878D82A}">
                    <a16:rowId xmlns:a16="http://schemas.microsoft.com/office/drawing/2014/main" val="10001"/>
                  </a:ext>
                </a:extLst>
              </a:tr>
              <a:tr h="358798">
                <a:tc>
                  <a:txBody>
                    <a:bodyPr/>
                    <a:lstStyle/>
                    <a:p>
                      <a:r>
                        <a:rPr lang="hr-HR" sz="1600" b="1" dirty="0"/>
                        <a:t>NOSITELJI:</a:t>
                      </a:r>
                    </a:p>
                  </a:txBody>
                  <a:tcPr/>
                </a:tc>
                <a:tc>
                  <a:txBody>
                    <a:bodyPr/>
                    <a:lstStyle/>
                    <a:p>
                      <a:r>
                        <a:rPr lang="hr-HR" sz="1200" kern="1200" dirty="0"/>
                        <a:t>Voditeljice</a:t>
                      </a:r>
                      <a:r>
                        <a:rPr lang="hr-HR" sz="1200" kern="1200" baseline="0" dirty="0"/>
                        <a:t> Novinarske skupine.</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749455">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Donošenje plana i programa rada,</a:t>
                      </a:r>
                      <a:r>
                        <a:rPr lang="hr-HR" sz="1200" kern="1200" baseline="0" dirty="0"/>
                        <a:t> p</a:t>
                      </a:r>
                      <a:r>
                        <a:rPr lang="hr-HR" sz="1200" kern="1200" dirty="0"/>
                        <a:t>odjela zaduženja s obzirom na tematiku,</a:t>
                      </a:r>
                      <a:r>
                        <a:rPr lang="hr-HR" sz="1200" kern="1200" baseline="0" dirty="0"/>
                        <a:t> r</a:t>
                      </a:r>
                      <a:r>
                        <a:rPr lang="hr-HR" sz="1200" kern="1200" dirty="0"/>
                        <a:t>ad na realizaciji zadanih novinarskih tema (posjeti, istraživanja, intervjui…).</a:t>
                      </a:r>
                      <a:r>
                        <a:rPr lang="hr-HR" sz="1200" kern="1200" baseline="0" dirty="0"/>
                        <a:t> P</a:t>
                      </a:r>
                      <a:r>
                        <a:rPr lang="hr-HR" sz="1200" kern="1200" dirty="0"/>
                        <a:t>isanje i oblikovanje novinarskih tekstova.</a:t>
                      </a:r>
                      <a:r>
                        <a:rPr lang="hr-HR" sz="1200" kern="1200" baseline="0" dirty="0"/>
                        <a:t> P</a:t>
                      </a:r>
                      <a:r>
                        <a:rPr lang="hr-HR" sz="1200" kern="1200" dirty="0"/>
                        <a:t>raćenje raznih aktivnosti u školi.</a:t>
                      </a:r>
                      <a:r>
                        <a:rPr lang="hr-HR" sz="1200" kern="1200" baseline="0" dirty="0"/>
                        <a:t> R</a:t>
                      </a:r>
                      <a:r>
                        <a:rPr lang="hr-HR" sz="1200" kern="1200" dirty="0"/>
                        <a:t>ad na realizaciji školskog lista.</a:t>
                      </a:r>
                      <a:r>
                        <a:rPr lang="hr-HR" sz="1200" kern="1200" baseline="0" dirty="0"/>
                        <a:t> G</a:t>
                      </a:r>
                      <a:r>
                        <a:rPr lang="hr-HR" sz="1200" kern="1200" dirty="0"/>
                        <a:t>rafičko oblikovanje školskog lista.</a:t>
                      </a:r>
                      <a:r>
                        <a:rPr lang="hr-HR" sz="1200" kern="1200" baseline="0" dirty="0"/>
                        <a:t> S</a:t>
                      </a:r>
                      <a:r>
                        <a:rPr lang="hr-HR" sz="1200" kern="1200" dirty="0"/>
                        <a:t>udjelovanje na smotri </a:t>
                      </a:r>
                      <a:r>
                        <a:rPr lang="hr-HR" sz="1200" kern="1200" dirty="0" err="1"/>
                        <a:t>LiDraNo</a:t>
                      </a:r>
                      <a:r>
                        <a:rPr lang="hr-HR" sz="1200" kern="1200" dirty="0"/>
                        <a:t>.</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414181">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Tijekom školske godine (35 sati).</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620618">
                <a:tc>
                  <a:txBody>
                    <a:bodyPr/>
                    <a:lstStyle/>
                    <a:p>
                      <a:r>
                        <a:rPr lang="hr-HR" sz="1600" b="1" dirty="0"/>
                        <a:t>TROŠKOVNIK: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Tiskanje školskog lista, odlasci na natjecanja i smotre, troškovi rada na terenu (prijevoz), nepredviđeni troškovi prilikom grafičke izrade, oko</a:t>
                      </a:r>
                      <a:r>
                        <a:rPr lang="hr-HR" sz="1200" kern="1200" baseline="0" dirty="0"/>
                        <a:t> </a:t>
                      </a:r>
                      <a:r>
                        <a:rPr lang="hr-HR" sz="1200" kern="1200" dirty="0"/>
                        <a:t>15.000,00 kn.</a:t>
                      </a:r>
                    </a:p>
                    <a:p>
                      <a:endParaRPr lang="hr-HR" sz="1200" dirty="0"/>
                    </a:p>
                  </a:txBody>
                  <a:tcPr/>
                </a:tc>
                <a:extLst>
                  <a:ext uri="{0D108BD9-81ED-4DB2-BD59-A6C34878D82A}">
                    <a16:rowId xmlns:a16="http://schemas.microsoft.com/office/drawing/2014/main" val="10005"/>
                  </a:ext>
                </a:extLst>
              </a:tr>
              <a:tr h="418370">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t>Osobno zadovoljstvo učenika i učitelja.</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pic>
        <p:nvPicPr>
          <p:cNvPr id="8" name="Picture 7">
            <a:extLst>
              <a:ext uri="{FF2B5EF4-FFF2-40B4-BE49-F238E27FC236}">
                <a16:creationId xmlns:a16="http://schemas.microsoft.com/office/drawing/2014/main" id="{62BABA9F-1345-40E8-8A73-FEFF147BCD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80284" y="577958"/>
            <a:ext cx="1232076" cy="1371343"/>
          </a:xfrm>
          <a:prstGeom prst="rect">
            <a:avLst/>
          </a:prstGeom>
          <a:noFill/>
          <a:ln>
            <a:noFill/>
          </a:ln>
        </p:spPr>
      </p:pic>
    </p:spTree>
    <p:extLst>
      <p:ext uri="{BB962C8B-B14F-4D97-AF65-F5344CB8AC3E}">
        <p14:creationId xmlns:p14="http://schemas.microsoft.com/office/powerpoint/2010/main" val="100888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23728" y="767691"/>
            <a:ext cx="3528392" cy="806711"/>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KLUB MLADIH TEHNIČARA</a:t>
            </a:r>
          </a:p>
        </p:txBody>
      </p:sp>
      <p:graphicFrame>
        <p:nvGraphicFramePr>
          <p:cNvPr id="6" name="Content Placeholder 3"/>
          <p:cNvGraphicFramePr>
            <a:graphicFrameLocks/>
          </p:cNvGraphicFramePr>
          <p:nvPr>
            <p:extLst>
              <p:ext uri="{D42A27DB-BD31-4B8C-83A1-F6EECF244321}">
                <p14:modId xmlns:p14="http://schemas.microsoft.com/office/powerpoint/2010/main" val="2918681599"/>
              </p:ext>
            </p:extLst>
          </p:nvPr>
        </p:nvGraphicFramePr>
        <p:xfrm>
          <a:off x="755576" y="2060848"/>
          <a:ext cx="7632848" cy="3580446"/>
        </p:xfrm>
        <a:graphic>
          <a:graphicData uri="http://schemas.openxmlformats.org/drawingml/2006/table">
            <a:tbl>
              <a:tblPr firstRow="1" bandRow="1">
                <a:tableStyleId>{0505E3EF-67EA-436B-97B2-0124C06EBD24}</a:tableStyleId>
              </a:tblPr>
              <a:tblGrid>
                <a:gridCol w="1714482">
                  <a:extLst>
                    <a:ext uri="{9D8B030D-6E8A-4147-A177-3AD203B41FA5}">
                      <a16:colId xmlns:a16="http://schemas.microsoft.com/office/drawing/2014/main" val="20000"/>
                    </a:ext>
                  </a:extLst>
                </a:gridCol>
                <a:gridCol w="5918366">
                  <a:extLst>
                    <a:ext uri="{9D8B030D-6E8A-4147-A177-3AD203B41FA5}">
                      <a16:colId xmlns:a16="http://schemas.microsoft.com/office/drawing/2014/main" val="20001"/>
                    </a:ext>
                  </a:extLst>
                </a:gridCol>
              </a:tblGrid>
              <a:tr h="490058">
                <a:tc>
                  <a:txBody>
                    <a:bodyPr/>
                    <a:lstStyle/>
                    <a:p>
                      <a:r>
                        <a:rPr lang="hr-HR" sz="1600" b="1" dirty="0"/>
                        <a:t>CILJEVI:</a:t>
                      </a:r>
                    </a:p>
                  </a:txBody>
                  <a:tcPr/>
                </a:tc>
                <a:tc>
                  <a:txBody>
                    <a:bodyPr/>
                    <a:lstStyle/>
                    <a:p>
                      <a:r>
                        <a:rPr lang="hr-HR" sz="1200" b="0" dirty="0"/>
                        <a:t>Osposobiti</a:t>
                      </a:r>
                      <a:r>
                        <a:rPr lang="hr-HR" sz="1200" b="0" baseline="0" dirty="0"/>
                        <a:t> učenike za samostalno korištenje tehničke dokumentacije, alata, pribora, strojeva i instrumenata i za suradnički rad na rješavanju složenijih tehničkih problema i zadataka.</a:t>
                      </a:r>
                      <a:endParaRPr lang="hr-HR" sz="1200" b="0" dirty="0"/>
                    </a:p>
                  </a:txBody>
                  <a:tcPr/>
                </a:tc>
                <a:extLst>
                  <a:ext uri="{0D108BD9-81ED-4DB2-BD59-A6C34878D82A}">
                    <a16:rowId xmlns:a16="http://schemas.microsoft.com/office/drawing/2014/main" val="10000"/>
                  </a:ext>
                </a:extLst>
              </a:tr>
              <a:tr h="490058">
                <a:tc>
                  <a:txBody>
                    <a:bodyPr/>
                    <a:lstStyle/>
                    <a:p>
                      <a:r>
                        <a:rPr lang="hr-HR" sz="1600" b="1" dirty="0"/>
                        <a:t>NAMJENA:</a:t>
                      </a:r>
                    </a:p>
                  </a:txBody>
                  <a:tcPr/>
                </a:tc>
                <a:tc>
                  <a:txBody>
                    <a:bodyPr/>
                    <a:lstStyle/>
                    <a:p>
                      <a:r>
                        <a:rPr lang="hr-HR" sz="1200" dirty="0"/>
                        <a:t>Skupine učenika podjeljene po programima (Modelari</a:t>
                      </a:r>
                      <a:r>
                        <a:rPr lang="hr-HR" sz="1200" baseline="0" dirty="0"/>
                        <a:t>, Fotografija/grafičko oblikovanje i Mladi tehničari).</a:t>
                      </a:r>
                      <a:endParaRPr lang="hr-HR" sz="1200" dirty="0"/>
                    </a:p>
                  </a:txBody>
                  <a:tcPr/>
                </a:tc>
                <a:extLst>
                  <a:ext uri="{0D108BD9-81ED-4DB2-BD59-A6C34878D82A}">
                    <a16:rowId xmlns:a16="http://schemas.microsoft.com/office/drawing/2014/main" val="10001"/>
                  </a:ext>
                </a:extLst>
              </a:tr>
              <a:tr h="490058">
                <a:tc>
                  <a:txBody>
                    <a:bodyPr/>
                    <a:lstStyle/>
                    <a:p>
                      <a:r>
                        <a:rPr lang="hr-HR" sz="1600" b="1" dirty="0"/>
                        <a:t>NOSITELJI:</a:t>
                      </a:r>
                    </a:p>
                  </a:txBody>
                  <a:tcPr/>
                </a:tc>
                <a:tc>
                  <a:txBody>
                    <a:bodyPr/>
                    <a:lstStyle/>
                    <a:p>
                      <a:r>
                        <a:rPr lang="hr-HR" sz="1200" dirty="0"/>
                        <a:t>Učiteljica Tehničke</a:t>
                      </a:r>
                      <a:r>
                        <a:rPr lang="hr-HR" sz="1200" baseline="0" dirty="0"/>
                        <a:t> kulture Jasenka </a:t>
                      </a:r>
                      <a:r>
                        <a:rPr lang="hr-HR" sz="1200" baseline="0" dirty="0" err="1"/>
                        <a:t>Čirjak</a:t>
                      </a:r>
                      <a:r>
                        <a:rPr lang="hr-HR" sz="1200" baseline="0" dirty="0"/>
                        <a:t> </a:t>
                      </a:r>
                      <a:r>
                        <a:rPr lang="hr-HR" sz="1200" dirty="0"/>
                        <a:t>i učenici.</a:t>
                      </a:r>
                    </a:p>
                  </a:txBody>
                  <a:tcPr/>
                </a:tc>
                <a:extLst>
                  <a:ext uri="{0D108BD9-81ED-4DB2-BD59-A6C34878D82A}">
                    <a16:rowId xmlns:a16="http://schemas.microsoft.com/office/drawing/2014/main" val="10002"/>
                  </a:ext>
                </a:extLst>
              </a:tr>
              <a:tr h="672956">
                <a:tc>
                  <a:txBody>
                    <a:bodyPr/>
                    <a:lstStyle/>
                    <a:p>
                      <a:r>
                        <a:rPr lang="hr-HR" sz="1600" b="1" dirty="0"/>
                        <a:t>NAČINI REALIZACIJE:</a:t>
                      </a:r>
                    </a:p>
                  </a:txBody>
                  <a:tcPr/>
                </a:tc>
                <a:tc>
                  <a:txBody>
                    <a:bodyPr/>
                    <a:lstStyle/>
                    <a:p>
                      <a:r>
                        <a:rPr lang="hr-HR" sz="1200" dirty="0"/>
                        <a:t>Individualan rad i rad u skupini.</a:t>
                      </a:r>
                    </a:p>
                  </a:txBody>
                  <a:tcPr/>
                </a:tc>
                <a:extLst>
                  <a:ext uri="{0D108BD9-81ED-4DB2-BD59-A6C34878D82A}">
                    <a16:rowId xmlns:a16="http://schemas.microsoft.com/office/drawing/2014/main" val="10003"/>
                  </a:ext>
                </a:extLst>
              </a:tr>
              <a:tr h="490058">
                <a:tc>
                  <a:txBody>
                    <a:bodyPr/>
                    <a:lstStyle/>
                    <a:p>
                      <a:r>
                        <a:rPr lang="hr-HR" sz="1600" b="1" dirty="0"/>
                        <a:t>VREMENIK:</a:t>
                      </a:r>
                    </a:p>
                  </a:txBody>
                  <a:tcPr/>
                </a:tc>
                <a:tc>
                  <a:txBody>
                    <a:bodyPr/>
                    <a:lstStyle/>
                    <a:p>
                      <a:r>
                        <a:rPr lang="hr-HR" sz="1200" dirty="0"/>
                        <a:t>Modelari</a:t>
                      </a:r>
                      <a:r>
                        <a:rPr lang="hr-HR" sz="1200" baseline="0" dirty="0"/>
                        <a:t> – 35 sati, Fotogrupa/grafičko oblikovanje – 10 sati i Mladi tehničari – 25 sati.</a:t>
                      </a:r>
                      <a:endParaRPr lang="hr-HR" sz="1200" dirty="0"/>
                    </a:p>
                  </a:txBody>
                  <a:tcPr/>
                </a:tc>
                <a:extLst>
                  <a:ext uri="{0D108BD9-81ED-4DB2-BD59-A6C34878D82A}">
                    <a16:rowId xmlns:a16="http://schemas.microsoft.com/office/drawing/2014/main" val="10004"/>
                  </a:ext>
                </a:extLst>
              </a:tr>
              <a:tr h="490058">
                <a:tc>
                  <a:txBody>
                    <a:bodyPr/>
                    <a:lstStyle/>
                    <a:p>
                      <a:r>
                        <a:rPr lang="hr-HR" sz="1600" b="1" dirty="0"/>
                        <a:t>TROŠKOVNIK:</a:t>
                      </a:r>
                    </a:p>
                  </a:txBody>
                  <a:tcPr/>
                </a:tc>
                <a:tc>
                  <a:txBody>
                    <a:bodyPr/>
                    <a:lstStyle/>
                    <a:p>
                      <a:r>
                        <a:rPr lang="hr-HR" sz="1200" dirty="0"/>
                        <a:t>Nabava potrošnog materijala za potrebe modelarstva.</a:t>
                      </a:r>
                      <a:r>
                        <a:rPr lang="hr-HR" sz="1200" baseline="0" dirty="0"/>
                        <a:t> Nabava strojeva i raznih pomagala.</a:t>
                      </a:r>
                      <a:endParaRPr lang="hr-HR" sz="1200" dirty="0"/>
                    </a:p>
                  </a:txBody>
                  <a:tcPr/>
                </a:tc>
                <a:extLst>
                  <a:ext uri="{0D108BD9-81ED-4DB2-BD59-A6C34878D82A}">
                    <a16:rowId xmlns:a16="http://schemas.microsoft.com/office/drawing/2014/main" val="10005"/>
                  </a:ext>
                </a:extLst>
              </a:tr>
              <a:tr h="261130">
                <a:tc>
                  <a:txBody>
                    <a:bodyPr/>
                    <a:lstStyle/>
                    <a:p>
                      <a:r>
                        <a:rPr lang="hr-HR" sz="1600" b="1" dirty="0"/>
                        <a:t>VREDNOVANJE:</a:t>
                      </a:r>
                    </a:p>
                  </a:txBody>
                  <a:tcPr/>
                </a:tc>
                <a:tc>
                  <a:txBody>
                    <a:bodyPr/>
                    <a:lstStyle/>
                    <a:p>
                      <a:r>
                        <a:rPr lang="hr-HR" sz="1200" dirty="0"/>
                        <a:t>Sudjelovanje na natjecanjima iz područja tehničke kulture. Prodaja proizvoda u suradnji sa školskom zadrugom.</a:t>
                      </a:r>
                    </a:p>
                  </a:txBody>
                  <a:tcPr/>
                </a:tc>
                <a:extLst>
                  <a:ext uri="{0D108BD9-81ED-4DB2-BD59-A6C34878D82A}">
                    <a16:rowId xmlns:a16="http://schemas.microsoft.com/office/drawing/2014/main" val="10006"/>
                  </a:ext>
                </a:extLst>
              </a:tr>
            </a:tbl>
          </a:graphicData>
        </a:graphic>
      </p:graphicFrame>
      <p:pic>
        <p:nvPicPr>
          <p:cNvPr id="7" name="Picture 6" descr="Small Group Kids Vector &amp; Photo (Free Trial) | Bigstock">
            <a:extLst>
              <a:ext uri="{FF2B5EF4-FFF2-40B4-BE49-F238E27FC236}">
                <a16:creationId xmlns:a16="http://schemas.microsoft.com/office/drawing/2014/main" id="{164B403C-60DE-4372-B502-1490D66DE8DE}"/>
              </a:ext>
            </a:extLst>
          </p:cNvPr>
          <p:cNvPicPr/>
          <p:nvPr/>
        </p:nvPicPr>
        <p:blipFill rotWithShape="1">
          <a:blip r:embed="rId3" cstate="print">
            <a:extLst>
              <a:ext uri="{28A0092B-C50C-407E-A947-70E740481C1C}">
                <a14:useLocalDpi xmlns:a14="http://schemas.microsoft.com/office/drawing/2010/main" val="0"/>
              </a:ext>
            </a:extLst>
          </a:blip>
          <a:srcRect b="12198"/>
          <a:stretch/>
        </p:blipFill>
        <p:spPr bwMode="auto">
          <a:xfrm>
            <a:off x="6804248" y="767691"/>
            <a:ext cx="1321336" cy="1101570"/>
          </a:xfrm>
          <a:prstGeom prst="rect">
            <a:avLst/>
          </a:prstGeom>
          <a:noFill/>
          <a:ln>
            <a:noFill/>
          </a:ln>
        </p:spPr>
      </p:pic>
    </p:spTree>
    <p:extLst>
      <p:ext uri="{BB962C8B-B14F-4D97-AF65-F5344CB8AC3E}">
        <p14:creationId xmlns:p14="http://schemas.microsoft.com/office/powerpoint/2010/main" val="3134241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894420" y="1028977"/>
            <a:ext cx="5652120"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ŠKOLSKA PLANINARSKA SEKCIJA</a:t>
            </a:r>
            <a:endParaRPr lang="hr-HR"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6" name="Rezervirano mjesto sadržaja 3"/>
          <p:cNvGraphicFramePr>
            <a:graphicFrameLocks/>
          </p:cNvGraphicFramePr>
          <p:nvPr>
            <p:extLst>
              <p:ext uri="{D42A27DB-BD31-4B8C-83A1-F6EECF244321}">
                <p14:modId xmlns:p14="http://schemas.microsoft.com/office/powerpoint/2010/main" val="3676825111"/>
              </p:ext>
            </p:extLst>
          </p:nvPr>
        </p:nvGraphicFramePr>
        <p:xfrm>
          <a:off x="808289" y="2132856"/>
          <a:ext cx="7527422" cy="3855288"/>
        </p:xfrm>
        <a:graphic>
          <a:graphicData uri="http://schemas.openxmlformats.org/drawingml/2006/table">
            <a:tbl>
              <a:tblPr firstRow="1" bandRow="1">
                <a:tableStyleId>{0505E3EF-67EA-436B-97B2-0124C06EBD24}</a:tableStyleId>
              </a:tblPr>
              <a:tblGrid>
                <a:gridCol w="1584176">
                  <a:extLst>
                    <a:ext uri="{9D8B030D-6E8A-4147-A177-3AD203B41FA5}">
                      <a16:colId xmlns:a16="http://schemas.microsoft.com/office/drawing/2014/main" val="20000"/>
                    </a:ext>
                  </a:extLst>
                </a:gridCol>
                <a:gridCol w="5943246">
                  <a:extLst>
                    <a:ext uri="{9D8B030D-6E8A-4147-A177-3AD203B41FA5}">
                      <a16:colId xmlns:a16="http://schemas.microsoft.com/office/drawing/2014/main" val="20001"/>
                    </a:ext>
                  </a:extLst>
                </a:gridCol>
              </a:tblGrid>
              <a:tr h="425556">
                <a:tc>
                  <a:txBody>
                    <a:bodyPr/>
                    <a:lstStyle/>
                    <a:p>
                      <a:r>
                        <a:rPr lang="hr-HR" sz="1600" b="1" dirty="0"/>
                        <a:t>CILJEVI:</a:t>
                      </a:r>
                    </a:p>
                  </a:txBody>
                  <a:tcPr/>
                </a:tc>
                <a:tc>
                  <a:txBody>
                    <a:bodyPr/>
                    <a:lstStyle/>
                    <a:p>
                      <a:r>
                        <a:rPr lang="hr-HR" sz="1200" b="0" dirty="0"/>
                        <a:t>Širenje svijesti</a:t>
                      </a:r>
                      <a:r>
                        <a:rPr lang="hr-HR" sz="1200" b="0" baseline="0" dirty="0"/>
                        <a:t> o važnosti kretanja, boravka u prirodi, popularizacija planinarenja i jačanje svijesti o očuvanju prirode kao i stjecanje osnovnih vještina boravkom u prirodi.</a:t>
                      </a:r>
                      <a:endParaRPr lang="hr-HR" sz="1200" b="0" dirty="0"/>
                    </a:p>
                  </a:txBody>
                  <a:tcPr/>
                </a:tc>
                <a:extLst>
                  <a:ext uri="{0D108BD9-81ED-4DB2-BD59-A6C34878D82A}">
                    <a16:rowId xmlns:a16="http://schemas.microsoft.com/office/drawing/2014/main" val="10000"/>
                  </a:ext>
                </a:extLst>
              </a:tr>
              <a:tr h="744630">
                <a:tc>
                  <a:txBody>
                    <a:bodyPr/>
                    <a:lstStyle/>
                    <a:p>
                      <a:r>
                        <a:rPr lang="hr-HR" sz="1600" b="1" dirty="0"/>
                        <a:t>NAMJENA:</a:t>
                      </a:r>
                    </a:p>
                  </a:txBody>
                  <a:tcPr/>
                </a:tc>
                <a:tc>
                  <a:txBody>
                    <a:bodyPr/>
                    <a:lstStyle/>
                    <a:p>
                      <a:r>
                        <a:rPr lang="vi-VN" sz="1200" dirty="0">
                          <a:latin typeface="Calibri" pitchFamily="34" charset="0"/>
                          <a:cs typeface="Calibri" pitchFamily="34" charset="0"/>
                        </a:rPr>
                        <a:t>U</a:t>
                      </a:r>
                      <a:r>
                        <a:rPr lang="hr-HR" sz="1200" baseline="0" dirty="0">
                          <a:latin typeface="Calibri" pitchFamily="34" charset="0"/>
                          <a:cs typeface="Calibri" pitchFamily="34" charset="0"/>
                        </a:rPr>
                        <a:t> I</a:t>
                      </a:r>
                      <a:r>
                        <a:rPr lang="vi-VN" sz="1200" dirty="0">
                          <a:latin typeface="Calibri" pitchFamily="34" charset="0"/>
                          <a:cs typeface="Calibri" pitchFamily="34" charset="0"/>
                        </a:rPr>
                        <a:t>zvannastavnu aktivnost mogu biti uključeni svi učenici predmetne nastave koji to žele i koji nemaju</a:t>
                      </a:r>
                      <a:r>
                        <a:rPr lang="hr-HR" sz="1200" baseline="0" dirty="0">
                          <a:latin typeface="Calibri" pitchFamily="34" charset="0"/>
                          <a:cs typeface="Calibri" pitchFamily="34" charset="0"/>
                        </a:rPr>
                        <a:t> </a:t>
                      </a:r>
                      <a:r>
                        <a:rPr lang="vi-VN" sz="1200" dirty="0">
                          <a:latin typeface="Calibri" pitchFamily="34" charset="0"/>
                          <a:cs typeface="Calibri" pitchFamily="34" charset="0"/>
                        </a:rPr>
                        <a:t>nikakve zdravstvene poteškoće koje bi to onemogućile potvrđeno pregledom kod liječnika sportske</a:t>
                      </a:r>
                      <a:r>
                        <a:rPr lang="hr-HR" sz="1200" baseline="0" dirty="0">
                          <a:latin typeface="Calibri" pitchFamily="34" charset="0"/>
                          <a:cs typeface="Calibri" pitchFamily="34" charset="0"/>
                        </a:rPr>
                        <a:t> </a:t>
                      </a:r>
                      <a:r>
                        <a:rPr lang="vi-VN" sz="1200" dirty="0">
                          <a:latin typeface="Calibri" pitchFamily="34" charset="0"/>
                          <a:cs typeface="Calibri" pitchFamily="34" charset="0"/>
                        </a:rPr>
                        <a:t>medicine.</a:t>
                      </a:r>
                      <a:endParaRPr lang="hr-HR" sz="1200" dirty="0">
                        <a:latin typeface="Calibri" pitchFamily="34" charset="0"/>
                        <a:cs typeface="Calibri" pitchFamily="34" charset="0"/>
                      </a:endParaRPr>
                    </a:p>
                  </a:txBody>
                  <a:tcPr/>
                </a:tc>
                <a:extLst>
                  <a:ext uri="{0D108BD9-81ED-4DB2-BD59-A6C34878D82A}">
                    <a16:rowId xmlns:a16="http://schemas.microsoft.com/office/drawing/2014/main" val="10001"/>
                  </a:ext>
                </a:extLst>
              </a:tr>
              <a:tr h="342902">
                <a:tc>
                  <a:txBody>
                    <a:bodyPr/>
                    <a:lstStyle/>
                    <a:p>
                      <a:r>
                        <a:rPr lang="hr-HR" sz="1600" b="1" dirty="0"/>
                        <a:t>NOSITELJI:</a:t>
                      </a:r>
                    </a:p>
                  </a:txBody>
                  <a:tcPr/>
                </a:tc>
                <a:tc>
                  <a:txBody>
                    <a:bodyPr/>
                    <a:lstStyle/>
                    <a:p>
                      <a:r>
                        <a:rPr lang="hr-HR" sz="1200" dirty="0"/>
                        <a:t>Učitelj Prirode i Biologije Julije</a:t>
                      </a:r>
                      <a:r>
                        <a:rPr lang="hr-HR" sz="1200" baseline="0" dirty="0"/>
                        <a:t> </a:t>
                      </a:r>
                      <a:r>
                        <a:rPr lang="hr-HR" sz="1200" baseline="0" dirty="0" err="1"/>
                        <a:t>Žigo</a:t>
                      </a:r>
                      <a:r>
                        <a:rPr lang="hr-HR" sz="1200" baseline="0" dirty="0"/>
                        <a:t>.</a:t>
                      </a:r>
                      <a:endParaRPr lang="hr-HR" sz="1200" dirty="0"/>
                    </a:p>
                  </a:txBody>
                  <a:tcPr/>
                </a:tc>
                <a:extLst>
                  <a:ext uri="{0D108BD9-81ED-4DB2-BD59-A6C34878D82A}">
                    <a16:rowId xmlns:a16="http://schemas.microsoft.com/office/drawing/2014/main" val="10002"/>
                  </a:ext>
                </a:extLst>
              </a:tr>
              <a:tr h="766001">
                <a:tc>
                  <a:txBody>
                    <a:bodyPr/>
                    <a:lstStyle/>
                    <a:p>
                      <a:r>
                        <a:rPr lang="hr-HR" sz="1600" b="1" dirty="0"/>
                        <a:t>NAČINI REALIZACIJE:</a:t>
                      </a:r>
                    </a:p>
                  </a:txBody>
                  <a:tcPr/>
                </a:tc>
                <a:tc>
                  <a:txBody>
                    <a:bodyPr/>
                    <a:lstStyle/>
                    <a:p>
                      <a:r>
                        <a:rPr lang="hr-HR" sz="1200" dirty="0"/>
                        <a:t>Aktivnosti bi se ostvarivale</a:t>
                      </a:r>
                      <a:r>
                        <a:rPr lang="hr-HR" sz="1200" baseline="0" dirty="0"/>
                        <a:t> </a:t>
                      </a:r>
                      <a:r>
                        <a:rPr lang="hr-HR" sz="1200" dirty="0"/>
                        <a:t>tijekom školske godine u danima vikenda, a planira se izvesti četiri izleta od čega tri jednodnevna i jedan</a:t>
                      </a:r>
                      <a:r>
                        <a:rPr lang="hr-HR" sz="1200" baseline="0" dirty="0"/>
                        <a:t> </a:t>
                      </a:r>
                      <a:r>
                        <a:rPr lang="hr-HR" sz="1200" dirty="0"/>
                        <a:t>dvodnevni sa spavanjem, a moguće i jedan odlazak na skijanje. Sve aktivnosti izvodile bi se u suradnji s</a:t>
                      </a:r>
                      <a:r>
                        <a:rPr lang="hr-HR" sz="1200" baseline="0" dirty="0"/>
                        <a:t> </a:t>
                      </a:r>
                      <a:r>
                        <a:rPr lang="hr-HR" sz="1200" dirty="0"/>
                        <a:t>Planinarskim Društvom Paklenica, županijskom stanicom planinarskih vodiča i HGSS-om</a:t>
                      </a:r>
                      <a:r>
                        <a:rPr lang="hr-HR" sz="1200" dirty="0" smtClean="0"/>
                        <a:t>. Napomena: realizirat će se samo ukoliko se poboljša epidemiološka situacija.</a:t>
                      </a:r>
                      <a:endParaRPr lang="hr-HR" sz="1200" dirty="0"/>
                    </a:p>
                  </a:txBody>
                  <a:tcPr/>
                </a:tc>
                <a:extLst>
                  <a:ext uri="{0D108BD9-81ED-4DB2-BD59-A6C34878D82A}">
                    <a16:rowId xmlns:a16="http://schemas.microsoft.com/office/drawing/2014/main" val="10003"/>
                  </a:ext>
                </a:extLst>
              </a:tr>
              <a:tr h="425556">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 2020./2021. u danima vikenda.</a:t>
                      </a:r>
                    </a:p>
                    <a:p>
                      <a:endParaRPr lang="hr-HR" sz="1200" dirty="0"/>
                    </a:p>
                  </a:txBody>
                  <a:tcPr/>
                </a:tc>
                <a:extLst>
                  <a:ext uri="{0D108BD9-81ED-4DB2-BD59-A6C34878D82A}">
                    <a16:rowId xmlns:a16="http://schemas.microsoft.com/office/drawing/2014/main" val="10004"/>
                  </a:ext>
                </a:extLst>
              </a:tr>
              <a:tr h="428726">
                <a:tc>
                  <a:txBody>
                    <a:bodyPr/>
                    <a:lstStyle/>
                    <a:p>
                      <a:r>
                        <a:rPr lang="hr-HR" sz="1600" b="1" dirty="0"/>
                        <a:t>TROŠKOVNIK:</a:t>
                      </a:r>
                    </a:p>
                  </a:txBody>
                  <a:tcPr/>
                </a:tc>
                <a:tc>
                  <a:txBody>
                    <a:bodyPr/>
                    <a:lstStyle/>
                    <a:p>
                      <a:r>
                        <a:rPr lang="hr-HR" sz="1200" dirty="0"/>
                        <a:t>Snosili bi roditelji za svaki pojedinačni izlet, a svodili bi se na troškove organizacije prijevoza i osiguranja izleta (vodiči, HGSS).</a:t>
                      </a:r>
                    </a:p>
                  </a:txBody>
                  <a:tcPr/>
                </a:tc>
                <a:extLst>
                  <a:ext uri="{0D108BD9-81ED-4DB2-BD59-A6C34878D82A}">
                    <a16:rowId xmlns:a16="http://schemas.microsoft.com/office/drawing/2014/main" val="10005"/>
                  </a:ext>
                </a:extLst>
              </a:tr>
              <a:tr h="390316">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 radionice kao i ishodi iste bit će objavljivani na mrežnim stranicama udruge i škole.</a:t>
                      </a:r>
                      <a:endParaRPr lang="hr-HR" sz="1200" dirty="0">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pic>
        <p:nvPicPr>
          <p:cNvPr id="7" name="Picture 6" descr="Family hiking in the mountains — Stock Vector © Katerina_Dav #54091963">
            <a:extLst>
              <a:ext uri="{FF2B5EF4-FFF2-40B4-BE49-F238E27FC236}">
                <a16:creationId xmlns:a16="http://schemas.microsoft.com/office/drawing/2014/main" id="{73D969CB-FBFB-4147-8EAD-F5C330CA70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476672"/>
            <a:ext cx="1728192" cy="1500843"/>
          </a:xfrm>
          <a:prstGeom prst="rect">
            <a:avLst/>
          </a:prstGeom>
          <a:noFill/>
          <a:ln>
            <a:noFill/>
          </a:ln>
        </p:spPr>
      </p:pic>
    </p:spTree>
    <p:extLst>
      <p:ext uri="{BB962C8B-B14F-4D97-AF65-F5344CB8AC3E}">
        <p14:creationId xmlns:p14="http://schemas.microsoft.com/office/powerpoint/2010/main" val="100888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764704"/>
            <a:ext cx="5400600" cy="71438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t>UČENIČKA ZADRUGA ARBANASI</a:t>
            </a:r>
            <a:endParaRPr lang="hr-HR" b="1" dirty="0"/>
          </a:p>
        </p:txBody>
      </p:sp>
      <p:graphicFrame>
        <p:nvGraphicFramePr>
          <p:cNvPr id="6" name="Content Placeholder 3"/>
          <p:cNvGraphicFramePr>
            <a:graphicFrameLocks/>
          </p:cNvGraphicFramePr>
          <p:nvPr>
            <p:extLst>
              <p:ext uri="{D42A27DB-BD31-4B8C-83A1-F6EECF244321}">
                <p14:modId xmlns:p14="http://schemas.microsoft.com/office/powerpoint/2010/main" val="3891546421"/>
              </p:ext>
            </p:extLst>
          </p:nvPr>
        </p:nvGraphicFramePr>
        <p:xfrm>
          <a:off x="899592" y="1988840"/>
          <a:ext cx="7344816" cy="3713331"/>
        </p:xfrm>
        <a:graphic>
          <a:graphicData uri="http://schemas.openxmlformats.org/drawingml/2006/table">
            <a:tbl>
              <a:tblPr firstRow="1" bandRow="1">
                <a:tableStyleId>{0505E3EF-67EA-436B-97B2-0124C06EBD24}</a:tableStyleId>
              </a:tblPr>
              <a:tblGrid>
                <a:gridCol w="151216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784173">
                <a:tc>
                  <a:txBody>
                    <a:bodyPr/>
                    <a:lstStyle/>
                    <a:p>
                      <a:r>
                        <a:rPr lang="hr-HR" sz="1600" b="1" dirty="0"/>
                        <a:t>CILJEVI:</a:t>
                      </a:r>
                    </a:p>
                  </a:txBody>
                  <a:tcPr/>
                </a:tc>
                <a:tc>
                  <a:txBody>
                    <a:bodyPr/>
                    <a:lstStyle/>
                    <a:p>
                      <a:pPr lvl="0"/>
                      <a:r>
                        <a:rPr lang="hr-HR" sz="1200" b="0" kern="1200" dirty="0"/>
                        <a:t>Razvoj sposobnosti, znanja i vještina kroz samostalni i suradnički, praktični i stvaralački rad.</a:t>
                      </a:r>
                      <a:r>
                        <a:rPr lang="hr-HR" sz="1200" b="0" kern="1200" baseline="0" dirty="0"/>
                        <a:t> R</a:t>
                      </a:r>
                      <a:r>
                        <a:rPr lang="hr-HR" sz="1200" b="0" kern="1200" dirty="0"/>
                        <a:t>azvijanje tehnološkog i poduzetničkog načina mišljenja učenika,</a:t>
                      </a:r>
                      <a:r>
                        <a:rPr lang="hr-HR" sz="1200" b="0" kern="1200" baseline="0" dirty="0"/>
                        <a:t> </a:t>
                      </a:r>
                      <a:r>
                        <a:rPr lang="hr-HR" sz="1200" b="0" kern="1200" dirty="0"/>
                        <a:t>stjecanje i vježba primjene znanja,</a:t>
                      </a:r>
                      <a:r>
                        <a:rPr lang="hr-HR" sz="1200" b="0" kern="1200" baseline="0" dirty="0"/>
                        <a:t> p</a:t>
                      </a:r>
                      <a:r>
                        <a:rPr lang="hr-HR" sz="1200" b="0" kern="1200" dirty="0"/>
                        <a:t>oznavanje i njegovanje kulturne baštine sredine u kojoj učenici žive.</a:t>
                      </a:r>
                      <a:r>
                        <a:rPr lang="hr-HR" sz="1200" b="0" kern="1200" baseline="0" dirty="0"/>
                        <a:t> R</a:t>
                      </a:r>
                      <a:r>
                        <a:rPr lang="hr-HR" sz="1200" b="0" kern="1200" dirty="0"/>
                        <a:t>azvijanje pozitivnog odnosa prema estetskim vrijednostima.</a:t>
                      </a:r>
                      <a:endParaRPr lang="hr-HR" sz="1200" b="0"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35652">
                <a:tc>
                  <a:txBody>
                    <a:bodyPr/>
                    <a:lstStyle/>
                    <a:p>
                      <a:r>
                        <a:rPr lang="hr-HR" sz="1600" b="1" dirty="0"/>
                        <a:t>NAMJENA: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Motivacija učenika za stvaralaštvo kroz rad te njihova osposobljenost za prepoznavanje i primjenu  tvorevina u životnom okružju.</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53330">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Učiteljica Hrvatskog jezika Kristina </a:t>
                      </a:r>
                      <a:r>
                        <a:rPr lang="hr-HR" sz="1200" kern="1200" dirty="0" err="1"/>
                        <a:t>Ivosić</a:t>
                      </a:r>
                      <a:r>
                        <a:rPr lang="hr-HR" sz="1200" kern="1200" dirty="0"/>
                        <a:t>, učenici, učitelji, roditelji i vanjski suradnici.</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613615">
                <a:tc>
                  <a:txBody>
                    <a:bodyPr/>
                    <a:lstStyle/>
                    <a:p>
                      <a:r>
                        <a:rPr lang="hr-HR" sz="1600" b="1" dirty="0"/>
                        <a:t>NAČINI REALIZACIJE:</a:t>
                      </a:r>
                    </a:p>
                  </a:txBody>
                  <a:tcPr/>
                </a:tc>
                <a:tc>
                  <a:txBody>
                    <a:bodyPr/>
                    <a:lstStyle/>
                    <a:p>
                      <a:pPr lvl="0"/>
                      <a:r>
                        <a:rPr lang="hr-HR" sz="1200" kern="1200" dirty="0"/>
                        <a:t>Djelatnost u više sekcija: maslinarstvo, voćarstvo i izrada proizvoda,</a:t>
                      </a:r>
                      <a:r>
                        <a:rPr lang="hr-HR" sz="1200" kern="1200" baseline="0" dirty="0"/>
                        <a:t> </a:t>
                      </a:r>
                      <a:r>
                        <a:rPr lang="hr-HR" sz="1200" kern="1200" dirty="0"/>
                        <a:t>radionice.</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435652">
                <a:tc>
                  <a:txBody>
                    <a:bodyPr/>
                    <a:lstStyle/>
                    <a:p>
                      <a:r>
                        <a:rPr lang="hr-HR" sz="1600" b="1" dirty="0"/>
                        <a:t>VREMENIK: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Tijekom školske godine (2 sata tjedno). </a:t>
                      </a:r>
                    </a:p>
                    <a:p>
                      <a:endParaRPr lang="hr-HR" sz="1200" dirty="0"/>
                    </a:p>
                  </a:txBody>
                  <a:tcPr/>
                </a:tc>
                <a:extLst>
                  <a:ext uri="{0D108BD9-81ED-4DB2-BD59-A6C34878D82A}">
                    <a16:rowId xmlns:a16="http://schemas.microsoft.com/office/drawing/2014/main" val="10004"/>
                  </a:ext>
                </a:extLst>
              </a:tr>
              <a:tr h="435652">
                <a:tc>
                  <a:txBody>
                    <a:bodyPr/>
                    <a:lstStyle/>
                    <a:p>
                      <a:r>
                        <a:rPr lang="hr-HR" sz="1600" b="1" dirty="0"/>
                        <a:t>TROŠKOVNIK: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Oko 8000,00 kn za potrebni materijal (izvori financija: Grad Zadar, sredstva od prodaje proizvoda,  donacije…).</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551826">
                <a:tc>
                  <a:txBody>
                    <a:bodyPr/>
                    <a:lstStyle/>
                    <a:p>
                      <a:r>
                        <a:rPr lang="hr-HR" sz="1600" b="1" dirty="0"/>
                        <a:t>VREDNOVANJE: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Zalaganje učenika i njihovo aktivno sudjelovanje, osobno zadovoljstvo učenika, učitelja i roditelja.</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pic>
        <p:nvPicPr>
          <p:cNvPr id="7" name="Picture 6" descr="A Small Group Of Kids Making An Anemometer Stock Photo, Picture ...">
            <a:extLst>
              <a:ext uri="{FF2B5EF4-FFF2-40B4-BE49-F238E27FC236}">
                <a16:creationId xmlns:a16="http://schemas.microsoft.com/office/drawing/2014/main" id="{0F4B7B7D-243F-4904-BE85-A7028C912D8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763014"/>
            <a:ext cx="1487446" cy="891847"/>
          </a:xfrm>
          <a:prstGeom prst="rect">
            <a:avLst/>
          </a:prstGeom>
          <a:noFill/>
          <a:ln>
            <a:noFill/>
          </a:ln>
        </p:spPr>
      </p:pic>
    </p:spTree>
    <p:extLst>
      <p:ext uri="{BB962C8B-B14F-4D97-AF65-F5344CB8AC3E}">
        <p14:creationId xmlns:p14="http://schemas.microsoft.com/office/powerpoint/2010/main" val="100888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15616" y="726906"/>
            <a:ext cx="3786182"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t>LITERARNA SKUPINA</a:t>
            </a:r>
            <a:endParaRPr lang="hr-HR" b="1" dirty="0"/>
          </a:p>
        </p:txBody>
      </p:sp>
      <p:graphicFrame>
        <p:nvGraphicFramePr>
          <p:cNvPr id="6" name="Content Placeholder 3"/>
          <p:cNvGraphicFramePr>
            <a:graphicFrameLocks/>
          </p:cNvGraphicFramePr>
          <p:nvPr>
            <p:extLst>
              <p:ext uri="{D42A27DB-BD31-4B8C-83A1-F6EECF244321}">
                <p14:modId xmlns:p14="http://schemas.microsoft.com/office/powerpoint/2010/main" val="2030784516"/>
              </p:ext>
            </p:extLst>
          </p:nvPr>
        </p:nvGraphicFramePr>
        <p:xfrm>
          <a:off x="899592" y="2060848"/>
          <a:ext cx="7344816" cy="3720860"/>
        </p:xfrm>
        <a:graphic>
          <a:graphicData uri="http://schemas.openxmlformats.org/drawingml/2006/table">
            <a:tbl>
              <a:tblPr firstRow="1" bandRow="1">
                <a:tableStyleId>{0505E3EF-67EA-436B-97B2-0124C06EBD24}</a:tableStyleId>
              </a:tblPr>
              <a:tblGrid>
                <a:gridCol w="151216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499305">
                <a:tc>
                  <a:txBody>
                    <a:bodyPr/>
                    <a:lstStyle/>
                    <a:p>
                      <a:r>
                        <a:rPr lang="hr-HR" sz="1600" b="1" dirty="0"/>
                        <a:t>CILJEVI:</a:t>
                      </a:r>
                    </a:p>
                  </a:txBody>
                  <a:tcPr/>
                </a:tc>
                <a:tc>
                  <a:txBody>
                    <a:bodyPr/>
                    <a:lstStyle/>
                    <a:p>
                      <a:pPr lvl="0"/>
                      <a:r>
                        <a:rPr lang="hr-HR" sz="1200" b="0" kern="1200" dirty="0"/>
                        <a:t>Razvijati ljubav prema hrvatskom jeziku.</a:t>
                      </a:r>
                      <a:r>
                        <a:rPr lang="hr-HR" sz="1200" b="0" kern="1200" baseline="0" dirty="0"/>
                        <a:t> R</a:t>
                      </a:r>
                      <a:r>
                        <a:rPr lang="hr-HR" sz="1200" b="0" kern="1200" dirty="0"/>
                        <a:t>azvijati kreativnost i maštovitost.</a:t>
                      </a:r>
                      <a:r>
                        <a:rPr lang="hr-HR" sz="1200" b="0" kern="1200" baseline="0" dirty="0"/>
                        <a:t> P</a:t>
                      </a:r>
                      <a:r>
                        <a:rPr lang="hr-HR" sz="1200" b="0" kern="1200" dirty="0"/>
                        <a:t>oticati književno stvaralaštvo na hrvatskom književnom jeziku te narječjima i dijalektima.</a:t>
                      </a:r>
                      <a:r>
                        <a:rPr lang="hr-HR" sz="1200" b="0" kern="1200" baseline="0" dirty="0"/>
                        <a:t> P</a:t>
                      </a:r>
                      <a:r>
                        <a:rPr lang="hr-HR" sz="1200" b="0" kern="1200" dirty="0"/>
                        <a:t>oticati na pravilan pravopis i pravogovor.</a:t>
                      </a:r>
                      <a:r>
                        <a:rPr lang="hr-HR" sz="1200" b="0" kern="1200" baseline="0" dirty="0"/>
                        <a:t> S</a:t>
                      </a:r>
                      <a:r>
                        <a:rPr lang="hr-HR" sz="1200" b="0" kern="1200" dirty="0"/>
                        <a:t>tvarati različite vrste književnih tekstova u skladu s pravilima sudjelovanje na književnim smotrama te predstavljanje učeničkih radova.</a:t>
                      </a:r>
                      <a:endParaRPr lang="hr-HR" sz="1200" b="0"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499305">
                <a:tc>
                  <a:txBody>
                    <a:bodyPr/>
                    <a:lstStyle/>
                    <a:p>
                      <a:r>
                        <a:rPr lang="hr-HR" sz="1600" b="1" dirty="0"/>
                        <a:t>NAMJENA: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Namijenjena je darovitim i kreativnim učenicima koji žele razvijati ljubav prema hrvatskom jeziku te njegovati i razvijati književno stvaralaštvo i umjetnički duh.</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92237">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Učiteljica Hrvatskog</a:t>
                      </a:r>
                      <a:r>
                        <a:rPr lang="hr-HR" sz="1200" kern="1200" baseline="0" dirty="0"/>
                        <a:t> jezika Kristina </a:t>
                      </a:r>
                      <a:r>
                        <a:rPr lang="hr-HR" sz="1200" kern="1200" baseline="0" dirty="0" err="1"/>
                        <a:t>Ivosić</a:t>
                      </a:r>
                      <a:r>
                        <a:rPr lang="hr-HR" sz="1200" kern="1200" baseline="0" dirty="0"/>
                        <a:t> i </a:t>
                      </a:r>
                      <a:r>
                        <a:rPr lang="hr-HR" sz="1200" kern="1200" dirty="0"/>
                        <a:t>učenici.</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17746">
                <a:tc>
                  <a:txBody>
                    <a:bodyPr/>
                    <a:lstStyle/>
                    <a:p>
                      <a:r>
                        <a:rPr lang="hr-HR" sz="1600" b="1" dirty="0"/>
                        <a:t>NAČINI REALIZACIJE: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Stvaranje umjetničkih tekstova.</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428628">
                <a:tc>
                  <a:txBody>
                    <a:bodyPr/>
                    <a:lstStyle/>
                    <a:p>
                      <a:r>
                        <a:rPr lang="hr-HR" sz="1600" b="1" dirty="0"/>
                        <a:t>VREMENIK: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Tijekom školske godine (35 sati).</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499305">
                <a:tc>
                  <a:txBody>
                    <a:bodyPr/>
                    <a:lstStyle/>
                    <a:p>
                      <a:r>
                        <a:rPr lang="hr-HR" sz="1600" b="1" dirty="0"/>
                        <a:t>TROŠKOVNIK: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Papir, olovke...</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499305">
                <a:tc>
                  <a:txBody>
                    <a:bodyPr/>
                    <a:lstStyle/>
                    <a:p>
                      <a:r>
                        <a:rPr lang="hr-HR" sz="1600" b="1" dirty="0"/>
                        <a:t>VREDNOVANJE: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t>Osobno zadovoljstvo učenika i učitelja.</a:t>
                      </a:r>
                      <a:endParaRPr lang="hr-HR" sz="12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pic>
        <p:nvPicPr>
          <p:cNvPr id="7" name="Picture 6" descr="Kids With Pencil Clipart">
            <a:extLst>
              <a:ext uri="{FF2B5EF4-FFF2-40B4-BE49-F238E27FC236}">
                <a16:creationId xmlns:a16="http://schemas.microsoft.com/office/drawing/2014/main" id="{A733FDE7-E00D-4802-BE27-B6B69083C7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72200" y="726907"/>
            <a:ext cx="1332359" cy="973902"/>
          </a:xfrm>
          <a:prstGeom prst="rect">
            <a:avLst/>
          </a:prstGeom>
          <a:noFill/>
          <a:ln>
            <a:noFill/>
          </a:ln>
        </p:spPr>
      </p:pic>
    </p:spTree>
    <p:extLst>
      <p:ext uri="{BB962C8B-B14F-4D97-AF65-F5344CB8AC3E}">
        <p14:creationId xmlns:p14="http://schemas.microsoft.com/office/powerpoint/2010/main" val="10088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43108" y="1071552"/>
            <a:ext cx="4684709" cy="1241298"/>
          </a:xfrm>
          <a:prstGeom prst="rect">
            <a:avLst/>
          </a:prstGeom>
          <a:solidFill>
            <a:srgbClr val="FFCC66"/>
          </a:soli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RAZVOJNI PLAN ŠKOLE</a:t>
            </a:r>
          </a:p>
        </p:txBody>
      </p:sp>
    </p:spTree>
    <p:extLst>
      <p:ext uri="{BB962C8B-B14F-4D97-AF65-F5344CB8AC3E}">
        <p14:creationId xmlns:p14="http://schemas.microsoft.com/office/powerpoint/2010/main" val="2875347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475656" y="764704"/>
            <a:ext cx="2857488"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t>PJEVAČKI ZBOR</a:t>
            </a:r>
            <a:endParaRPr lang="hr-HR" b="1" dirty="0"/>
          </a:p>
        </p:txBody>
      </p:sp>
      <p:graphicFrame>
        <p:nvGraphicFramePr>
          <p:cNvPr id="6" name="Content Placeholder 3"/>
          <p:cNvGraphicFramePr>
            <a:graphicFrameLocks/>
          </p:cNvGraphicFramePr>
          <p:nvPr>
            <p:extLst>
              <p:ext uri="{D42A27DB-BD31-4B8C-83A1-F6EECF244321}">
                <p14:modId xmlns:p14="http://schemas.microsoft.com/office/powerpoint/2010/main" val="128962020"/>
              </p:ext>
            </p:extLst>
          </p:nvPr>
        </p:nvGraphicFramePr>
        <p:xfrm>
          <a:off x="971600" y="1988840"/>
          <a:ext cx="7200800" cy="3565785"/>
        </p:xfrm>
        <a:graphic>
          <a:graphicData uri="http://schemas.openxmlformats.org/drawingml/2006/table">
            <a:tbl>
              <a:tblPr firstRow="1" bandRow="1">
                <a:tableStyleId>{0505E3EF-67EA-436B-97B2-0124C06EBD24}</a:tableStyleId>
              </a:tblPr>
              <a:tblGrid>
                <a:gridCol w="1509826">
                  <a:extLst>
                    <a:ext uri="{9D8B030D-6E8A-4147-A177-3AD203B41FA5}">
                      <a16:colId xmlns:a16="http://schemas.microsoft.com/office/drawing/2014/main" val="20000"/>
                    </a:ext>
                  </a:extLst>
                </a:gridCol>
                <a:gridCol w="5690974">
                  <a:extLst>
                    <a:ext uri="{9D8B030D-6E8A-4147-A177-3AD203B41FA5}">
                      <a16:colId xmlns:a16="http://schemas.microsoft.com/office/drawing/2014/main" val="20001"/>
                    </a:ext>
                  </a:extLst>
                </a:gridCol>
              </a:tblGrid>
              <a:tr h="501488">
                <a:tc>
                  <a:txBody>
                    <a:bodyPr/>
                    <a:lstStyle/>
                    <a:p>
                      <a:r>
                        <a:rPr lang="hr-HR" sz="1600" b="1" dirty="0"/>
                        <a:t>CILJEVI:</a:t>
                      </a:r>
                    </a:p>
                  </a:txBody>
                  <a:tcPr/>
                </a:tc>
                <a:tc>
                  <a:txBody>
                    <a:bodyPr/>
                    <a:lstStyle/>
                    <a:p>
                      <a:r>
                        <a:rPr lang="hr-HR" sz="1200" b="0" dirty="0"/>
                        <a:t>Razvijanje</a:t>
                      </a:r>
                      <a:r>
                        <a:rPr lang="hr-HR" sz="1200" b="0" baseline="0" dirty="0"/>
                        <a:t> čistoće intonacije i ritma te širenje opsega glasa. Upoznavanje s glazbenog opusa hrvatskih autora. Upoznavanje glazbene literature drugih kultura. Razvijanje glazbene estetike.</a:t>
                      </a:r>
                      <a:endParaRPr lang="hr-HR" sz="1200" b="0" dirty="0"/>
                    </a:p>
                  </a:txBody>
                  <a:tcPr/>
                </a:tc>
                <a:extLst>
                  <a:ext uri="{0D108BD9-81ED-4DB2-BD59-A6C34878D82A}">
                    <a16:rowId xmlns:a16="http://schemas.microsoft.com/office/drawing/2014/main" val="10000"/>
                  </a:ext>
                </a:extLst>
              </a:tr>
              <a:tr h="501488">
                <a:tc>
                  <a:txBody>
                    <a:bodyPr/>
                    <a:lstStyle/>
                    <a:p>
                      <a:r>
                        <a:rPr lang="hr-HR" sz="1600" b="1" dirty="0"/>
                        <a:t>NAMJENA:</a:t>
                      </a:r>
                    </a:p>
                  </a:txBody>
                  <a:tcPr/>
                </a:tc>
                <a:tc>
                  <a:txBody>
                    <a:bodyPr/>
                    <a:lstStyle/>
                    <a:p>
                      <a:r>
                        <a:rPr lang="hr-HR" sz="1200" dirty="0"/>
                        <a:t>Obogaćivanje školskog kulturnog programa i školskih priredbi.</a:t>
                      </a:r>
                    </a:p>
                  </a:txBody>
                  <a:tcPr/>
                </a:tc>
                <a:extLst>
                  <a:ext uri="{0D108BD9-81ED-4DB2-BD59-A6C34878D82A}">
                    <a16:rowId xmlns:a16="http://schemas.microsoft.com/office/drawing/2014/main" val="10001"/>
                  </a:ext>
                </a:extLst>
              </a:tr>
              <a:tr h="501488">
                <a:tc>
                  <a:txBody>
                    <a:bodyPr/>
                    <a:lstStyle/>
                    <a:p>
                      <a:r>
                        <a:rPr lang="hr-HR" sz="1600" b="1" dirty="0"/>
                        <a:t>NOSITELJI:</a:t>
                      </a:r>
                    </a:p>
                  </a:txBody>
                  <a:tcPr/>
                </a:tc>
                <a:tc>
                  <a:txBody>
                    <a:bodyPr/>
                    <a:lstStyle/>
                    <a:p>
                      <a:r>
                        <a:rPr lang="hr-HR" sz="1200" dirty="0"/>
                        <a:t>Učiteljica Glazbene kulture</a:t>
                      </a:r>
                      <a:r>
                        <a:rPr lang="hr-HR" sz="1200" baseline="0" dirty="0"/>
                        <a:t>  Tatjana Zorić i u</a:t>
                      </a:r>
                      <a:r>
                        <a:rPr lang="hr-HR" sz="1200" dirty="0"/>
                        <a:t>čenici od 1. do 8. razreda.</a:t>
                      </a:r>
                    </a:p>
                  </a:txBody>
                  <a:tcPr/>
                </a:tc>
                <a:extLst>
                  <a:ext uri="{0D108BD9-81ED-4DB2-BD59-A6C34878D82A}">
                    <a16:rowId xmlns:a16="http://schemas.microsoft.com/office/drawing/2014/main" val="10002"/>
                  </a:ext>
                </a:extLst>
              </a:tr>
              <a:tr h="567162">
                <a:tc>
                  <a:txBody>
                    <a:bodyPr/>
                    <a:lstStyle/>
                    <a:p>
                      <a:r>
                        <a:rPr lang="hr-HR" sz="1600" b="1" dirty="0"/>
                        <a:t>NAČINI REALIZACIJE:</a:t>
                      </a:r>
                    </a:p>
                  </a:txBody>
                  <a:tcPr/>
                </a:tc>
                <a:tc>
                  <a:txBody>
                    <a:bodyPr/>
                    <a:lstStyle/>
                    <a:p>
                      <a:r>
                        <a:rPr lang="hr-HR" sz="1200" dirty="0"/>
                        <a:t>Zajedničke </a:t>
                      </a:r>
                      <a:r>
                        <a:rPr lang="hr-HR" sz="1200" dirty="0" smtClean="0"/>
                        <a:t>probe,</a:t>
                      </a:r>
                      <a:r>
                        <a:rPr lang="hr-HR" sz="1200" baseline="0" dirty="0" smtClean="0"/>
                        <a:t> uglavnom na daljinu.</a:t>
                      </a:r>
                      <a:endParaRPr lang="hr-HR" sz="1200" dirty="0"/>
                    </a:p>
                  </a:txBody>
                  <a:tcPr/>
                </a:tc>
                <a:extLst>
                  <a:ext uri="{0D108BD9-81ED-4DB2-BD59-A6C34878D82A}">
                    <a16:rowId xmlns:a16="http://schemas.microsoft.com/office/drawing/2014/main" val="10003"/>
                  </a:ext>
                </a:extLst>
              </a:tr>
              <a:tr h="501488">
                <a:tc>
                  <a:txBody>
                    <a:bodyPr/>
                    <a:lstStyle/>
                    <a:p>
                      <a:r>
                        <a:rPr lang="hr-HR" sz="1600" b="1" dirty="0"/>
                        <a:t>VREMENIK:</a:t>
                      </a:r>
                    </a:p>
                  </a:txBody>
                  <a:tcPr/>
                </a:tc>
                <a:tc>
                  <a:txBody>
                    <a:bodyPr/>
                    <a:lstStyle/>
                    <a:p>
                      <a:r>
                        <a:rPr lang="hr-HR" sz="1200" dirty="0"/>
                        <a:t>Tijekom cijele školske</a:t>
                      </a:r>
                      <a:r>
                        <a:rPr lang="hr-HR" sz="1200" baseline="0" dirty="0"/>
                        <a:t> godine po tjednom rasporedu.</a:t>
                      </a:r>
                      <a:endParaRPr lang="hr-HR" sz="1200" dirty="0"/>
                    </a:p>
                  </a:txBody>
                  <a:tcPr/>
                </a:tc>
                <a:extLst>
                  <a:ext uri="{0D108BD9-81ED-4DB2-BD59-A6C34878D82A}">
                    <a16:rowId xmlns:a16="http://schemas.microsoft.com/office/drawing/2014/main" val="10004"/>
                  </a:ext>
                </a:extLst>
              </a:tr>
              <a:tr h="340633">
                <a:tc>
                  <a:txBody>
                    <a:bodyPr/>
                    <a:lstStyle/>
                    <a:p>
                      <a:r>
                        <a:rPr lang="hr-HR" sz="16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501488">
                <a:tc>
                  <a:txBody>
                    <a:bodyPr/>
                    <a:lstStyle/>
                    <a:p>
                      <a:r>
                        <a:rPr lang="hr-HR" sz="1600" b="1" dirty="0"/>
                        <a:t>VREDNOVANJE:</a:t>
                      </a:r>
                    </a:p>
                  </a:txBody>
                  <a:tcPr/>
                </a:tc>
                <a:tc>
                  <a:txBody>
                    <a:bodyPr/>
                    <a:lstStyle/>
                    <a:p>
                      <a:r>
                        <a:rPr lang="hr-HR" sz="1200" dirty="0"/>
                        <a:t>Samovrednovanje zasnovano</a:t>
                      </a:r>
                      <a:r>
                        <a:rPr lang="hr-HR" sz="1200" baseline="0" dirty="0"/>
                        <a:t> na nastupima.</a:t>
                      </a:r>
                      <a:endParaRPr lang="hr-HR" sz="1200" dirty="0"/>
                    </a:p>
                  </a:txBody>
                  <a:tcPr/>
                </a:tc>
                <a:extLst>
                  <a:ext uri="{0D108BD9-81ED-4DB2-BD59-A6C34878D82A}">
                    <a16:rowId xmlns:a16="http://schemas.microsoft.com/office/drawing/2014/main" val="10006"/>
                  </a:ext>
                </a:extLst>
              </a:tr>
            </a:tbl>
          </a:graphicData>
        </a:graphic>
      </p:graphicFrame>
      <p:pic>
        <p:nvPicPr>
          <p:cNvPr id="7" name="Picture 6" descr="The Children Of The Music Presentation Royalty Free Cliparts ...">
            <a:extLst>
              <a:ext uri="{FF2B5EF4-FFF2-40B4-BE49-F238E27FC236}">
                <a16:creationId xmlns:a16="http://schemas.microsoft.com/office/drawing/2014/main" id="{8E9B87C4-2DD3-4A45-94CF-7BA6122379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98562"/>
            <a:ext cx="2077085" cy="1123950"/>
          </a:xfrm>
          <a:prstGeom prst="rect">
            <a:avLst/>
          </a:prstGeom>
          <a:noFill/>
          <a:ln>
            <a:noFill/>
          </a:ln>
        </p:spPr>
      </p:pic>
    </p:spTree>
    <p:extLst>
      <p:ext uri="{BB962C8B-B14F-4D97-AF65-F5344CB8AC3E}">
        <p14:creationId xmlns:p14="http://schemas.microsoft.com/office/powerpoint/2010/main" val="1987569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43608" y="700127"/>
            <a:ext cx="2643174"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a:t>CRVENI KRIŽ</a:t>
            </a:r>
            <a:endParaRPr lang="hr-HR" b="1" dirty="0"/>
          </a:p>
        </p:txBody>
      </p:sp>
      <p:graphicFrame>
        <p:nvGraphicFramePr>
          <p:cNvPr id="6" name="Content Placeholder 3"/>
          <p:cNvGraphicFramePr>
            <a:graphicFrameLocks/>
          </p:cNvGraphicFramePr>
          <p:nvPr>
            <p:extLst>
              <p:ext uri="{D42A27DB-BD31-4B8C-83A1-F6EECF244321}">
                <p14:modId xmlns:p14="http://schemas.microsoft.com/office/powerpoint/2010/main" val="2814930602"/>
              </p:ext>
            </p:extLst>
          </p:nvPr>
        </p:nvGraphicFramePr>
        <p:xfrm>
          <a:off x="971601" y="1844824"/>
          <a:ext cx="6624736" cy="3783540"/>
        </p:xfrm>
        <a:graphic>
          <a:graphicData uri="http://schemas.openxmlformats.org/drawingml/2006/table">
            <a:tbl>
              <a:tblPr firstRow="1" bandRow="1">
                <a:tableStyleId>{0505E3EF-67EA-436B-97B2-0124C06EBD24}</a:tableStyleId>
              </a:tblPr>
              <a:tblGrid>
                <a:gridCol w="1512167">
                  <a:extLst>
                    <a:ext uri="{9D8B030D-6E8A-4147-A177-3AD203B41FA5}">
                      <a16:colId xmlns:a16="http://schemas.microsoft.com/office/drawing/2014/main" val="20000"/>
                    </a:ext>
                  </a:extLst>
                </a:gridCol>
                <a:gridCol w="5112569">
                  <a:extLst>
                    <a:ext uri="{9D8B030D-6E8A-4147-A177-3AD203B41FA5}">
                      <a16:colId xmlns:a16="http://schemas.microsoft.com/office/drawing/2014/main" val="20001"/>
                    </a:ext>
                  </a:extLst>
                </a:gridCol>
              </a:tblGrid>
              <a:tr h="676152">
                <a:tc>
                  <a:txBody>
                    <a:bodyPr/>
                    <a:lstStyle/>
                    <a:p>
                      <a:r>
                        <a:rPr lang="hr-HR" sz="1600" b="1" dirty="0"/>
                        <a:t>CILJEVI:</a:t>
                      </a:r>
                    </a:p>
                  </a:txBody>
                  <a:tcPr/>
                </a:tc>
                <a:tc>
                  <a:txBody>
                    <a:bodyPr/>
                    <a:lstStyle/>
                    <a:p>
                      <a:r>
                        <a:rPr lang="hr-HR" sz="1200" b="0" dirty="0">
                          <a:latin typeface="Calibri" pitchFamily="34" charset="0"/>
                          <a:cs typeface="Calibri" pitchFamily="34" charset="0"/>
                        </a:rPr>
                        <a:t>Š</a:t>
                      </a:r>
                      <a:r>
                        <a:rPr lang="vi-VN" sz="1200" b="0" dirty="0">
                          <a:latin typeface="Calibri" pitchFamily="34" charset="0"/>
                          <a:cs typeface="Calibri" pitchFamily="34" charset="0"/>
                        </a:rPr>
                        <a:t>irenje ideja </a:t>
                      </a:r>
                      <a:r>
                        <a:rPr lang="hr-HR" sz="1200" b="0" dirty="0">
                          <a:latin typeface="Calibri" pitchFamily="34" charset="0"/>
                          <a:cs typeface="Calibri" pitchFamily="34" charset="0"/>
                        </a:rPr>
                        <a:t>Crvenog</a:t>
                      </a:r>
                      <a:r>
                        <a:rPr lang="hr-HR" sz="1200" b="0" baseline="0" dirty="0">
                          <a:latin typeface="Calibri" pitchFamily="34" charset="0"/>
                          <a:cs typeface="Calibri" pitchFamily="34" charset="0"/>
                        </a:rPr>
                        <a:t> križa</a:t>
                      </a:r>
                      <a:r>
                        <a:rPr lang="vi-VN" sz="1200" b="0" dirty="0">
                          <a:latin typeface="Calibri" pitchFamily="34" charset="0"/>
                          <a:cs typeface="Calibri" pitchFamily="34" charset="0"/>
                        </a:rPr>
                        <a:t> i usvajanje brojnih znanja i vještina</a:t>
                      </a:r>
                    </a:p>
                    <a:p>
                      <a:r>
                        <a:rPr lang="vi-VN" sz="1200" b="0" dirty="0">
                          <a:latin typeface="Calibri" pitchFamily="34" charset="0"/>
                          <a:cs typeface="Calibri" pitchFamily="34" charset="0"/>
                        </a:rPr>
                        <a:t>pružanja prve pomoći. Osim usvajanja znanja i vještina, aktivnosti mogu biti i organizacija humanitarnih</a:t>
                      </a:r>
                      <a:r>
                        <a:rPr lang="hr-HR" sz="1200" b="0" baseline="0" dirty="0">
                          <a:latin typeface="Calibri" pitchFamily="34" charset="0"/>
                          <a:cs typeface="Calibri" pitchFamily="34" charset="0"/>
                        </a:rPr>
                        <a:t> </a:t>
                      </a:r>
                      <a:r>
                        <a:rPr lang="vi-VN" sz="1200" b="0" dirty="0">
                          <a:latin typeface="Calibri" pitchFamily="34" charset="0"/>
                          <a:cs typeface="Calibri" pitchFamily="34" charset="0"/>
                        </a:rPr>
                        <a:t>akcija, akcija DDK i edukacija vršnjaka. </a:t>
                      </a:r>
                      <a:endParaRPr lang="hr-HR" sz="1200" b="0" dirty="0">
                        <a:latin typeface="Calibri" pitchFamily="34" charset="0"/>
                        <a:cs typeface="Calibri" pitchFamily="34" charset="0"/>
                      </a:endParaRPr>
                    </a:p>
                  </a:txBody>
                  <a:tcPr/>
                </a:tc>
                <a:extLst>
                  <a:ext uri="{0D108BD9-81ED-4DB2-BD59-A6C34878D82A}">
                    <a16:rowId xmlns:a16="http://schemas.microsoft.com/office/drawing/2014/main" val="10000"/>
                  </a:ext>
                </a:extLst>
              </a:tr>
              <a:tr h="451943">
                <a:tc>
                  <a:txBody>
                    <a:bodyPr/>
                    <a:lstStyle/>
                    <a:p>
                      <a:r>
                        <a:rPr lang="hr-HR" sz="1600" b="1" dirty="0"/>
                        <a:t>NAMJENA:</a:t>
                      </a:r>
                    </a:p>
                  </a:txBody>
                  <a:tcPr/>
                </a:tc>
                <a:tc>
                  <a:txBody>
                    <a:bodyPr/>
                    <a:lstStyle/>
                    <a:p>
                      <a:r>
                        <a:rPr lang="hr-HR" sz="1200" b="0" dirty="0">
                          <a:latin typeface="Calibri" pitchFamily="34" charset="0"/>
                          <a:cs typeface="Calibri" pitchFamily="34" charset="0"/>
                        </a:rPr>
                        <a:t>N</a:t>
                      </a:r>
                      <a:r>
                        <a:rPr lang="vi-VN" sz="1200" b="0" dirty="0">
                          <a:latin typeface="Calibri" pitchFamily="34" charset="0"/>
                          <a:cs typeface="Calibri" pitchFamily="34" charset="0"/>
                        </a:rPr>
                        <a:t>atjeca</a:t>
                      </a:r>
                      <a:r>
                        <a:rPr lang="hr-HR" sz="1200" b="0" dirty="0">
                          <a:latin typeface="Calibri" pitchFamily="34" charset="0"/>
                          <a:cs typeface="Calibri" pitchFamily="34" charset="0"/>
                        </a:rPr>
                        <a:t>nje</a:t>
                      </a:r>
                      <a:r>
                        <a:rPr lang="vi-VN" sz="1200" b="0" dirty="0">
                          <a:latin typeface="Calibri" pitchFamily="34" charset="0"/>
                          <a:cs typeface="Calibri" pitchFamily="34" charset="0"/>
                        </a:rPr>
                        <a:t> za mjesto u timu</a:t>
                      </a:r>
                      <a:r>
                        <a:rPr lang="hr-HR" sz="1200" b="0" baseline="0" dirty="0">
                          <a:latin typeface="Calibri" pitchFamily="34" charset="0"/>
                          <a:cs typeface="Calibri" pitchFamily="34" charset="0"/>
                        </a:rPr>
                        <a:t> </a:t>
                      </a:r>
                      <a:r>
                        <a:rPr lang="vi-VN" sz="1200" b="0" dirty="0">
                          <a:latin typeface="Calibri" pitchFamily="34" charset="0"/>
                          <a:cs typeface="Calibri" pitchFamily="34" charset="0"/>
                        </a:rPr>
                        <a:t>koji </a:t>
                      </a:r>
                      <a:r>
                        <a:rPr lang="hr-HR" sz="1200" b="0" dirty="0">
                          <a:latin typeface="Calibri" pitchFamily="34" charset="0"/>
                          <a:cs typeface="Calibri" pitchFamily="34" charset="0"/>
                        </a:rPr>
                        <a:t>će</a:t>
                      </a:r>
                      <a:r>
                        <a:rPr lang="hr-HR" sz="1200" b="0" baseline="0" dirty="0">
                          <a:latin typeface="Calibri" pitchFamily="34" charset="0"/>
                          <a:cs typeface="Calibri" pitchFamily="34" charset="0"/>
                        </a:rPr>
                        <a:t> </a:t>
                      </a:r>
                      <a:r>
                        <a:rPr lang="vi-VN" sz="1200" b="0" dirty="0">
                          <a:latin typeface="Calibri" pitchFamily="34" charset="0"/>
                          <a:cs typeface="Calibri" pitchFamily="34" charset="0"/>
                        </a:rPr>
                        <a:t>predstavljati školu na gradskom natjecanju koje organizira gradski ograna</a:t>
                      </a:r>
                      <a:r>
                        <a:rPr lang="hr-HR" sz="1200" b="0" dirty="0">
                          <a:latin typeface="Calibri" pitchFamily="34" charset="0"/>
                          <a:cs typeface="Calibri" pitchFamily="34" charset="0"/>
                        </a:rPr>
                        <a:t>k</a:t>
                      </a:r>
                      <a:r>
                        <a:rPr lang="hr-HR" sz="1200" b="0" baseline="0" dirty="0">
                          <a:latin typeface="Calibri" pitchFamily="34" charset="0"/>
                          <a:cs typeface="Calibri" pitchFamily="34" charset="0"/>
                        </a:rPr>
                        <a:t> Crvenog križa</a:t>
                      </a:r>
                      <a:r>
                        <a:rPr lang="hr-HR" sz="1200" b="0" dirty="0">
                          <a:latin typeface="Calibri" pitchFamily="34" charset="0"/>
                          <a:cs typeface="Calibri" pitchFamily="34" charset="0"/>
                        </a:rPr>
                        <a:t>.</a:t>
                      </a:r>
                      <a:endParaRPr lang="hr-HR" sz="1200" dirty="0">
                        <a:latin typeface="Calibri" pitchFamily="34" charset="0"/>
                        <a:cs typeface="Calibri" pitchFamily="34" charset="0"/>
                      </a:endParaRPr>
                    </a:p>
                  </a:txBody>
                  <a:tcPr/>
                </a:tc>
                <a:extLst>
                  <a:ext uri="{0D108BD9-81ED-4DB2-BD59-A6C34878D82A}">
                    <a16:rowId xmlns:a16="http://schemas.microsoft.com/office/drawing/2014/main" val="10001"/>
                  </a:ext>
                </a:extLst>
              </a:tr>
              <a:tr h="391140">
                <a:tc>
                  <a:txBody>
                    <a:bodyPr/>
                    <a:lstStyle/>
                    <a:p>
                      <a:r>
                        <a:rPr lang="hr-HR" sz="1600" b="1" dirty="0"/>
                        <a:t>NOSITELJI:</a:t>
                      </a:r>
                    </a:p>
                  </a:txBody>
                  <a:tcPr/>
                </a:tc>
                <a:tc>
                  <a:txBody>
                    <a:bodyPr/>
                    <a:lstStyle/>
                    <a:p>
                      <a:r>
                        <a:rPr lang="hr-HR" sz="1200" dirty="0">
                          <a:latin typeface="Calibri" pitchFamily="34" charset="0"/>
                          <a:cs typeface="Calibri" pitchFamily="34" charset="0"/>
                        </a:rPr>
                        <a:t>Učitelji</a:t>
                      </a:r>
                      <a:r>
                        <a:rPr lang="hr-HR" sz="1200" baseline="0" dirty="0">
                          <a:latin typeface="Calibri" pitchFamily="34" charset="0"/>
                          <a:cs typeface="Calibri" pitchFamily="34" charset="0"/>
                        </a:rPr>
                        <a:t> Biologije i Prirode </a:t>
                      </a:r>
                      <a:r>
                        <a:rPr lang="hr-HR" sz="1200" dirty="0">
                          <a:latin typeface="Calibri" pitchFamily="34" charset="0"/>
                          <a:cs typeface="Calibri" pitchFamily="34" charset="0"/>
                        </a:rPr>
                        <a:t>Barbara </a:t>
                      </a:r>
                      <a:r>
                        <a:rPr lang="hr-HR" sz="1200" dirty="0" err="1">
                          <a:latin typeface="Calibri" pitchFamily="34" charset="0"/>
                          <a:cs typeface="Calibri" pitchFamily="34" charset="0"/>
                        </a:rPr>
                        <a:t>Hadeljan</a:t>
                      </a:r>
                      <a:r>
                        <a:rPr lang="hr-HR" sz="1200" dirty="0">
                          <a:latin typeface="Calibri" pitchFamily="34" charset="0"/>
                          <a:cs typeface="Calibri" pitchFamily="34" charset="0"/>
                        </a:rPr>
                        <a:t> i Julije </a:t>
                      </a:r>
                      <a:r>
                        <a:rPr lang="hr-HR" sz="1200" dirty="0" err="1">
                          <a:latin typeface="Calibri" pitchFamily="34" charset="0"/>
                          <a:cs typeface="Calibri" pitchFamily="34" charset="0"/>
                        </a:rPr>
                        <a:t>Žigo</a:t>
                      </a:r>
                      <a:r>
                        <a:rPr lang="hr-HR" sz="1200" dirty="0">
                          <a:latin typeface="Calibri" pitchFamily="34" charset="0"/>
                          <a:cs typeface="Calibri" pitchFamily="34" charset="0"/>
                        </a:rPr>
                        <a:t>.</a:t>
                      </a:r>
                    </a:p>
                  </a:txBody>
                  <a:tcPr/>
                </a:tc>
                <a:extLst>
                  <a:ext uri="{0D108BD9-81ED-4DB2-BD59-A6C34878D82A}">
                    <a16:rowId xmlns:a16="http://schemas.microsoft.com/office/drawing/2014/main" val="10002"/>
                  </a:ext>
                </a:extLst>
              </a:tr>
              <a:tr h="572460">
                <a:tc>
                  <a:txBody>
                    <a:bodyPr/>
                    <a:lstStyle/>
                    <a:p>
                      <a:r>
                        <a:rPr lang="hr-HR" sz="1600" b="1" dirty="0"/>
                        <a:t>NAČINI REALIZACIJE:</a:t>
                      </a:r>
                    </a:p>
                  </a:txBody>
                  <a:tcPr/>
                </a:tc>
                <a:tc>
                  <a:txBody>
                    <a:bodyPr/>
                    <a:lstStyle/>
                    <a:p>
                      <a:r>
                        <a:rPr lang="hr-HR" sz="1200" kern="1200" dirty="0">
                          <a:latin typeface="Calibri" pitchFamily="34" charset="0"/>
                          <a:cs typeface="Calibri" pitchFamily="34" charset="0"/>
                        </a:rPr>
                        <a:t>Po naputcima dobivenim od gradskog vijeća i GOCK.</a:t>
                      </a:r>
                      <a:endParaRPr lang="hr-HR" sz="1200" dirty="0">
                        <a:latin typeface="Calibri" pitchFamily="34" charset="0"/>
                        <a:cs typeface="Calibri" pitchFamily="34" charset="0"/>
                      </a:endParaRPr>
                    </a:p>
                  </a:txBody>
                  <a:tcPr/>
                </a:tc>
                <a:extLst>
                  <a:ext uri="{0D108BD9-81ED-4DB2-BD59-A6C34878D82A}">
                    <a16:rowId xmlns:a16="http://schemas.microsoft.com/office/drawing/2014/main" val="10003"/>
                  </a:ext>
                </a:extLst>
              </a:tr>
              <a:tr h="813497">
                <a:tc>
                  <a:txBody>
                    <a:bodyPr/>
                    <a:lstStyle/>
                    <a:p>
                      <a:r>
                        <a:rPr lang="hr-HR" sz="1600" b="1" dirty="0"/>
                        <a:t>VREMENIK:</a:t>
                      </a:r>
                    </a:p>
                  </a:txBody>
                  <a:tcPr/>
                </a:tc>
                <a:tc>
                  <a:txBody>
                    <a:bodyPr/>
                    <a:lstStyle/>
                    <a:p>
                      <a:r>
                        <a:rPr lang="vi-VN" sz="1200" dirty="0">
                          <a:latin typeface="Calibri" pitchFamily="34" charset="0"/>
                          <a:cs typeface="Calibri" pitchFamily="34" charset="0"/>
                        </a:rPr>
                        <a:t>Tijekom godine oformiti će se skupina učenika koja će pohađati izvannastavnu</a:t>
                      </a:r>
                      <a:r>
                        <a:rPr lang="hr-HR" sz="1200" baseline="0" dirty="0">
                          <a:latin typeface="Calibri" pitchFamily="34" charset="0"/>
                          <a:cs typeface="Calibri" pitchFamily="34" charset="0"/>
                        </a:rPr>
                        <a:t> </a:t>
                      </a:r>
                      <a:r>
                        <a:rPr lang="vi-VN" sz="1200" dirty="0">
                          <a:latin typeface="Calibri" pitchFamily="34" charset="0"/>
                          <a:cs typeface="Calibri" pitchFamily="34" charset="0"/>
                        </a:rPr>
                        <a:t>aktivnost </a:t>
                      </a:r>
                      <a:r>
                        <a:rPr lang="hr-HR" sz="1200" dirty="0">
                          <a:latin typeface="Calibri" pitchFamily="34" charset="0"/>
                          <a:cs typeface="Calibri" pitchFamily="34" charset="0"/>
                        </a:rPr>
                        <a:t>prva</a:t>
                      </a:r>
                      <a:r>
                        <a:rPr lang="hr-HR" sz="1200" baseline="0" dirty="0">
                          <a:latin typeface="Calibri" pitchFamily="34" charset="0"/>
                          <a:cs typeface="Calibri" pitchFamily="34" charset="0"/>
                        </a:rPr>
                        <a:t> pomoć</a:t>
                      </a:r>
                      <a:r>
                        <a:rPr lang="vi-VN" sz="1200" dirty="0">
                          <a:latin typeface="Calibri" pitchFamily="34" charset="0"/>
                          <a:cs typeface="Calibri" pitchFamily="34" charset="0"/>
                        </a:rPr>
                        <a:t> prema programu koji je sastavio </a:t>
                      </a:r>
                      <a:r>
                        <a:rPr lang="hr-HR" sz="1200" dirty="0">
                          <a:latin typeface="Calibri" pitchFamily="34" charset="0"/>
                          <a:cs typeface="Calibri" pitchFamily="34" charset="0"/>
                        </a:rPr>
                        <a:t>Crveni</a:t>
                      </a:r>
                      <a:r>
                        <a:rPr lang="hr-HR" sz="1200" baseline="0" dirty="0">
                          <a:latin typeface="Calibri" pitchFamily="34" charset="0"/>
                          <a:cs typeface="Calibri" pitchFamily="34" charset="0"/>
                        </a:rPr>
                        <a:t> križ </a:t>
                      </a:r>
                      <a:r>
                        <a:rPr lang="vi-VN" sz="1200" dirty="0">
                          <a:latin typeface="Calibri" pitchFamily="34" charset="0"/>
                          <a:cs typeface="Calibri" pitchFamily="34" charset="0"/>
                        </a:rPr>
                        <a:t>(tijekom prvog i drugog</a:t>
                      </a:r>
                      <a:r>
                        <a:rPr lang="hr-HR" sz="1200" baseline="0" dirty="0">
                          <a:latin typeface="Calibri" pitchFamily="34" charset="0"/>
                          <a:cs typeface="Calibri" pitchFamily="34" charset="0"/>
                        </a:rPr>
                        <a:t> </a:t>
                      </a:r>
                      <a:r>
                        <a:rPr lang="vi-VN" sz="1200" dirty="0">
                          <a:latin typeface="Calibri" pitchFamily="34" charset="0"/>
                          <a:cs typeface="Calibri" pitchFamily="34" charset="0"/>
                        </a:rPr>
                        <a:t>polugodišta) .</a:t>
                      </a:r>
                    </a:p>
                  </a:txBody>
                  <a:tcPr/>
                </a:tc>
                <a:extLst>
                  <a:ext uri="{0D108BD9-81ED-4DB2-BD59-A6C34878D82A}">
                    <a16:rowId xmlns:a16="http://schemas.microsoft.com/office/drawing/2014/main" val="10004"/>
                  </a:ext>
                </a:extLst>
              </a:tr>
              <a:tr h="475283">
                <a:tc>
                  <a:txBody>
                    <a:bodyPr/>
                    <a:lstStyle/>
                    <a:p>
                      <a:r>
                        <a:rPr lang="hr-HR" sz="1600" b="1" dirty="0"/>
                        <a:t>TROŠKOVNIK:</a:t>
                      </a:r>
                    </a:p>
                  </a:txBody>
                  <a:tcPr/>
                </a:tc>
                <a:tc>
                  <a:txBody>
                    <a:bodyPr/>
                    <a:lstStyle/>
                    <a:p>
                      <a:r>
                        <a:rPr lang="hr-HR" sz="1200" kern="1200" dirty="0">
                          <a:latin typeface="Calibri" pitchFamily="34" charset="0"/>
                          <a:cs typeface="Calibri" pitchFamily="34" charset="0"/>
                        </a:rPr>
                        <a:t>Prema potrebama.</a:t>
                      </a:r>
                      <a:endParaRPr lang="hr-HR" sz="1200" dirty="0">
                        <a:latin typeface="Calibri" pitchFamily="34" charset="0"/>
                        <a:cs typeface="Calibri" pitchFamily="34" charset="0"/>
                      </a:endParaRPr>
                    </a:p>
                  </a:txBody>
                  <a:tcPr/>
                </a:tc>
                <a:extLst>
                  <a:ext uri="{0D108BD9-81ED-4DB2-BD59-A6C34878D82A}">
                    <a16:rowId xmlns:a16="http://schemas.microsoft.com/office/drawing/2014/main" val="10005"/>
                  </a:ext>
                </a:extLst>
              </a:tr>
              <a:tr h="391148">
                <a:tc>
                  <a:txBody>
                    <a:bodyPr/>
                    <a:lstStyle/>
                    <a:p>
                      <a:r>
                        <a:rPr lang="hr-HR" sz="1600" b="1" dirty="0"/>
                        <a:t>VREDNOVANJE:</a:t>
                      </a:r>
                    </a:p>
                  </a:txBody>
                  <a:tcPr/>
                </a:tc>
                <a:tc>
                  <a:txBody>
                    <a:bodyPr/>
                    <a:lstStyle/>
                    <a:p>
                      <a:r>
                        <a:rPr lang="hr-HR" sz="1200" kern="1200" dirty="0">
                          <a:latin typeface="Calibri" pitchFamily="34" charset="0"/>
                          <a:cs typeface="Calibri" pitchFamily="34" charset="0"/>
                        </a:rPr>
                        <a:t>Praćenje zainteresiranosti učenika.</a:t>
                      </a:r>
                      <a:endParaRPr lang="hr-HR" sz="1200" dirty="0">
                        <a:latin typeface="Calibri" pitchFamily="34" charset="0"/>
                        <a:cs typeface="Calibri" pitchFamily="34" charset="0"/>
                      </a:endParaRPr>
                    </a:p>
                  </a:txBody>
                  <a:tcPr/>
                </a:tc>
                <a:extLst>
                  <a:ext uri="{0D108BD9-81ED-4DB2-BD59-A6C34878D82A}">
                    <a16:rowId xmlns:a16="http://schemas.microsoft.com/office/drawing/2014/main" val="10006"/>
                  </a:ext>
                </a:extLst>
              </a:tr>
            </a:tbl>
          </a:graphicData>
        </a:graphic>
      </p:graphicFrame>
      <p:pic>
        <p:nvPicPr>
          <p:cNvPr id="7" name="Picture 6" descr="First aid soft tissue injury | Premium Vector">
            <a:extLst>
              <a:ext uri="{FF2B5EF4-FFF2-40B4-BE49-F238E27FC236}">
                <a16:creationId xmlns:a16="http://schemas.microsoft.com/office/drawing/2014/main" id="{802D9343-787F-4F22-95E1-489C718B433F}"/>
              </a:ext>
            </a:extLst>
          </p:cNvPr>
          <p:cNvPicPr/>
          <p:nvPr/>
        </p:nvPicPr>
        <p:blipFill rotWithShape="1">
          <a:blip r:embed="rId3" cstate="print">
            <a:extLst>
              <a:ext uri="{28A0092B-C50C-407E-A947-70E740481C1C}">
                <a14:useLocalDpi xmlns:a14="http://schemas.microsoft.com/office/drawing/2010/main" val="0"/>
              </a:ext>
            </a:extLst>
          </a:blip>
          <a:srcRect l="2094" t="14705" b="13091"/>
          <a:stretch/>
        </p:blipFill>
        <p:spPr bwMode="auto">
          <a:xfrm>
            <a:off x="6214019" y="620688"/>
            <a:ext cx="1600894" cy="1084334"/>
          </a:xfrm>
          <a:prstGeom prst="rect">
            <a:avLst/>
          </a:prstGeom>
          <a:noFill/>
          <a:ln>
            <a:noFill/>
          </a:ln>
        </p:spPr>
      </p:pic>
    </p:spTree>
    <p:extLst>
      <p:ext uri="{BB962C8B-B14F-4D97-AF65-F5344CB8AC3E}">
        <p14:creationId xmlns:p14="http://schemas.microsoft.com/office/powerpoint/2010/main" val="100888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15616" y="764704"/>
            <a:ext cx="5544615"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t>RUKOMET, ODBOJKA, KOŠARKA I NOGOMET</a:t>
            </a:r>
          </a:p>
        </p:txBody>
      </p:sp>
      <p:graphicFrame>
        <p:nvGraphicFramePr>
          <p:cNvPr id="6" name="Content Placeholder 3"/>
          <p:cNvGraphicFramePr>
            <a:graphicFrameLocks/>
          </p:cNvGraphicFramePr>
          <p:nvPr>
            <p:extLst>
              <p:ext uri="{D42A27DB-BD31-4B8C-83A1-F6EECF244321}">
                <p14:modId xmlns:p14="http://schemas.microsoft.com/office/powerpoint/2010/main" val="2400644242"/>
              </p:ext>
            </p:extLst>
          </p:nvPr>
        </p:nvGraphicFramePr>
        <p:xfrm>
          <a:off x="1115616" y="1844824"/>
          <a:ext cx="6768752" cy="3753174"/>
        </p:xfrm>
        <a:graphic>
          <a:graphicData uri="http://schemas.openxmlformats.org/drawingml/2006/table">
            <a:tbl>
              <a:tblPr firstRow="1" bandRow="1">
                <a:tableStyleId>{0505E3EF-67EA-436B-97B2-0124C06EBD24}</a:tableStyleId>
              </a:tblPr>
              <a:tblGrid>
                <a:gridCol w="1562020">
                  <a:extLst>
                    <a:ext uri="{9D8B030D-6E8A-4147-A177-3AD203B41FA5}">
                      <a16:colId xmlns:a16="http://schemas.microsoft.com/office/drawing/2014/main" val="20000"/>
                    </a:ext>
                  </a:extLst>
                </a:gridCol>
                <a:gridCol w="5206732">
                  <a:extLst>
                    <a:ext uri="{9D8B030D-6E8A-4147-A177-3AD203B41FA5}">
                      <a16:colId xmlns:a16="http://schemas.microsoft.com/office/drawing/2014/main" val="20001"/>
                    </a:ext>
                  </a:extLst>
                </a:gridCol>
              </a:tblGrid>
              <a:tr h="634971">
                <a:tc>
                  <a:txBody>
                    <a:bodyPr/>
                    <a:lstStyle/>
                    <a:p>
                      <a:r>
                        <a:rPr lang="hr-HR" sz="1600" b="1" dirty="0"/>
                        <a:t>CILJEVI:</a:t>
                      </a:r>
                    </a:p>
                  </a:txBody>
                  <a:tcPr/>
                </a:tc>
                <a:tc>
                  <a:txBody>
                    <a:bodyPr/>
                    <a:lstStyle/>
                    <a:p>
                      <a:r>
                        <a:rPr lang="hr-HR" sz="1200" b="0" dirty="0"/>
                        <a:t>Učenicima sa psihosomatskim predispozicijama</a:t>
                      </a:r>
                      <a:r>
                        <a:rPr lang="hr-HR" sz="1200" b="0" baseline="0" dirty="0"/>
                        <a:t> omogućiti stjecanje motoričkih i teorijskih informacija, razvijanje natjecateljskog duha, suradnje sa sportskim klubovima i drugim školskim sportskim društvima.</a:t>
                      </a:r>
                      <a:endParaRPr lang="hr-HR" sz="1200" b="0" dirty="0"/>
                    </a:p>
                  </a:txBody>
                  <a:tcPr/>
                </a:tc>
                <a:extLst>
                  <a:ext uri="{0D108BD9-81ED-4DB2-BD59-A6C34878D82A}">
                    <a16:rowId xmlns:a16="http://schemas.microsoft.com/office/drawing/2014/main" val="10000"/>
                  </a:ext>
                </a:extLst>
              </a:tr>
              <a:tr h="472677">
                <a:tc>
                  <a:txBody>
                    <a:bodyPr/>
                    <a:lstStyle/>
                    <a:p>
                      <a:r>
                        <a:rPr lang="hr-HR" sz="1600" b="1" dirty="0"/>
                        <a:t>NAMJENA:</a:t>
                      </a:r>
                    </a:p>
                  </a:txBody>
                  <a:tcPr/>
                </a:tc>
                <a:tc>
                  <a:txBody>
                    <a:bodyPr/>
                    <a:lstStyle/>
                    <a:p>
                      <a:r>
                        <a:rPr lang="hr-HR" sz="1200" dirty="0"/>
                        <a:t>Priprema za natjecanja, sudjelovanje</a:t>
                      </a:r>
                      <a:r>
                        <a:rPr lang="hr-HR" sz="1200" baseline="0" dirty="0"/>
                        <a:t> na gradskoj, županijskoj, međužupanijskoj i državnoj razini.</a:t>
                      </a:r>
                      <a:endParaRPr lang="hr-HR" sz="1200" dirty="0"/>
                    </a:p>
                  </a:txBody>
                  <a:tcPr/>
                </a:tc>
                <a:extLst>
                  <a:ext uri="{0D108BD9-81ED-4DB2-BD59-A6C34878D82A}">
                    <a16:rowId xmlns:a16="http://schemas.microsoft.com/office/drawing/2014/main" val="10001"/>
                  </a:ext>
                </a:extLst>
              </a:tr>
              <a:tr h="453551">
                <a:tc>
                  <a:txBody>
                    <a:bodyPr/>
                    <a:lstStyle/>
                    <a:p>
                      <a:r>
                        <a:rPr lang="hr-HR" sz="1600" b="1" dirty="0"/>
                        <a:t>NOSITELJI:</a:t>
                      </a:r>
                    </a:p>
                  </a:txBody>
                  <a:tcPr/>
                </a:tc>
                <a:tc>
                  <a:txBody>
                    <a:bodyPr/>
                    <a:lstStyle/>
                    <a:p>
                      <a:r>
                        <a:rPr lang="hr-HR" sz="1200" dirty="0"/>
                        <a:t>Učitelji Tjelesne</a:t>
                      </a:r>
                      <a:r>
                        <a:rPr lang="hr-HR" sz="1200" baseline="0" dirty="0"/>
                        <a:t> i zdravstvene kulture </a:t>
                      </a:r>
                      <a:r>
                        <a:rPr lang="hr-HR" sz="1200" dirty="0"/>
                        <a:t>Albert </a:t>
                      </a:r>
                      <a:r>
                        <a:rPr lang="hr-HR" sz="1200" dirty="0" err="1"/>
                        <a:t>Radovniković</a:t>
                      </a:r>
                      <a:r>
                        <a:rPr lang="hr-HR" sz="1200" baseline="0" dirty="0"/>
                        <a:t> i </a:t>
                      </a:r>
                      <a:r>
                        <a:rPr lang="hr-HR" sz="1200" dirty="0"/>
                        <a:t>Lucijan Ćurković</a:t>
                      </a:r>
                      <a:r>
                        <a:rPr lang="hr-HR" sz="1200" baseline="0" dirty="0"/>
                        <a:t>  te učitelj Povijesti Karlo Lisica, učenici i organizatori natjecanja.</a:t>
                      </a:r>
                      <a:endParaRPr lang="hr-HR" sz="1200" dirty="0"/>
                    </a:p>
                  </a:txBody>
                  <a:tcPr/>
                </a:tc>
                <a:extLst>
                  <a:ext uri="{0D108BD9-81ED-4DB2-BD59-A6C34878D82A}">
                    <a16:rowId xmlns:a16="http://schemas.microsoft.com/office/drawing/2014/main" val="10002"/>
                  </a:ext>
                </a:extLst>
              </a:tr>
              <a:tr h="678434">
                <a:tc>
                  <a:txBody>
                    <a:bodyPr/>
                    <a:lstStyle/>
                    <a:p>
                      <a:r>
                        <a:rPr lang="hr-HR" sz="1600" b="1" dirty="0"/>
                        <a:t>NAČINI REALIZACIJE:</a:t>
                      </a:r>
                    </a:p>
                  </a:txBody>
                  <a:tcPr/>
                </a:tc>
                <a:tc>
                  <a:txBody>
                    <a:bodyPr/>
                    <a:lstStyle/>
                    <a:p>
                      <a:r>
                        <a:rPr lang="hr-HR" sz="1200" dirty="0"/>
                        <a:t>Treninzi u školi, natjecanja školskih sportskih </a:t>
                      </a:r>
                      <a:r>
                        <a:rPr lang="hr-HR" sz="1200" dirty="0" smtClean="0"/>
                        <a:t>klubova-</a:t>
                      </a:r>
                      <a:r>
                        <a:rPr lang="hr-HR" sz="1200" baseline="0" dirty="0" smtClean="0"/>
                        <a:t> ukoliko bude došlo do poboljšanja ukupne epidemiološke situacije.</a:t>
                      </a:r>
                      <a:endParaRPr lang="hr-HR" sz="1200" dirty="0"/>
                    </a:p>
                  </a:txBody>
                  <a:tcPr/>
                </a:tc>
                <a:extLst>
                  <a:ext uri="{0D108BD9-81ED-4DB2-BD59-A6C34878D82A}">
                    <a16:rowId xmlns:a16="http://schemas.microsoft.com/office/drawing/2014/main" val="10003"/>
                  </a:ext>
                </a:extLst>
              </a:tr>
              <a:tr h="472677">
                <a:tc>
                  <a:txBody>
                    <a:bodyPr/>
                    <a:lstStyle/>
                    <a:p>
                      <a:r>
                        <a:rPr lang="hr-HR" sz="1600" b="1" dirty="0"/>
                        <a:t>VREMENIK:</a:t>
                      </a:r>
                    </a:p>
                  </a:txBody>
                  <a:tcPr/>
                </a:tc>
                <a:tc>
                  <a:txBody>
                    <a:bodyPr/>
                    <a:lstStyle/>
                    <a:p>
                      <a:r>
                        <a:rPr lang="hr-HR" sz="1200" dirty="0"/>
                        <a:t>Kroz cijelu nastavnu godinu 2020./2021.</a:t>
                      </a:r>
                    </a:p>
                  </a:txBody>
                  <a:tcPr/>
                </a:tc>
                <a:extLst>
                  <a:ext uri="{0D108BD9-81ED-4DB2-BD59-A6C34878D82A}">
                    <a16:rowId xmlns:a16="http://schemas.microsoft.com/office/drawing/2014/main" val="10004"/>
                  </a:ext>
                </a:extLst>
              </a:tr>
              <a:tr h="472677">
                <a:tc>
                  <a:txBody>
                    <a:bodyPr/>
                    <a:lstStyle/>
                    <a:p>
                      <a:r>
                        <a:rPr lang="hr-HR" sz="1600" b="1" dirty="0"/>
                        <a:t>TROŠKOVNIK:</a:t>
                      </a:r>
                    </a:p>
                  </a:txBody>
                  <a:tcPr/>
                </a:tc>
                <a:tc>
                  <a:txBody>
                    <a:bodyPr/>
                    <a:lstStyle/>
                    <a:p>
                      <a:r>
                        <a:rPr lang="hr-HR" sz="1200" dirty="0"/>
                        <a:t>Sredstva koja osigurava škola i organizator natjecanja.</a:t>
                      </a:r>
                    </a:p>
                  </a:txBody>
                  <a:tcPr/>
                </a:tc>
                <a:extLst>
                  <a:ext uri="{0D108BD9-81ED-4DB2-BD59-A6C34878D82A}">
                    <a16:rowId xmlns:a16="http://schemas.microsoft.com/office/drawing/2014/main" val="10005"/>
                  </a:ext>
                </a:extLst>
              </a:tr>
              <a:tr h="559429">
                <a:tc>
                  <a:txBody>
                    <a:bodyPr/>
                    <a:lstStyle/>
                    <a:p>
                      <a:r>
                        <a:rPr lang="hr-HR" sz="1600" b="1" dirty="0"/>
                        <a:t>VREDNOVANJE:</a:t>
                      </a:r>
                    </a:p>
                  </a:txBody>
                  <a:tcPr/>
                </a:tc>
                <a:tc>
                  <a:txBody>
                    <a:bodyPr/>
                    <a:lstStyle/>
                    <a:p>
                      <a:r>
                        <a:rPr lang="hr-HR" sz="1200" dirty="0"/>
                        <a:t>Uspjehom na školskim i klupskim natjecanjima.</a:t>
                      </a:r>
                    </a:p>
                  </a:txBody>
                  <a:tcPr/>
                </a:tc>
                <a:extLst>
                  <a:ext uri="{0D108BD9-81ED-4DB2-BD59-A6C34878D82A}">
                    <a16:rowId xmlns:a16="http://schemas.microsoft.com/office/drawing/2014/main" val="10006"/>
                  </a:ext>
                </a:extLst>
              </a:tr>
            </a:tbl>
          </a:graphicData>
        </a:graphic>
      </p:graphicFrame>
      <p:pic>
        <p:nvPicPr>
          <p:cNvPr id="8" name="Picture 7" descr="Stock vector illustration back to ... | Stock vector | Colourbox">
            <a:extLst>
              <a:ext uri="{FF2B5EF4-FFF2-40B4-BE49-F238E27FC236}">
                <a16:creationId xmlns:a16="http://schemas.microsoft.com/office/drawing/2014/main" id="{33CBE881-A9D2-4668-8241-B133A0A5D9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764704"/>
            <a:ext cx="1348306" cy="832961"/>
          </a:xfrm>
          <a:prstGeom prst="rect">
            <a:avLst/>
          </a:prstGeom>
          <a:noFill/>
          <a:ln>
            <a:noFill/>
          </a:ln>
        </p:spPr>
      </p:pic>
    </p:spTree>
    <p:extLst>
      <p:ext uri="{BB962C8B-B14F-4D97-AF65-F5344CB8AC3E}">
        <p14:creationId xmlns:p14="http://schemas.microsoft.com/office/powerpoint/2010/main" val="100888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857488" y="692696"/>
            <a:ext cx="2408523" cy="59835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5000" lnSpcReduction="20000"/>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spc="150" dirty="0">
                <a:ln w="11430"/>
                <a:solidFill>
                  <a:schemeClr val="bg1"/>
                </a:solidFill>
                <a:effectLst>
                  <a:outerShdw blurRad="25400" algn="tl" rotWithShape="0">
                    <a:srgbClr val="000000">
                      <a:alpha val="43000"/>
                    </a:srgbClr>
                  </a:outerShdw>
                </a:effectLst>
              </a:rPr>
              <a:t>PROGRAMI</a:t>
            </a:r>
          </a:p>
        </p:txBody>
      </p:sp>
      <p:sp>
        <p:nvSpPr>
          <p:cNvPr id="6" name="Content Placeholder 2"/>
          <p:cNvSpPr txBox="1">
            <a:spLocks/>
          </p:cNvSpPr>
          <p:nvPr/>
        </p:nvSpPr>
        <p:spPr>
          <a:xfrm>
            <a:off x="755577" y="1785932"/>
            <a:ext cx="3384376" cy="3206805"/>
          </a:xfrm>
          <a:prstGeom prst="rect">
            <a:avLst/>
          </a:prstGeom>
        </p:spPr>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hr-HR" sz="2600" b="1" dirty="0">
              <a:ln w="11430"/>
              <a:solidFill>
                <a:schemeClr val="accent4">
                  <a:lumMod val="60000"/>
                  <a:lumOff val="40000"/>
                </a:schemeClr>
              </a:solidFill>
            </a:endParaRPr>
          </a:p>
        </p:txBody>
      </p:sp>
      <p:pic>
        <p:nvPicPr>
          <p:cNvPr id="3076" name="Picture 4" descr="Doctor Kids Royalty Free Vector Image - Vecto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7992"/>
          <a:stretch/>
        </p:blipFill>
        <p:spPr bwMode="auto">
          <a:xfrm>
            <a:off x="4173406" y="1413230"/>
            <a:ext cx="4189062" cy="403154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utnik 3"/>
          <p:cNvSpPr/>
          <p:nvPr/>
        </p:nvSpPr>
        <p:spPr>
          <a:xfrm>
            <a:off x="1043608" y="2420888"/>
            <a:ext cx="3240360" cy="2031325"/>
          </a:xfrm>
          <a:prstGeom prst="rect">
            <a:avLst/>
          </a:prstGeom>
        </p:spPr>
        <p:txBody>
          <a:bodyPr wrap="square">
            <a:spAutoFit/>
          </a:bodyPr>
          <a:lstStyle/>
          <a:p>
            <a:pPr marL="285750" indent="-285750">
              <a:buFont typeface="Arial" pitchFamily="34" charset="0"/>
              <a:buChar char="•"/>
            </a:pPr>
            <a:r>
              <a:rPr lang="hr-HR" b="1" dirty="0">
                <a:solidFill>
                  <a:schemeClr val="accent4">
                    <a:lumMod val="75000"/>
                  </a:schemeClr>
                </a:solidFill>
              </a:rPr>
              <a:t>ZDRAVSTVENI ODGOJ I OBRAZOVANJE – razredna nastava</a:t>
            </a:r>
            <a:endParaRPr lang="hr-HR" dirty="0">
              <a:solidFill>
                <a:schemeClr val="accent4">
                  <a:lumMod val="75000"/>
                </a:schemeClr>
              </a:solidFill>
            </a:endParaRPr>
          </a:p>
          <a:p>
            <a:pPr marL="285750" indent="-285750">
              <a:buFont typeface="Arial" pitchFamily="34" charset="0"/>
              <a:buChar char="•"/>
            </a:pPr>
            <a:r>
              <a:rPr lang="hr-HR" b="1" dirty="0">
                <a:solidFill>
                  <a:schemeClr val="accent4">
                    <a:lumMod val="75000"/>
                  </a:schemeClr>
                </a:solidFill>
              </a:rPr>
              <a:t>ZDRAVSTVENI ODGOJ I OBRAZOVANJE – predmetna nastava</a:t>
            </a:r>
            <a:endParaRPr lang="hr-HR" dirty="0">
              <a:solidFill>
                <a:schemeClr val="accent4">
                  <a:lumMod val="75000"/>
                </a:schemeClr>
              </a:solidFill>
            </a:endParaRPr>
          </a:p>
          <a:p>
            <a:pPr marL="285750" indent="-285750">
              <a:buFont typeface="Arial" pitchFamily="34" charset="0"/>
              <a:buChar char="•"/>
            </a:pPr>
            <a:r>
              <a:rPr lang="hr-HR" b="1" dirty="0">
                <a:solidFill>
                  <a:schemeClr val="accent4">
                    <a:lumMod val="75000"/>
                  </a:schemeClr>
                </a:solidFill>
              </a:rPr>
              <a:t>GRAĐANSKI ODGOJ</a:t>
            </a:r>
            <a:endParaRPr lang="hr-HR" dirty="0">
              <a:solidFill>
                <a:schemeClr val="accent4">
                  <a:lumMod val="75000"/>
                </a:schemeClr>
              </a:solidFill>
            </a:endParaRPr>
          </a:p>
        </p:txBody>
      </p:sp>
    </p:spTree>
    <p:extLst>
      <p:ext uri="{BB962C8B-B14F-4D97-AF65-F5344CB8AC3E}">
        <p14:creationId xmlns:p14="http://schemas.microsoft.com/office/powerpoint/2010/main" val="1388521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42976" y="1057788"/>
            <a:ext cx="6858048" cy="61082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ZDRAVSTVENI ODGOJ I OBRAZOVANJE</a:t>
            </a:r>
            <a:endPar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Content Placeholder 2"/>
          <p:cNvSpPr txBox="1">
            <a:spLocks/>
          </p:cNvSpPr>
          <p:nvPr/>
        </p:nvSpPr>
        <p:spPr>
          <a:xfrm>
            <a:off x="971600" y="2060848"/>
            <a:ext cx="7263456" cy="320680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Zdravstveni odgoj u hrvatskim školama originalni </a:t>
            </a:r>
            <a:r>
              <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je </a:t>
            </a: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hrvatski doprinos</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ostvarenju tih ciljeva. Kroz četiri modula (Živjeti zdravo, Prevencija</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nasilničkog ponašanja, Prevencija ovisnosti, Spolna/rodna</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ravnopravnost i odgovorno spolno ponašanje), koji uz već prisutne</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sadržaje međupredmetne teme Zdravlje, sigurnost i zaštita okoliša,</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zdravstveni odgoj dodatno promiče i osigurava pozitivan i odgovoran</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odnos učenika prema zdravlju, sigurnosti, zaštiti okoliša i održivu</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razvoju te na taj način osigurava punoću definicije zdravlja kao stanja</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potpunog tjelesnog, duševnog i socijalnog blagostanja, a ne samo</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rPr>
              <a:t>odsutnosti bolesti i iznemoglosti.</a:t>
            </a:r>
            <a:endParaRPr kumimoji="0" lang="hr-HR" sz="2000" b="0" i="0" u="none" strike="noStrike" kern="1200" cap="none" spc="0" normalizeH="0" baseline="0" noProof="0" dirty="0">
              <a:ln>
                <a:noFill/>
              </a:ln>
              <a:solidFill>
                <a:sysClr val="windowText" lastClr="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388521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55576" y="734020"/>
            <a:ext cx="7143768" cy="61082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ZDRAVSTVENI ODGOJ – </a:t>
            </a:r>
            <a:r>
              <a:rPr lang="hr-HR" b="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razredna nastava</a:t>
            </a:r>
            <a:endPar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Rezervirano mjesto sadržaja 11"/>
          <p:cNvGraphicFramePr>
            <a:graphicFrameLocks/>
          </p:cNvGraphicFramePr>
          <p:nvPr>
            <p:extLst>
              <p:ext uri="{D42A27DB-BD31-4B8C-83A1-F6EECF244321}">
                <p14:modId xmlns:p14="http://schemas.microsoft.com/office/powerpoint/2010/main" val="2178636331"/>
              </p:ext>
            </p:extLst>
          </p:nvPr>
        </p:nvGraphicFramePr>
        <p:xfrm>
          <a:off x="755576" y="1916832"/>
          <a:ext cx="7543800" cy="3855720"/>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70840">
                <a:tc>
                  <a:txBody>
                    <a:bodyPr/>
                    <a:lstStyle/>
                    <a:p>
                      <a:pPr algn="ctr"/>
                      <a:r>
                        <a:rPr lang="hr-HR" dirty="0" err="1"/>
                        <a:t>r.b</a:t>
                      </a:r>
                      <a:r>
                        <a:rPr lang="hr-HR" dirty="0"/>
                        <a:t>.</a:t>
                      </a:r>
                    </a:p>
                  </a:txBody>
                  <a:tcPr/>
                </a:tc>
                <a:tc>
                  <a:txBody>
                    <a:bodyPr/>
                    <a:lstStyle/>
                    <a:p>
                      <a:pPr algn="ctr"/>
                      <a:r>
                        <a:rPr lang="hr-HR" dirty="0"/>
                        <a:t>Moduli</a:t>
                      </a:r>
                    </a:p>
                  </a:txBody>
                  <a:tcPr/>
                </a:tc>
                <a:tc>
                  <a:txBody>
                    <a:bodyPr/>
                    <a:lstStyle/>
                    <a:p>
                      <a:pPr algn="ctr"/>
                      <a:r>
                        <a:rPr lang="hr-HR" dirty="0"/>
                        <a:t>1.r.</a:t>
                      </a:r>
                    </a:p>
                  </a:txBody>
                  <a:tcPr/>
                </a:tc>
                <a:tc>
                  <a:txBody>
                    <a:bodyPr/>
                    <a:lstStyle/>
                    <a:p>
                      <a:pPr algn="ctr"/>
                      <a:r>
                        <a:rPr lang="hr-HR" dirty="0"/>
                        <a:t>2.r.</a:t>
                      </a:r>
                    </a:p>
                  </a:txBody>
                  <a:tcPr/>
                </a:tc>
                <a:tc>
                  <a:txBody>
                    <a:bodyPr/>
                    <a:lstStyle/>
                    <a:p>
                      <a:pPr algn="ctr"/>
                      <a:r>
                        <a:rPr lang="hr-HR" dirty="0"/>
                        <a:t>3.r.</a:t>
                      </a:r>
                    </a:p>
                  </a:txBody>
                  <a:tcPr/>
                </a:tc>
                <a:tc>
                  <a:txBody>
                    <a:bodyPr/>
                    <a:lstStyle/>
                    <a:p>
                      <a:pPr algn="ctr"/>
                      <a:r>
                        <a:rPr lang="hr-HR" dirty="0"/>
                        <a:t>4.r.</a:t>
                      </a:r>
                    </a:p>
                  </a:txBody>
                  <a:tcPr/>
                </a:tc>
                <a:extLst>
                  <a:ext uri="{0D108BD9-81ED-4DB2-BD59-A6C34878D82A}">
                    <a16:rowId xmlns:a16="http://schemas.microsoft.com/office/drawing/2014/main" val="10000"/>
                  </a:ext>
                </a:extLst>
              </a:tr>
              <a:tr h="370840">
                <a:tc>
                  <a:txBody>
                    <a:bodyPr/>
                    <a:lstStyle/>
                    <a:p>
                      <a:pPr algn="ctr"/>
                      <a:r>
                        <a:rPr lang="hr-HR" dirty="0"/>
                        <a:t>1</a:t>
                      </a:r>
                    </a:p>
                  </a:txBody>
                  <a:tcPr/>
                </a:tc>
                <a:tc>
                  <a:txBody>
                    <a:bodyPr/>
                    <a:lstStyle/>
                    <a:p>
                      <a:r>
                        <a:rPr lang="hr-HR" dirty="0"/>
                        <a:t>Živjeti zdravo</a:t>
                      </a:r>
                    </a:p>
                  </a:txBody>
                  <a:tcPr/>
                </a:tc>
                <a:tc>
                  <a:txBody>
                    <a:bodyPr/>
                    <a:lstStyle/>
                    <a:p>
                      <a:r>
                        <a:rPr lang="hr-HR" dirty="0"/>
                        <a:t>6</a:t>
                      </a:r>
                    </a:p>
                  </a:txBody>
                  <a:tcPr/>
                </a:tc>
                <a:tc>
                  <a:txBody>
                    <a:bodyPr/>
                    <a:lstStyle/>
                    <a:p>
                      <a:r>
                        <a:rPr lang="hr-HR" dirty="0"/>
                        <a:t>6</a:t>
                      </a:r>
                    </a:p>
                  </a:txBody>
                  <a:tcPr/>
                </a:tc>
                <a:tc>
                  <a:txBody>
                    <a:bodyPr/>
                    <a:lstStyle/>
                    <a:p>
                      <a:r>
                        <a:rPr lang="hr-HR" dirty="0"/>
                        <a:t>6</a:t>
                      </a:r>
                    </a:p>
                  </a:txBody>
                  <a:tcPr/>
                </a:tc>
                <a:tc>
                  <a:txBody>
                    <a:bodyPr/>
                    <a:lstStyle/>
                    <a:p>
                      <a:r>
                        <a:rPr lang="hr-HR" dirty="0"/>
                        <a:t>5</a:t>
                      </a:r>
                    </a:p>
                  </a:txBody>
                  <a:tcPr/>
                </a:tc>
                <a:extLst>
                  <a:ext uri="{0D108BD9-81ED-4DB2-BD59-A6C34878D82A}">
                    <a16:rowId xmlns:a16="http://schemas.microsoft.com/office/drawing/2014/main" val="10001"/>
                  </a:ext>
                </a:extLst>
              </a:tr>
              <a:tr h="370840">
                <a:tc>
                  <a:txBody>
                    <a:bodyPr/>
                    <a:lstStyle/>
                    <a:p>
                      <a:pPr algn="ctr"/>
                      <a:r>
                        <a:rPr lang="hr-HR" dirty="0"/>
                        <a:t>2</a:t>
                      </a:r>
                    </a:p>
                  </a:txBody>
                  <a:tcPr/>
                </a:tc>
                <a:tc>
                  <a:txBody>
                    <a:bodyPr/>
                    <a:lstStyle/>
                    <a:p>
                      <a:r>
                        <a:rPr lang="hr-HR" dirty="0"/>
                        <a:t>Prevencija nasilničkog ponašanja </a:t>
                      </a:r>
                    </a:p>
                  </a:txBody>
                  <a:tcPr/>
                </a:tc>
                <a:tc>
                  <a:txBody>
                    <a:bodyPr/>
                    <a:lstStyle/>
                    <a:p>
                      <a:r>
                        <a:rPr lang="hr-HR" dirty="0"/>
                        <a:t>2</a:t>
                      </a:r>
                    </a:p>
                  </a:txBody>
                  <a:tcPr/>
                </a:tc>
                <a:tc>
                  <a:txBody>
                    <a:bodyPr/>
                    <a:lstStyle/>
                    <a:p>
                      <a:r>
                        <a:rPr lang="hr-HR" dirty="0"/>
                        <a:t>3</a:t>
                      </a:r>
                    </a:p>
                  </a:txBody>
                  <a:tcPr/>
                </a:tc>
                <a:tc>
                  <a:txBody>
                    <a:bodyPr/>
                    <a:lstStyle/>
                    <a:p>
                      <a:r>
                        <a:rPr lang="hr-HR" dirty="0"/>
                        <a:t>2</a:t>
                      </a:r>
                    </a:p>
                  </a:txBody>
                  <a:tcPr/>
                </a:tc>
                <a:tc>
                  <a:txBody>
                    <a:bodyPr/>
                    <a:lstStyle/>
                    <a:p>
                      <a:r>
                        <a:rPr lang="hr-HR" dirty="0"/>
                        <a:t>2</a:t>
                      </a:r>
                    </a:p>
                  </a:txBody>
                  <a:tcPr/>
                </a:tc>
                <a:extLst>
                  <a:ext uri="{0D108BD9-81ED-4DB2-BD59-A6C34878D82A}">
                    <a16:rowId xmlns:a16="http://schemas.microsoft.com/office/drawing/2014/main" val="10002"/>
                  </a:ext>
                </a:extLst>
              </a:tr>
              <a:tr h="370840">
                <a:tc>
                  <a:txBody>
                    <a:bodyPr/>
                    <a:lstStyle/>
                    <a:p>
                      <a:pPr algn="ctr"/>
                      <a:r>
                        <a:rPr lang="hr-HR" dirty="0"/>
                        <a:t>3</a:t>
                      </a:r>
                    </a:p>
                  </a:txBody>
                  <a:tcPr/>
                </a:tc>
                <a:tc>
                  <a:txBody>
                    <a:bodyPr/>
                    <a:lstStyle/>
                    <a:p>
                      <a:r>
                        <a:rPr lang="hr-HR" dirty="0"/>
                        <a:t>Prevencija</a:t>
                      </a:r>
                      <a:r>
                        <a:rPr lang="hr-HR" baseline="0" dirty="0"/>
                        <a:t> ovisnosti</a:t>
                      </a:r>
                      <a:endParaRPr lang="hr-HR" dirty="0"/>
                    </a:p>
                  </a:txBody>
                  <a:tcPr/>
                </a:tc>
                <a:tc>
                  <a:txBody>
                    <a:bodyPr/>
                    <a:lstStyle/>
                    <a:p>
                      <a:r>
                        <a:rPr lang="hr-HR" dirty="0"/>
                        <a:t>2</a:t>
                      </a:r>
                    </a:p>
                  </a:txBody>
                  <a:tcPr/>
                </a:tc>
                <a:tc>
                  <a:txBody>
                    <a:bodyPr/>
                    <a:lstStyle/>
                    <a:p>
                      <a:r>
                        <a:rPr lang="hr-HR" dirty="0"/>
                        <a:t>2</a:t>
                      </a:r>
                    </a:p>
                  </a:txBody>
                  <a:tcPr/>
                </a:tc>
                <a:tc>
                  <a:txBody>
                    <a:bodyPr/>
                    <a:lstStyle/>
                    <a:p>
                      <a:r>
                        <a:rPr lang="hr-HR" dirty="0"/>
                        <a:t>1</a:t>
                      </a:r>
                    </a:p>
                  </a:txBody>
                  <a:tcPr/>
                </a:tc>
                <a:tc>
                  <a:txBody>
                    <a:bodyPr/>
                    <a:lstStyle/>
                    <a:p>
                      <a:r>
                        <a:rPr lang="hr-HR" dirty="0"/>
                        <a:t>3</a:t>
                      </a:r>
                    </a:p>
                  </a:txBody>
                  <a:tcPr/>
                </a:tc>
                <a:extLst>
                  <a:ext uri="{0D108BD9-81ED-4DB2-BD59-A6C34878D82A}">
                    <a16:rowId xmlns:a16="http://schemas.microsoft.com/office/drawing/2014/main" val="10003"/>
                  </a:ext>
                </a:extLst>
              </a:tr>
              <a:tr h="370840">
                <a:tc>
                  <a:txBody>
                    <a:bodyPr/>
                    <a:lstStyle/>
                    <a:p>
                      <a:pPr algn="ctr"/>
                      <a:r>
                        <a:rPr lang="hr-HR" dirty="0"/>
                        <a:t>4</a:t>
                      </a:r>
                    </a:p>
                  </a:txBody>
                  <a:tcPr/>
                </a:tc>
                <a:tc>
                  <a:txBody>
                    <a:bodyPr/>
                    <a:lstStyle/>
                    <a:p>
                      <a:r>
                        <a:rPr lang="hr-HR" dirty="0"/>
                        <a:t>Spolna/rodna</a:t>
                      </a:r>
                      <a:r>
                        <a:rPr lang="hr-HR" baseline="0" dirty="0"/>
                        <a:t> ravnopravnost, spolno odgovorno ponašanje</a:t>
                      </a:r>
                      <a:endParaRPr lang="hr-HR" dirty="0"/>
                    </a:p>
                  </a:txBody>
                  <a:tcPr/>
                </a:tc>
                <a:tc>
                  <a:txBody>
                    <a:bodyPr/>
                    <a:lstStyle/>
                    <a:p>
                      <a:r>
                        <a:rPr lang="hr-HR" dirty="0"/>
                        <a:t>0</a:t>
                      </a:r>
                    </a:p>
                  </a:txBody>
                  <a:tcPr/>
                </a:tc>
                <a:tc>
                  <a:txBody>
                    <a:bodyPr/>
                    <a:lstStyle/>
                    <a:p>
                      <a:r>
                        <a:rPr lang="hr-HR" dirty="0"/>
                        <a:t>0</a:t>
                      </a:r>
                    </a:p>
                  </a:txBody>
                  <a:tcPr/>
                </a:tc>
                <a:tc>
                  <a:txBody>
                    <a:bodyPr/>
                    <a:lstStyle/>
                    <a:p>
                      <a:r>
                        <a:rPr lang="hr-HR" dirty="0"/>
                        <a:t>2</a:t>
                      </a:r>
                    </a:p>
                  </a:txBody>
                  <a:tcPr/>
                </a:tc>
                <a:tc>
                  <a:txBody>
                    <a:bodyPr/>
                    <a:lstStyle/>
                    <a:p>
                      <a:r>
                        <a:rPr lang="hr-HR" dirty="0"/>
                        <a:t>2</a:t>
                      </a:r>
                    </a:p>
                  </a:txBody>
                  <a:tcPr/>
                </a:tc>
                <a:extLst>
                  <a:ext uri="{0D108BD9-81ED-4DB2-BD59-A6C34878D82A}">
                    <a16:rowId xmlns:a16="http://schemas.microsoft.com/office/drawing/2014/main" val="10004"/>
                  </a:ext>
                </a:extLst>
              </a:tr>
              <a:tr h="370840">
                <a:tc>
                  <a:txBody>
                    <a:bodyPr/>
                    <a:lstStyle/>
                    <a:p>
                      <a:pPr algn="ctr"/>
                      <a:r>
                        <a:rPr lang="hr-HR" dirty="0"/>
                        <a:t>Ukupno sati</a:t>
                      </a:r>
                    </a:p>
                  </a:txBody>
                  <a:tcPr/>
                </a:tc>
                <a:tc>
                  <a:txBody>
                    <a:bodyPr/>
                    <a:lstStyle/>
                    <a:p>
                      <a:r>
                        <a:rPr lang="hr-HR" dirty="0"/>
                        <a:t>http://www.azoo.hr/images/AZOO/Ravnatelji/RM/Kurikulum_zdravstvenog_odgoja_.pdf</a:t>
                      </a:r>
                    </a:p>
                  </a:txBody>
                  <a:tcPr/>
                </a:tc>
                <a:tc>
                  <a:txBody>
                    <a:bodyPr/>
                    <a:lstStyle/>
                    <a:p>
                      <a:r>
                        <a:rPr lang="hr-HR" dirty="0"/>
                        <a:t>10</a:t>
                      </a:r>
                    </a:p>
                  </a:txBody>
                  <a:tcPr/>
                </a:tc>
                <a:tc>
                  <a:txBody>
                    <a:bodyPr/>
                    <a:lstStyle/>
                    <a:p>
                      <a:r>
                        <a:rPr lang="hr-HR" dirty="0"/>
                        <a:t>11</a:t>
                      </a:r>
                    </a:p>
                  </a:txBody>
                  <a:tcPr/>
                </a:tc>
                <a:tc>
                  <a:txBody>
                    <a:bodyPr/>
                    <a:lstStyle/>
                    <a:p>
                      <a:r>
                        <a:rPr lang="hr-HR" dirty="0"/>
                        <a:t>11</a:t>
                      </a:r>
                    </a:p>
                  </a:txBody>
                  <a:tcPr/>
                </a:tc>
                <a:tc>
                  <a:txBody>
                    <a:bodyPr/>
                    <a:lstStyle/>
                    <a:p>
                      <a:r>
                        <a:rPr lang="hr-HR" dirty="0"/>
                        <a:t>12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1521" y="684066"/>
            <a:ext cx="7500958" cy="61082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ZDRAVSTVENI ODGOJ – </a:t>
            </a:r>
            <a:r>
              <a:rPr lang="hr-HR" b="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predmetna nastava</a:t>
            </a:r>
            <a:endPar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Rezervirano mjesto sadržaja 5">
            <a:extLst>
              <a:ext uri="{FF2B5EF4-FFF2-40B4-BE49-F238E27FC236}">
                <a16:creationId xmlns:a16="http://schemas.microsoft.com/office/drawing/2014/main" id="{524D0CAE-157F-452D-B79F-7100CA4A5628}"/>
              </a:ext>
            </a:extLst>
          </p:cNvPr>
          <p:cNvGraphicFramePr>
            <a:graphicFrameLocks/>
          </p:cNvGraphicFramePr>
          <p:nvPr>
            <p:extLst>
              <p:ext uri="{D42A27DB-BD31-4B8C-83A1-F6EECF244321}">
                <p14:modId xmlns:p14="http://schemas.microsoft.com/office/powerpoint/2010/main" val="3546505765"/>
              </p:ext>
            </p:extLst>
          </p:nvPr>
        </p:nvGraphicFramePr>
        <p:xfrm>
          <a:off x="786803" y="1827066"/>
          <a:ext cx="7391400" cy="3639040"/>
        </p:xfrm>
        <a:graphic>
          <a:graphicData uri="http://schemas.openxmlformats.org/drawingml/2006/table">
            <a:tbl>
              <a:tblPr firstRow="1" bandRow="1">
                <a:tableStyleId>{00A15C55-8517-42AA-B614-E9B94910E393}</a:tableStyleId>
              </a:tblPr>
              <a:tblGrid>
                <a:gridCol w="990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521140">
                <a:tc>
                  <a:txBody>
                    <a:bodyPr/>
                    <a:lstStyle/>
                    <a:p>
                      <a:pPr algn="ctr"/>
                      <a:r>
                        <a:rPr lang="hr-HR" dirty="0" err="1"/>
                        <a:t>r.b</a:t>
                      </a:r>
                      <a:r>
                        <a:rPr lang="hr-HR" dirty="0"/>
                        <a:t>.</a:t>
                      </a:r>
                    </a:p>
                  </a:txBody>
                  <a:tcPr/>
                </a:tc>
                <a:tc>
                  <a:txBody>
                    <a:bodyPr/>
                    <a:lstStyle/>
                    <a:p>
                      <a:pPr algn="ctr"/>
                      <a:r>
                        <a:rPr lang="hr-HR" dirty="0"/>
                        <a:t>Moduli</a:t>
                      </a:r>
                    </a:p>
                  </a:txBody>
                  <a:tcPr/>
                </a:tc>
                <a:tc>
                  <a:txBody>
                    <a:bodyPr/>
                    <a:lstStyle/>
                    <a:p>
                      <a:pPr algn="ctr"/>
                      <a:r>
                        <a:rPr lang="hr-HR" dirty="0"/>
                        <a:t>5.r.</a:t>
                      </a:r>
                    </a:p>
                  </a:txBody>
                  <a:tcPr/>
                </a:tc>
                <a:tc>
                  <a:txBody>
                    <a:bodyPr/>
                    <a:lstStyle/>
                    <a:p>
                      <a:pPr algn="ctr"/>
                      <a:r>
                        <a:rPr lang="hr-HR" dirty="0"/>
                        <a:t>6.r.</a:t>
                      </a:r>
                    </a:p>
                  </a:txBody>
                  <a:tcPr/>
                </a:tc>
                <a:tc>
                  <a:txBody>
                    <a:bodyPr/>
                    <a:lstStyle/>
                    <a:p>
                      <a:pPr algn="ctr"/>
                      <a:r>
                        <a:rPr lang="hr-HR" dirty="0"/>
                        <a:t>7.r.</a:t>
                      </a:r>
                    </a:p>
                  </a:txBody>
                  <a:tcPr/>
                </a:tc>
                <a:tc>
                  <a:txBody>
                    <a:bodyPr/>
                    <a:lstStyle/>
                    <a:p>
                      <a:pPr algn="ctr"/>
                      <a:r>
                        <a:rPr lang="hr-HR" dirty="0"/>
                        <a:t>8.r.</a:t>
                      </a:r>
                    </a:p>
                  </a:txBody>
                  <a:tcPr/>
                </a:tc>
                <a:extLst>
                  <a:ext uri="{0D108BD9-81ED-4DB2-BD59-A6C34878D82A}">
                    <a16:rowId xmlns:a16="http://schemas.microsoft.com/office/drawing/2014/main" val="10000"/>
                  </a:ext>
                </a:extLst>
              </a:tr>
              <a:tr h="521140">
                <a:tc>
                  <a:txBody>
                    <a:bodyPr/>
                    <a:lstStyle/>
                    <a:p>
                      <a:pPr algn="ctr"/>
                      <a:r>
                        <a:rPr lang="hr-HR" dirty="0"/>
                        <a:t>1</a:t>
                      </a:r>
                    </a:p>
                  </a:txBody>
                  <a:tcPr/>
                </a:tc>
                <a:tc>
                  <a:txBody>
                    <a:bodyPr/>
                    <a:lstStyle/>
                    <a:p>
                      <a:r>
                        <a:rPr lang="hr-HR" dirty="0"/>
                        <a:t>Živjeti zdravo</a:t>
                      </a:r>
                    </a:p>
                  </a:txBody>
                  <a:tcPr/>
                </a:tc>
                <a:tc>
                  <a:txBody>
                    <a:bodyPr/>
                    <a:lstStyle/>
                    <a:p>
                      <a:pPr algn="ctr"/>
                      <a:r>
                        <a:rPr lang="hr-HR" dirty="0"/>
                        <a:t>4</a:t>
                      </a:r>
                    </a:p>
                  </a:txBody>
                  <a:tcPr/>
                </a:tc>
                <a:tc>
                  <a:txBody>
                    <a:bodyPr/>
                    <a:lstStyle/>
                    <a:p>
                      <a:pPr algn="ctr"/>
                      <a:r>
                        <a:rPr lang="hr-HR" dirty="0"/>
                        <a:t>3</a:t>
                      </a:r>
                    </a:p>
                  </a:txBody>
                  <a:tcPr/>
                </a:tc>
                <a:tc>
                  <a:txBody>
                    <a:bodyPr/>
                    <a:lstStyle/>
                    <a:p>
                      <a:pPr algn="ctr"/>
                      <a:r>
                        <a:rPr lang="hr-HR" dirty="0"/>
                        <a:t>5</a:t>
                      </a:r>
                    </a:p>
                  </a:txBody>
                  <a:tcPr/>
                </a:tc>
                <a:tc>
                  <a:txBody>
                    <a:bodyPr/>
                    <a:lstStyle/>
                    <a:p>
                      <a:pPr algn="ctr"/>
                      <a:r>
                        <a:rPr lang="hr-HR" dirty="0"/>
                        <a:t>4</a:t>
                      </a:r>
                    </a:p>
                  </a:txBody>
                  <a:tcPr/>
                </a:tc>
                <a:extLst>
                  <a:ext uri="{0D108BD9-81ED-4DB2-BD59-A6C34878D82A}">
                    <a16:rowId xmlns:a16="http://schemas.microsoft.com/office/drawing/2014/main" val="10001"/>
                  </a:ext>
                </a:extLst>
              </a:tr>
              <a:tr h="521140">
                <a:tc>
                  <a:txBody>
                    <a:bodyPr/>
                    <a:lstStyle/>
                    <a:p>
                      <a:pPr algn="ctr"/>
                      <a:r>
                        <a:rPr lang="hr-HR" dirty="0"/>
                        <a:t>2</a:t>
                      </a:r>
                    </a:p>
                  </a:txBody>
                  <a:tcPr/>
                </a:tc>
                <a:tc>
                  <a:txBody>
                    <a:bodyPr/>
                    <a:lstStyle/>
                    <a:p>
                      <a:r>
                        <a:rPr lang="hr-HR" dirty="0"/>
                        <a:t>Prevencija nasilničkog ponašanja </a:t>
                      </a:r>
                    </a:p>
                  </a:txBody>
                  <a:tcPr/>
                </a:tc>
                <a:tc>
                  <a:txBody>
                    <a:bodyPr/>
                    <a:lstStyle/>
                    <a:p>
                      <a:pPr algn="ctr"/>
                      <a:r>
                        <a:rPr lang="hr-HR" dirty="0"/>
                        <a:t>4</a:t>
                      </a:r>
                    </a:p>
                  </a:txBody>
                  <a:tcPr/>
                </a:tc>
                <a:tc>
                  <a:txBody>
                    <a:bodyPr/>
                    <a:lstStyle/>
                    <a:p>
                      <a:pPr algn="ctr"/>
                      <a:r>
                        <a:rPr lang="hr-HR" dirty="0"/>
                        <a:t>2</a:t>
                      </a:r>
                    </a:p>
                  </a:txBody>
                  <a:tcPr/>
                </a:tc>
                <a:tc>
                  <a:txBody>
                    <a:bodyPr/>
                    <a:lstStyle/>
                    <a:p>
                      <a:pPr algn="ctr"/>
                      <a:r>
                        <a:rPr lang="hr-HR" dirty="0"/>
                        <a:t>2</a:t>
                      </a:r>
                    </a:p>
                  </a:txBody>
                  <a:tcPr/>
                </a:tc>
                <a:tc>
                  <a:txBody>
                    <a:bodyPr/>
                    <a:lstStyle/>
                    <a:p>
                      <a:pPr algn="ctr"/>
                      <a:r>
                        <a:rPr lang="hr-HR" dirty="0"/>
                        <a:t>2</a:t>
                      </a:r>
                    </a:p>
                  </a:txBody>
                  <a:tcPr/>
                </a:tc>
                <a:extLst>
                  <a:ext uri="{0D108BD9-81ED-4DB2-BD59-A6C34878D82A}">
                    <a16:rowId xmlns:a16="http://schemas.microsoft.com/office/drawing/2014/main" val="10002"/>
                  </a:ext>
                </a:extLst>
              </a:tr>
              <a:tr h="521140">
                <a:tc>
                  <a:txBody>
                    <a:bodyPr/>
                    <a:lstStyle/>
                    <a:p>
                      <a:pPr algn="ctr"/>
                      <a:r>
                        <a:rPr lang="hr-HR" dirty="0"/>
                        <a:t>3</a:t>
                      </a:r>
                    </a:p>
                  </a:txBody>
                  <a:tcPr/>
                </a:tc>
                <a:tc>
                  <a:txBody>
                    <a:bodyPr/>
                    <a:lstStyle/>
                    <a:p>
                      <a:r>
                        <a:rPr lang="hr-HR" dirty="0"/>
                        <a:t>Prevencija ovisnosti</a:t>
                      </a:r>
                    </a:p>
                  </a:txBody>
                  <a:tcPr/>
                </a:tc>
                <a:tc>
                  <a:txBody>
                    <a:bodyPr/>
                    <a:lstStyle/>
                    <a:p>
                      <a:pPr algn="ctr"/>
                      <a:r>
                        <a:rPr lang="hr-HR" dirty="0"/>
                        <a:t>2</a:t>
                      </a:r>
                    </a:p>
                  </a:txBody>
                  <a:tcPr/>
                </a:tc>
                <a:tc>
                  <a:txBody>
                    <a:bodyPr/>
                    <a:lstStyle/>
                    <a:p>
                      <a:pPr algn="ctr"/>
                      <a:r>
                        <a:rPr lang="hr-HR" dirty="0"/>
                        <a:t>3</a:t>
                      </a:r>
                    </a:p>
                  </a:txBody>
                  <a:tcPr/>
                </a:tc>
                <a:tc>
                  <a:txBody>
                    <a:bodyPr/>
                    <a:lstStyle/>
                    <a:p>
                      <a:pPr algn="ctr"/>
                      <a:r>
                        <a:rPr lang="hr-HR" dirty="0"/>
                        <a:t>2</a:t>
                      </a:r>
                    </a:p>
                  </a:txBody>
                  <a:tcPr/>
                </a:tc>
                <a:tc>
                  <a:txBody>
                    <a:bodyPr/>
                    <a:lstStyle/>
                    <a:p>
                      <a:pPr algn="ctr"/>
                      <a:r>
                        <a:rPr lang="hr-HR" dirty="0"/>
                        <a:t>2</a:t>
                      </a:r>
                    </a:p>
                  </a:txBody>
                  <a:tcPr/>
                </a:tc>
                <a:extLst>
                  <a:ext uri="{0D108BD9-81ED-4DB2-BD59-A6C34878D82A}">
                    <a16:rowId xmlns:a16="http://schemas.microsoft.com/office/drawing/2014/main" val="10003"/>
                  </a:ext>
                </a:extLst>
              </a:tr>
              <a:tr h="521140">
                <a:tc>
                  <a:txBody>
                    <a:bodyPr/>
                    <a:lstStyle/>
                    <a:p>
                      <a:pPr algn="ctr"/>
                      <a:r>
                        <a:rPr lang="hr-HR" dirty="0"/>
                        <a:t>4</a:t>
                      </a:r>
                    </a:p>
                  </a:txBody>
                  <a:tcPr/>
                </a:tc>
                <a:tc>
                  <a:txBody>
                    <a:bodyPr/>
                    <a:lstStyle/>
                    <a:p>
                      <a:r>
                        <a:rPr lang="pl-PL" dirty="0"/>
                        <a:t>Spolna/ rodna ravnopravnost i spolno odgovorno ponašanje </a:t>
                      </a:r>
                      <a:endParaRPr lang="hr-HR" dirty="0"/>
                    </a:p>
                  </a:txBody>
                  <a:tcPr/>
                </a:tc>
                <a:tc>
                  <a:txBody>
                    <a:bodyPr/>
                    <a:lstStyle/>
                    <a:p>
                      <a:pPr algn="ctr"/>
                      <a:r>
                        <a:rPr lang="hr-HR" dirty="0"/>
                        <a:t>2</a:t>
                      </a:r>
                    </a:p>
                  </a:txBody>
                  <a:tcPr/>
                </a:tc>
                <a:tc>
                  <a:txBody>
                    <a:bodyPr/>
                    <a:lstStyle/>
                    <a:p>
                      <a:pPr algn="ctr"/>
                      <a:r>
                        <a:rPr lang="hr-HR" dirty="0"/>
                        <a:t>4</a:t>
                      </a:r>
                    </a:p>
                  </a:txBody>
                  <a:tcPr/>
                </a:tc>
                <a:tc>
                  <a:txBody>
                    <a:bodyPr/>
                    <a:lstStyle/>
                    <a:p>
                      <a:pPr algn="ctr"/>
                      <a:r>
                        <a:rPr lang="hr-HR" dirty="0"/>
                        <a:t>3</a:t>
                      </a:r>
                    </a:p>
                  </a:txBody>
                  <a:tcPr/>
                </a:tc>
                <a:tc>
                  <a:txBody>
                    <a:bodyPr/>
                    <a:lstStyle/>
                    <a:p>
                      <a:pPr algn="ctr"/>
                      <a:r>
                        <a:rPr lang="hr-HR" dirty="0"/>
                        <a:t>4</a:t>
                      </a:r>
                    </a:p>
                  </a:txBody>
                  <a:tcPr/>
                </a:tc>
                <a:extLst>
                  <a:ext uri="{0D108BD9-81ED-4DB2-BD59-A6C34878D82A}">
                    <a16:rowId xmlns:a16="http://schemas.microsoft.com/office/drawing/2014/main" val="10004"/>
                  </a:ext>
                </a:extLst>
              </a:tr>
              <a:tr h="899501">
                <a:tc>
                  <a:txBody>
                    <a:bodyPr/>
                    <a:lstStyle/>
                    <a:p>
                      <a:pPr algn="ctr"/>
                      <a:r>
                        <a:rPr lang="hr-HR" dirty="0"/>
                        <a:t>Ukupno sati</a:t>
                      </a:r>
                    </a:p>
                  </a:txBody>
                  <a:tcPr/>
                </a:tc>
                <a:tc>
                  <a:txBody>
                    <a:bodyPr/>
                    <a:lstStyle/>
                    <a:p>
                      <a:r>
                        <a:rPr lang="hr-HR" dirty="0"/>
                        <a:t>http://www.azoo.hr/images/AZOO/Ravnatelji/RM/Kurikulum_zdravstvenog_odgoja_.pdf</a:t>
                      </a:r>
                    </a:p>
                  </a:txBody>
                  <a:tcPr/>
                </a:tc>
                <a:tc>
                  <a:txBody>
                    <a:bodyPr/>
                    <a:lstStyle/>
                    <a:p>
                      <a:pPr algn="ctr"/>
                      <a:r>
                        <a:rPr lang="hr-HR" dirty="0"/>
                        <a:t>12</a:t>
                      </a:r>
                    </a:p>
                  </a:txBody>
                  <a:tcPr/>
                </a:tc>
                <a:tc>
                  <a:txBody>
                    <a:bodyPr/>
                    <a:lstStyle/>
                    <a:p>
                      <a:pPr algn="ctr"/>
                      <a:r>
                        <a:rPr lang="hr-HR" dirty="0"/>
                        <a:t>12</a:t>
                      </a:r>
                    </a:p>
                  </a:txBody>
                  <a:tcPr/>
                </a:tc>
                <a:tc>
                  <a:txBody>
                    <a:bodyPr/>
                    <a:lstStyle/>
                    <a:p>
                      <a:pPr algn="ctr"/>
                      <a:r>
                        <a:rPr lang="hr-HR" dirty="0"/>
                        <a:t>12</a:t>
                      </a:r>
                    </a:p>
                  </a:txBody>
                  <a:tcPr/>
                </a:tc>
                <a:tc>
                  <a:txBody>
                    <a:bodyPr/>
                    <a:lstStyle/>
                    <a:p>
                      <a:pPr algn="ctr"/>
                      <a:r>
                        <a:rPr lang="hr-HR" dirty="0"/>
                        <a:t>12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475656" y="908720"/>
            <a:ext cx="6429388" cy="642942"/>
          </a:xfrm>
          <a:prstGeom prst="rect">
            <a:avLst/>
          </a:prstGeom>
        </p:spPr>
        <p:txBody>
          <a:bodyPr vert="horz" lIns="91440" tIns="45720" rIns="91440" bIns="45720" rtlCol="0" anchor="ctr">
            <a:normAutofit fontScale="60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GRAĐANSKI ODGOJ I OBRAZOVANJE</a:t>
            </a:r>
          </a:p>
        </p:txBody>
      </p:sp>
      <p:sp>
        <p:nvSpPr>
          <p:cNvPr id="6" name="Content Placeholder 2"/>
          <p:cNvSpPr txBox="1">
            <a:spLocks/>
          </p:cNvSpPr>
          <p:nvPr/>
        </p:nvSpPr>
        <p:spPr>
          <a:xfrm>
            <a:off x="714348" y="2000246"/>
            <a:ext cx="7643866" cy="27860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hr-HR" sz="1800" dirty="0">
                <a:ea typeface="Times New Roman" panose="02020603050405020304" pitchFamily="18" charset="0"/>
              </a:rPr>
              <a:t>Građanski odgoj bit će sproveden prema odluci Ministarstva znanosti, obrazovanja i sporta objavljenog u NN 104/14, a dodatno će</a:t>
            </a:r>
          </a:p>
          <a:p>
            <a:pPr>
              <a:buFont typeface="Arial" pitchFamily="34" charset="0"/>
              <a:buNone/>
            </a:pPr>
            <a:r>
              <a:rPr lang="hr-HR" sz="1800" dirty="0">
                <a:ea typeface="Times New Roman" panose="02020603050405020304" pitchFamily="18" charset="0"/>
              </a:rPr>
              <a:t>se njegovo integriranje u nastavu obilježavati sa kraticom GO uz one nastavne</a:t>
            </a:r>
            <a:endParaRPr lang="hr-HR" sz="1800" dirty="0"/>
          </a:p>
        </p:txBody>
      </p:sp>
      <p:sp>
        <p:nvSpPr>
          <p:cNvPr id="4" name="Pravokutnik 3"/>
          <p:cNvSpPr/>
          <p:nvPr/>
        </p:nvSpPr>
        <p:spPr>
          <a:xfrm>
            <a:off x="1187624" y="1859340"/>
            <a:ext cx="6336704" cy="3859518"/>
          </a:xfrm>
          <a:prstGeom prst="rect">
            <a:avLst/>
          </a:prstGeom>
        </p:spPr>
        <p:txBody>
          <a:bodyPr wrap="square">
            <a:spAutoFit/>
          </a:bodyPr>
          <a:lstStyle/>
          <a:p>
            <a:pPr marL="342900" lvl="0" indent="-342900">
              <a:spcBef>
                <a:spcPct val="20000"/>
              </a:spcBef>
            </a:pPr>
            <a:r>
              <a:rPr lang="hr-HR" dirty="0">
                <a:ea typeface="Times New Roman" panose="02020603050405020304" pitchFamily="18" charset="0"/>
              </a:rPr>
              <a:t>Građanski odgoj bit će sproveden prema odluci Mi</a:t>
            </a:r>
          </a:p>
          <a:p>
            <a:pPr marL="342900" lvl="0" indent="-342900">
              <a:spcBef>
                <a:spcPct val="20000"/>
              </a:spcBef>
            </a:pPr>
            <a:r>
              <a:rPr lang="hr-HR" dirty="0">
                <a:solidFill>
                  <a:prstClr val="black"/>
                </a:solidFill>
                <a:ea typeface="Times New Roman" panose="02020603050405020304" pitchFamily="18" charset="0"/>
              </a:rPr>
              <a:t>Građanski odgoj bit će sproveden prema odluci Ministarstva </a:t>
            </a:r>
          </a:p>
          <a:p>
            <a:pPr marL="342900" lvl="0" indent="-342900">
              <a:spcBef>
                <a:spcPct val="20000"/>
              </a:spcBef>
            </a:pPr>
            <a:r>
              <a:rPr lang="hr-HR" dirty="0">
                <a:solidFill>
                  <a:prstClr val="black"/>
                </a:solidFill>
                <a:ea typeface="Times New Roman" panose="02020603050405020304" pitchFamily="18" charset="0"/>
              </a:rPr>
              <a:t>znanosti, obrazovanja i sporta objavljenog u NN 104/14, a </a:t>
            </a:r>
          </a:p>
          <a:p>
            <a:pPr marL="342900" lvl="0" indent="-342900">
              <a:spcBef>
                <a:spcPct val="20000"/>
              </a:spcBef>
            </a:pPr>
            <a:r>
              <a:rPr lang="hr-HR" dirty="0">
                <a:solidFill>
                  <a:prstClr val="black"/>
                </a:solidFill>
                <a:ea typeface="Times New Roman" panose="02020603050405020304" pitchFamily="18" charset="0"/>
              </a:rPr>
              <a:t>dodatno će se njegovo integriranje u nastavu obilježavati sa </a:t>
            </a:r>
          </a:p>
          <a:p>
            <a:pPr marL="342900" lvl="0" indent="-342900">
              <a:spcBef>
                <a:spcPct val="20000"/>
              </a:spcBef>
            </a:pPr>
            <a:r>
              <a:rPr lang="hr-HR" dirty="0">
                <a:solidFill>
                  <a:prstClr val="black"/>
                </a:solidFill>
                <a:ea typeface="Times New Roman" panose="02020603050405020304" pitchFamily="18" charset="0"/>
              </a:rPr>
              <a:t>kraticom GO uz one nastavne jedinice koje su povezane s </a:t>
            </a:r>
          </a:p>
          <a:p>
            <a:pPr marL="342900" lvl="0" indent="-342900">
              <a:spcBef>
                <a:spcPct val="20000"/>
              </a:spcBef>
            </a:pPr>
            <a:r>
              <a:rPr lang="hr-HR" dirty="0">
                <a:solidFill>
                  <a:prstClr val="black"/>
                </a:solidFill>
                <a:ea typeface="Times New Roman" panose="02020603050405020304" pitchFamily="18" charset="0"/>
              </a:rPr>
              <a:t>građanskim odgojem.</a:t>
            </a:r>
          </a:p>
          <a:p>
            <a:pPr marL="342900" lvl="0" indent="-342900">
              <a:spcBef>
                <a:spcPct val="20000"/>
              </a:spcBef>
            </a:pPr>
            <a:r>
              <a:rPr lang="hr-HR" dirty="0">
                <a:solidFill>
                  <a:srgbClr val="000000"/>
                </a:solidFill>
                <a:ea typeface="Times New Roman" panose="02020603050405020304" pitchFamily="18" charset="0"/>
              </a:rPr>
              <a:t>Plan integriranja </a:t>
            </a:r>
            <a:r>
              <a:rPr lang="hr-HR" i="1" dirty="0">
                <a:solidFill>
                  <a:srgbClr val="000000"/>
                </a:solidFill>
                <a:ea typeface="Times New Roman" panose="02020603050405020304" pitchFamily="18" charset="0"/>
              </a:rPr>
              <a:t>Programa </a:t>
            </a:r>
            <a:r>
              <a:rPr lang="hr-HR" i="1" dirty="0" err="1">
                <a:solidFill>
                  <a:srgbClr val="000000"/>
                </a:solidFill>
                <a:ea typeface="Times New Roman" panose="02020603050405020304" pitchFamily="18" charset="0"/>
              </a:rPr>
              <a:t>međupredmetnih</a:t>
            </a:r>
            <a:r>
              <a:rPr lang="hr-HR" i="1" dirty="0">
                <a:solidFill>
                  <a:srgbClr val="000000"/>
                </a:solidFill>
                <a:ea typeface="Times New Roman" panose="02020603050405020304" pitchFamily="18" charset="0"/>
              </a:rPr>
              <a:t> i interdisciplinarnih </a:t>
            </a:r>
          </a:p>
          <a:p>
            <a:pPr marL="342900" lvl="0" indent="-342900">
              <a:spcBef>
                <a:spcPct val="20000"/>
              </a:spcBef>
            </a:pPr>
            <a:r>
              <a:rPr lang="hr-HR" i="1" dirty="0">
                <a:solidFill>
                  <a:srgbClr val="000000"/>
                </a:solidFill>
                <a:ea typeface="Times New Roman" panose="02020603050405020304" pitchFamily="18" charset="0"/>
              </a:rPr>
              <a:t>sadržaja Građanskog odgoja i obrazovanja</a:t>
            </a:r>
            <a:r>
              <a:rPr lang="hr-HR" dirty="0">
                <a:solidFill>
                  <a:srgbClr val="000000"/>
                </a:solidFill>
                <a:ea typeface="Times New Roman" panose="02020603050405020304" pitchFamily="18" charset="0"/>
              </a:rPr>
              <a:t> u postojeće predmete i </a:t>
            </a:r>
          </a:p>
          <a:p>
            <a:pPr marL="342900" lvl="0" indent="-342900">
              <a:spcBef>
                <a:spcPct val="20000"/>
              </a:spcBef>
            </a:pPr>
            <a:r>
              <a:rPr lang="hr-HR" dirty="0" err="1">
                <a:solidFill>
                  <a:srgbClr val="000000"/>
                </a:solidFill>
                <a:ea typeface="Times New Roman" panose="02020603050405020304" pitchFamily="18" charset="0"/>
              </a:rPr>
              <a:t>izvanučioničke</a:t>
            </a:r>
            <a:r>
              <a:rPr lang="hr-HR" dirty="0">
                <a:solidFill>
                  <a:srgbClr val="000000"/>
                </a:solidFill>
                <a:ea typeface="Times New Roman" panose="02020603050405020304" pitchFamily="18" charset="0"/>
              </a:rPr>
              <a:t> aktivnosti u I., II., III. i IV. razredu osnovne škole.</a:t>
            </a:r>
            <a:endParaRPr lang="hr-HR" dirty="0">
              <a:solidFill>
                <a:prstClr val="black"/>
              </a:solidFill>
            </a:endParaRPr>
          </a:p>
          <a:p>
            <a:pPr>
              <a:buNone/>
            </a:pPr>
            <a:r>
              <a:rPr lang="hr-HR" dirty="0">
                <a:ea typeface="Times New Roman" panose="02020603050405020304" pitchFamily="18" charset="0"/>
              </a:rPr>
              <a:t>u NN 104/14, a dodatno će</a:t>
            </a:r>
          </a:p>
          <a:p>
            <a:pPr>
              <a:buNone/>
            </a:pPr>
            <a:r>
              <a:rPr lang="hr-HR" dirty="0">
                <a:ea typeface="Times New Roman" panose="02020603050405020304" pitchFamily="18" charset="0"/>
              </a:rPr>
              <a:t>se njegovo integriranje u nastavu obilježavati sa kraticom GO uz one nastavne jedinice koje su povezane s građanskim odgojem.</a:t>
            </a:r>
          </a:p>
        </p:txBody>
      </p:sp>
    </p:spTree>
    <p:extLst>
      <p:ext uri="{BB962C8B-B14F-4D97-AF65-F5344CB8AC3E}">
        <p14:creationId xmlns:p14="http://schemas.microsoft.com/office/powerpoint/2010/main" val="1388521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graphicFrame>
        <p:nvGraphicFramePr>
          <p:cNvPr id="4" name="Rezervirano mjesto sadržaja 3"/>
          <p:cNvGraphicFramePr>
            <a:graphicFrameLocks noGrp="1"/>
          </p:cNvGraphicFramePr>
          <p:nvPr>
            <p:ph idx="1"/>
          </p:nvPr>
        </p:nvGraphicFramePr>
        <p:xfrm>
          <a:off x="457200" y="1600200"/>
          <a:ext cx="6704562" cy="4786346"/>
        </p:xfrm>
        <a:graphic>
          <a:graphicData uri="http://schemas.openxmlformats.org/drawingml/2006/table">
            <a:tbl>
              <a:tblPr firstRow="1" firstCol="1" bandRow="1">
                <a:tableStyleId>{7DF18680-E054-41AD-8BC1-D1AEF772440D}</a:tableStyleId>
              </a:tblPr>
              <a:tblGrid>
                <a:gridCol w="795609">
                  <a:extLst>
                    <a:ext uri="{9D8B030D-6E8A-4147-A177-3AD203B41FA5}">
                      <a16:colId xmlns:a16="http://schemas.microsoft.com/office/drawing/2014/main" val="20000"/>
                    </a:ext>
                  </a:extLst>
                </a:gridCol>
                <a:gridCol w="5908953">
                  <a:extLst>
                    <a:ext uri="{9D8B030D-6E8A-4147-A177-3AD203B41FA5}">
                      <a16:colId xmlns:a16="http://schemas.microsoft.com/office/drawing/2014/main" val="20001"/>
                    </a:ext>
                  </a:extLst>
                </a:gridCol>
              </a:tblGrid>
              <a:tr h="388526">
                <a:tc>
                  <a:txBody>
                    <a:bodyPr/>
                    <a:lstStyle/>
                    <a:p>
                      <a:pPr algn="ctr">
                        <a:spcAft>
                          <a:spcPts val="0"/>
                        </a:spcAft>
                      </a:pPr>
                      <a:r>
                        <a:rPr lang="hr-HR" sz="1200" dirty="0">
                          <a:effectLst/>
                        </a:rPr>
                        <a:t>Osnovna škola</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a:txBody>
                    <a:bodyPr/>
                    <a:lstStyle/>
                    <a:p>
                      <a:endParaRPr lang="hr-HR"/>
                    </a:p>
                  </a:txBody>
                  <a:tcPr marL="9600" marR="9600" marT="9600" marB="9600" anchor="ctr"/>
                </a:tc>
                <a:extLst>
                  <a:ext uri="{0D108BD9-81ED-4DB2-BD59-A6C34878D82A}">
                    <a16:rowId xmlns:a16="http://schemas.microsoft.com/office/drawing/2014/main" val="10000"/>
                  </a:ext>
                </a:extLst>
              </a:tr>
              <a:tr h="1035104">
                <a:tc rowSpan="3">
                  <a:txBody>
                    <a:bodyPr/>
                    <a:lstStyle/>
                    <a:p>
                      <a:pPr algn="just">
                        <a:spcAft>
                          <a:spcPts val="0"/>
                        </a:spcAft>
                      </a:pPr>
                      <a:r>
                        <a:rPr lang="hr-HR" sz="1200" dirty="0">
                          <a:effectLst/>
                        </a:rPr>
                        <a:t>I., II., III. i IV. razred</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a:txBody>
                    <a:bodyPr/>
                    <a:lstStyle/>
                    <a:p>
                      <a:endParaRPr lang="hr-HR"/>
                    </a:p>
                  </a:txBody>
                  <a:tcPr marL="9600" marR="9600" marT="9600" marB="9600" anchor="ctr"/>
                </a:tc>
                <a:extLst>
                  <a:ext uri="{0D108BD9-81ED-4DB2-BD59-A6C34878D82A}">
                    <a16:rowId xmlns:a16="http://schemas.microsoft.com/office/drawing/2014/main" val="10001"/>
                  </a:ext>
                </a:extLst>
              </a:tr>
              <a:tr h="1346120">
                <a:tc vMerge="1">
                  <a:txBody>
                    <a:bodyPr/>
                    <a:lstStyle/>
                    <a:p>
                      <a:endParaRPr lang="hr-HR"/>
                    </a:p>
                  </a:txBody>
                  <a:tcPr/>
                </a:tc>
                <a:tc>
                  <a:txBody>
                    <a:bodyPr/>
                    <a:lstStyle/>
                    <a:p>
                      <a:endParaRPr lang="hr-HR"/>
                    </a:p>
                  </a:txBody>
                  <a:tcPr marL="9600" marR="9600" marT="9600" marB="9600" anchor="ctr"/>
                </a:tc>
                <a:extLst>
                  <a:ext uri="{0D108BD9-81ED-4DB2-BD59-A6C34878D82A}">
                    <a16:rowId xmlns:a16="http://schemas.microsoft.com/office/drawing/2014/main" val="10002"/>
                  </a:ext>
                </a:extLst>
              </a:tr>
              <a:tr h="1812644">
                <a:tc vMerge="1">
                  <a:txBody>
                    <a:bodyPr/>
                    <a:lstStyle/>
                    <a:p>
                      <a:endParaRPr lang="hr-HR"/>
                    </a:p>
                  </a:txBody>
                  <a:tcPr/>
                </a:tc>
                <a:tc>
                  <a:txBody>
                    <a:bodyPr/>
                    <a:lstStyle/>
                    <a:p>
                      <a:endParaRPr lang="hr-HR"/>
                    </a:p>
                  </a:txBody>
                  <a:tcPr marL="9600" marR="9600" marT="9600" marB="9600" anchor="ctr"/>
                </a:tc>
                <a:extLst>
                  <a:ext uri="{0D108BD9-81ED-4DB2-BD59-A6C34878D82A}">
                    <a16:rowId xmlns:a16="http://schemas.microsoft.com/office/drawing/2014/main" val="10003"/>
                  </a:ext>
                </a:extLst>
              </a:tr>
              <a:tr h="203952">
                <a:tc gridSpan="2">
                  <a:txBody>
                    <a:bodyPr/>
                    <a:lstStyle/>
                    <a:p>
                      <a:pPr algn="just">
                        <a:spcAft>
                          <a:spcPts val="0"/>
                        </a:spcAft>
                      </a:pPr>
                      <a:r>
                        <a:rPr lang="hr-HR" sz="1200" dirty="0">
                          <a:effectLst/>
                        </a:rPr>
                        <a:t>Ukupno</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hMerge="1">
                  <a:txBody>
                    <a:bodyPr/>
                    <a:lstStyle/>
                    <a:p>
                      <a:endParaRPr lang="hr-HR"/>
                    </a:p>
                  </a:txBody>
                  <a:tcPr/>
                </a:tc>
                <a:extLst>
                  <a:ext uri="{0D108BD9-81ED-4DB2-BD59-A6C34878D82A}">
                    <a16:rowId xmlns:a16="http://schemas.microsoft.com/office/drawing/2014/main" val="10004"/>
                  </a:ext>
                </a:extLst>
              </a:tr>
            </a:tbl>
          </a:graphicData>
        </a:graphic>
      </p:graphicFrame>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ica 8"/>
          <p:cNvGraphicFramePr>
            <a:graphicFrameLocks noGrp="1"/>
          </p:cNvGraphicFramePr>
          <p:nvPr>
            <p:extLst>
              <p:ext uri="{D42A27DB-BD31-4B8C-83A1-F6EECF244321}">
                <p14:modId xmlns:p14="http://schemas.microsoft.com/office/powerpoint/2010/main" val="1254434704"/>
              </p:ext>
            </p:extLst>
          </p:nvPr>
        </p:nvGraphicFramePr>
        <p:xfrm>
          <a:off x="827584" y="1035827"/>
          <a:ext cx="7488832" cy="4786346"/>
        </p:xfrm>
        <a:graphic>
          <a:graphicData uri="http://schemas.openxmlformats.org/drawingml/2006/table">
            <a:tbl>
              <a:tblPr firstRow="1" firstCol="1" bandRow="1">
                <a:tableStyleId>{7DF18680-E054-41AD-8BC1-D1AEF772440D}</a:tableStyleId>
              </a:tblPr>
              <a:tblGrid>
                <a:gridCol w="772255">
                  <a:extLst>
                    <a:ext uri="{9D8B030D-6E8A-4147-A177-3AD203B41FA5}">
                      <a16:colId xmlns:a16="http://schemas.microsoft.com/office/drawing/2014/main" val="20000"/>
                    </a:ext>
                  </a:extLst>
                </a:gridCol>
                <a:gridCol w="5735504">
                  <a:extLst>
                    <a:ext uri="{9D8B030D-6E8A-4147-A177-3AD203B41FA5}">
                      <a16:colId xmlns:a16="http://schemas.microsoft.com/office/drawing/2014/main" val="20001"/>
                    </a:ext>
                  </a:extLst>
                </a:gridCol>
                <a:gridCol w="981073">
                  <a:extLst>
                    <a:ext uri="{9D8B030D-6E8A-4147-A177-3AD203B41FA5}">
                      <a16:colId xmlns:a16="http://schemas.microsoft.com/office/drawing/2014/main" val="20002"/>
                    </a:ext>
                  </a:extLst>
                </a:gridCol>
              </a:tblGrid>
              <a:tr h="388526">
                <a:tc>
                  <a:txBody>
                    <a:bodyPr/>
                    <a:lstStyle/>
                    <a:p>
                      <a:pPr algn="ctr">
                        <a:spcAft>
                          <a:spcPts val="0"/>
                        </a:spcAft>
                      </a:pPr>
                      <a:r>
                        <a:rPr lang="hr-HR" sz="1200" dirty="0">
                          <a:effectLst/>
                        </a:rPr>
                        <a:t>Osnovna škola</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a:txBody>
                    <a:bodyPr/>
                    <a:lstStyle/>
                    <a:p>
                      <a:pPr algn="ctr">
                        <a:spcAft>
                          <a:spcPts val="0"/>
                        </a:spcAft>
                      </a:pPr>
                      <a:r>
                        <a:rPr lang="hr-HR" sz="1200" dirty="0">
                          <a:effectLst/>
                        </a:rPr>
                        <a:t>Obvezna provedba</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a:txBody>
                    <a:bodyPr/>
                    <a:lstStyle/>
                    <a:p>
                      <a:pPr algn="ctr">
                        <a:spcAft>
                          <a:spcPts val="0"/>
                        </a:spcAft>
                      </a:pPr>
                      <a:r>
                        <a:rPr lang="hr-HR" sz="1200" dirty="0">
                          <a:effectLst/>
                        </a:rPr>
                        <a:t>Godišnji broj sati</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extLst>
                  <a:ext uri="{0D108BD9-81ED-4DB2-BD59-A6C34878D82A}">
                    <a16:rowId xmlns:a16="http://schemas.microsoft.com/office/drawing/2014/main" val="10000"/>
                  </a:ext>
                </a:extLst>
              </a:tr>
              <a:tr h="1035104">
                <a:tc rowSpan="3">
                  <a:txBody>
                    <a:bodyPr/>
                    <a:lstStyle/>
                    <a:p>
                      <a:pPr algn="just">
                        <a:spcAft>
                          <a:spcPts val="0"/>
                        </a:spcAft>
                      </a:pPr>
                      <a:r>
                        <a:rPr lang="hr-HR" sz="1200" dirty="0">
                          <a:effectLst/>
                        </a:rPr>
                        <a:t>I., II., III. i IV. razred</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a:txBody>
                    <a:bodyPr/>
                    <a:lstStyle/>
                    <a:p>
                      <a:pPr algn="just">
                        <a:spcAft>
                          <a:spcPts val="0"/>
                        </a:spcAft>
                      </a:pPr>
                      <a:r>
                        <a:rPr lang="hr-HR" sz="1200" dirty="0" err="1">
                          <a:effectLst/>
                        </a:rPr>
                        <a:t>Međupredmetno</a:t>
                      </a:r>
                      <a:r>
                        <a:rPr lang="hr-HR" sz="1200" dirty="0">
                          <a:effectLst/>
                        </a:rPr>
                        <a:t> – u sklopu svih predmeta: Hrvatski jezik, Likovna kultura, Glazbena kultura, strani jezici, Matematika, Priroda i društvo, Tjelesna i zdravstvena kultura, Vjeronauk, programi stručnih suradnika</a:t>
                      </a:r>
                    </a:p>
                    <a:p>
                      <a:pPr algn="just">
                        <a:spcAft>
                          <a:spcPts val="0"/>
                        </a:spcAft>
                      </a:pPr>
                      <a:r>
                        <a:rPr lang="hr-HR" sz="1200" dirty="0">
                          <a:effectLst/>
                        </a:rPr>
                        <a:t>Navedeni broj sati ne znači povećanje broja sati, nego integriranje i </a:t>
                      </a:r>
                      <a:r>
                        <a:rPr lang="hr-HR" sz="1200" dirty="0" err="1">
                          <a:effectLst/>
                        </a:rPr>
                        <a:t>koreliranje</a:t>
                      </a:r>
                      <a:r>
                        <a:rPr lang="hr-HR" sz="1200" dirty="0">
                          <a:effectLst/>
                        </a:rPr>
                        <a:t> sadržaja s ciljem istodobnog razvijanja i predmetne i građanske kompetencije.</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a:txBody>
                    <a:bodyPr/>
                    <a:lstStyle/>
                    <a:p>
                      <a:pPr algn="ctr">
                        <a:spcAft>
                          <a:spcPts val="0"/>
                        </a:spcAft>
                      </a:pPr>
                      <a:r>
                        <a:rPr lang="hr-HR" sz="1200" dirty="0">
                          <a:effectLst/>
                        </a:rPr>
                        <a:t>15</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extLst>
                  <a:ext uri="{0D108BD9-81ED-4DB2-BD59-A6C34878D82A}">
                    <a16:rowId xmlns:a16="http://schemas.microsoft.com/office/drawing/2014/main" val="10001"/>
                  </a:ext>
                </a:extLst>
              </a:tr>
              <a:tr h="1346120">
                <a:tc vMerge="1">
                  <a:txBody>
                    <a:bodyPr/>
                    <a:lstStyle/>
                    <a:p>
                      <a:endParaRPr lang="hr-HR"/>
                    </a:p>
                  </a:txBody>
                  <a:tcPr/>
                </a:tc>
                <a:tc>
                  <a:txBody>
                    <a:bodyPr/>
                    <a:lstStyle/>
                    <a:p>
                      <a:pPr algn="just">
                        <a:spcAft>
                          <a:spcPts val="0"/>
                        </a:spcAft>
                      </a:pPr>
                      <a:r>
                        <a:rPr lang="hr-HR" sz="1200" dirty="0">
                          <a:effectLst/>
                        </a:rPr>
                        <a:t>Sat razrednika – navedeni broj sati uključuje teme predviđene planom sata razrednika i Zakonom o odgoju i obrazovanju u osnovnoj i srednjoj školi (NN, br. 87/08, 86/09, 92/10, 105/10, 90/11, 5/12, 16/12, 86/12, 126/12, 94/13) – izbori za predsjednika razreda i Vijeće učenika, donošenje razrednih pravila, komunikacijske vještine i razumijevanje razreda i škole kao zajednice učenika i nastavnika uređene na načelima poštovanja dostojanstva svake osobe i zajedničkog rada na dobrobit svih.</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a:txBody>
                    <a:bodyPr/>
                    <a:lstStyle/>
                    <a:p>
                      <a:pPr algn="ctr">
                        <a:spcAft>
                          <a:spcPts val="0"/>
                        </a:spcAft>
                      </a:pPr>
                      <a:r>
                        <a:rPr lang="hr-HR" sz="1200" dirty="0">
                          <a:effectLst/>
                        </a:rPr>
                        <a:t>10</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extLst>
                  <a:ext uri="{0D108BD9-81ED-4DB2-BD59-A6C34878D82A}">
                    <a16:rowId xmlns:a16="http://schemas.microsoft.com/office/drawing/2014/main" val="10002"/>
                  </a:ext>
                </a:extLst>
              </a:tr>
              <a:tr h="1812644">
                <a:tc vMerge="1">
                  <a:txBody>
                    <a:bodyPr/>
                    <a:lstStyle/>
                    <a:p>
                      <a:endParaRPr lang="hr-HR"/>
                    </a:p>
                  </a:txBody>
                  <a:tcPr/>
                </a:tc>
                <a:tc>
                  <a:txBody>
                    <a:bodyPr/>
                    <a:lstStyle/>
                    <a:p>
                      <a:pPr algn="just">
                        <a:spcAft>
                          <a:spcPts val="0"/>
                        </a:spcAft>
                      </a:pPr>
                      <a:r>
                        <a:rPr lang="hr-HR" sz="1200" dirty="0" err="1">
                          <a:effectLst/>
                        </a:rPr>
                        <a:t>Izvanučioničke</a:t>
                      </a:r>
                      <a:r>
                        <a:rPr lang="hr-HR" sz="1200" dirty="0">
                          <a:effectLst/>
                        </a:rPr>
                        <a:t> aktivnosti – ostvaruju se suradnjom škole i lokalne zajednice. U njih trebaju biti uključeni svi učenici prema njihovim interesima i mogućnostima škole. Oblici uključivanja mogu biti različiti: na razini cijele škole, pojedinog razreda ili skupine učenika. Obuhvaćaju istraživačke aktivnosti (npr. projekt građanin, zaštita potrošača), volonterske aktivnosti(npr. pomoć starijim mještanima, osobama s posebnim potrebama, djeci koja žive u siromaštvu),organizacijske aktivnosti (npr. obilježavanje posebnih tematskih dana), proizvodno-inovativne aktivnosti (npr. zaštita okoliša, rad u školskoj zadruzi i/ili zajednici tehničke kulture) i druge projekte i aktivnosti.</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a:txBody>
                    <a:bodyPr/>
                    <a:lstStyle/>
                    <a:p>
                      <a:pPr algn="ctr">
                        <a:spcAft>
                          <a:spcPts val="0"/>
                        </a:spcAft>
                      </a:pPr>
                      <a:r>
                        <a:rPr lang="hr-HR" sz="1200" dirty="0">
                          <a:effectLst/>
                        </a:rPr>
                        <a:t>10</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extLst>
                  <a:ext uri="{0D108BD9-81ED-4DB2-BD59-A6C34878D82A}">
                    <a16:rowId xmlns:a16="http://schemas.microsoft.com/office/drawing/2014/main" val="10003"/>
                  </a:ext>
                </a:extLst>
              </a:tr>
              <a:tr h="203952">
                <a:tc gridSpan="2">
                  <a:txBody>
                    <a:bodyPr/>
                    <a:lstStyle/>
                    <a:p>
                      <a:pPr algn="just">
                        <a:spcAft>
                          <a:spcPts val="0"/>
                        </a:spcAft>
                      </a:pPr>
                      <a:r>
                        <a:rPr lang="hr-HR" sz="1200" dirty="0">
                          <a:effectLst/>
                        </a:rPr>
                        <a:t>Ukupno</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tc hMerge="1">
                  <a:txBody>
                    <a:bodyPr/>
                    <a:lstStyle/>
                    <a:p>
                      <a:endParaRPr lang="hr-HR"/>
                    </a:p>
                  </a:txBody>
                  <a:tcPr/>
                </a:tc>
                <a:tc>
                  <a:txBody>
                    <a:bodyPr/>
                    <a:lstStyle/>
                    <a:p>
                      <a:pPr algn="ctr">
                        <a:spcAft>
                          <a:spcPts val="0"/>
                        </a:spcAft>
                      </a:pPr>
                      <a:r>
                        <a:rPr lang="hr-HR" sz="1200" dirty="0">
                          <a:effectLst/>
                        </a:rPr>
                        <a:t>35</a:t>
                      </a:r>
                      <a:endParaRPr lang="hr-HR" sz="1200" dirty="0">
                        <a:effectLst/>
                        <a:latin typeface="Times New Roman" panose="02020603050405020304" pitchFamily="18" charset="0"/>
                        <a:ea typeface="Times New Roman" panose="02020603050405020304" pitchFamily="18" charset="0"/>
                      </a:endParaRPr>
                    </a:p>
                  </a:txBody>
                  <a:tcPr marL="9600" marR="9600" marT="9600" marB="960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ica 5"/>
          <p:cNvGraphicFramePr>
            <a:graphicFrameLocks noGrp="1"/>
          </p:cNvGraphicFramePr>
          <p:nvPr>
            <p:extLst>
              <p:ext uri="{D42A27DB-BD31-4B8C-83A1-F6EECF244321}">
                <p14:modId xmlns:p14="http://schemas.microsoft.com/office/powerpoint/2010/main" val="3786188689"/>
              </p:ext>
            </p:extLst>
          </p:nvPr>
        </p:nvGraphicFramePr>
        <p:xfrm>
          <a:off x="899592" y="692696"/>
          <a:ext cx="7344816" cy="4874567"/>
        </p:xfrm>
        <a:graphic>
          <a:graphicData uri="http://schemas.openxmlformats.org/drawingml/2006/table">
            <a:tbl>
              <a:tblPr firstRow="1" firstCol="1" bandRow="1">
                <a:tableStyleId>{7DF18680-E054-41AD-8BC1-D1AEF772440D}</a:tableStyleId>
              </a:tblPr>
              <a:tblGrid>
                <a:gridCol w="1056681">
                  <a:extLst>
                    <a:ext uri="{9D8B030D-6E8A-4147-A177-3AD203B41FA5}">
                      <a16:colId xmlns:a16="http://schemas.microsoft.com/office/drawing/2014/main" val="20000"/>
                    </a:ext>
                  </a:extLst>
                </a:gridCol>
                <a:gridCol w="5771097">
                  <a:extLst>
                    <a:ext uri="{9D8B030D-6E8A-4147-A177-3AD203B41FA5}">
                      <a16:colId xmlns:a16="http://schemas.microsoft.com/office/drawing/2014/main" val="20001"/>
                    </a:ext>
                  </a:extLst>
                </a:gridCol>
                <a:gridCol w="517038">
                  <a:extLst>
                    <a:ext uri="{9D8B030D-6E8A-4147-A177-3AD203B41FA5}">
                      <a16:colId xmlns:a16="http://schemas.microsoft.com/office/drawing/2014/main" val="20002"/>
                    </a:ext>
                  </a:extLst>
                </a:gridCol>
              </a:tblGrid>
              <a:tr h="99409">
                <a:tc>
                  <a:txBody>
                    <a:bodyPr/>
                    <a:lstStyle/>
                    <a:p>
                      <a:pPr algn="ctr">
                        <a:spcAft>
                          <a:spcPts val="0"/>
                        </a:spcAft>
                      </a:pPr>
                      <a:r>
                        <a:rPr lang="hr-HR" sz="400" dirty="0">
                          <a:effectLst/>
                        </a:rPr>
                        <a:t>Osnovna škola</a:t>
                      </a:r>
                      <a:endParaRPr lang="hr-HR" sz="400" dirty="0">
                        <a:effectLst/>
                        <a:latin typeface="Times New Roman" panose="02020603050405020304" pitchFamily="18" charset="0"/>
                        <a:ea typeface="Times New Roman" panose="02020603050405020304" pitchFamily="18" charset="0"/>
                      </a:endParaRPr>
                    </a:p>
                  </a:txBody>
                  <a:tcPr marL="9116" marR="9116" marT="9116" marB="9116" anchor="ctr"/>
                </a:tc>
                <a:tc>
                  <a:txBody>
                    <a:bodyPr/>
                    <a:lstStyle/>
                    <a:p>
                      <a:pPr algn="ctr">
                        <a:spcAft>
                          <a:spcPts val="0"/>
                        </a:spcAft>
                      </a:pPr>
                      <a:r>
                        <a:rPr lang="hr-HR" sz="400" dirty="0">
                          <a:effectLst/>
                        </a:rPr>
                        <a:t>Obvezna provedba</a:t>
                      </a:r>
                      <a:endParaRPr lang="hr-HR" sz="400" dirty="0">
                        <a:effectLst/>
                        <a:latin typeface="Times New Roman" panose="02020603050405020304" pitchFamily="18" charset="0"/>
                        <a:ea typeface="Times New Roman" panose="02020603050405020304" pitchFamily="18" charset="0"/>
                      </a:endParaRPr>
                    </a:p>
                  </a:txBody>
                  <a:tcPr marL="9116" marR="9116" marT="9116" marB="9116" anchor="ctr"/>
                </a:tc>
                <a:tc>
                  <a:txBody>
                    <a:bodyPr/>
                    <a:lstStyle/>
                    <a:p>
                      <a:pPr algn="ctr">
                        <a:spcAft>
                          <a:spcPts val="0"/>
                        </a:spcAft>
                      </a:pPr>
                      <a:r>
                        <a:rPr lang="hr-HR" sz="400">
                          <a:effectLst/>
                        </a:rPr>
                        <a:t>Godišnji broj sati</a:t>
                      </a:r>
                      <a:endParaRPr lang="hr-HR" sz="400">
                        <a:effectLst/>
                        <a:latin typeface="Times New Roman" panose="02020603050405020304" pitchFamily="18" charset="0"/>
                        <a:ea typeface="Times New Roman" panose="02020603050405020304" pitchFamily="18" charset="0"/>
                      </a:endParaRPr>
                    </a:p>
                  </a:txBody>
                  <a:tcPr marL="9116" marR="9116" marT="9116" marB="9116" anchor="ctr"/>
                </a:tc>
                <a:extLst>
                  <a:ext uri="{0D108BD9-81ED-4DB2-BD59-A6C34878D82A}">
                    <a16:rowId xmlns:a16="http://schemas.microsoft.com/office/drawing/2014/main" val="10000"/>
                  </a:ext>
                </a:extLst>
              </a:tr>
              <a:tr h="1323756">
                <a:tc rowSpan="3">
                  <a:txBody>
                    <a:bodyPr/>
                    <a:lstStyle/>
                    <a:p>
                      <a:pPr algn="just">
                        <a:spcAft>
                          <a:spcPts val="0"/>
                        </a:spcAft>
                      </a:pPr>
                      <a:r>
                        <a:rPr lang="hr-HR" sz="1200" dirty="0">
                          <a:effectLst/>
                        </a:rPr>
                        <a:t>Osnovna škola:</a:t>
                      </a:r>
                    </a:p>
                    <a:p>
                      <a:pPr>
                        <a:spcAft>
                          <a:spcPts val="0"/>
                        </a:spcAft>
                      </a:pPr>
                      <a:r>
                        <a:rPr lang="hr-HR" sz="1200" dirty="0">
                          <a:effectLst/>
                        </a:rPr>
                        <a:t>V., VI., VII. i VIII. razred</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tc>
                  <a:txBody>
                    <a:bodyPr/>
                    <a:lstStyle/>
                    <a:p>
                      <a:pPr algn="just">
                        <a:spcAft>
                          <a:spcPts val="0"/>
                        </a:spcAft>
                      </a:pPr>
                      <a:r>
                        <a:rPr lang="hr-HR" sz="1200" dirty="0" err="1">
                          <a:effectLst/>
                        </a:rPr>
                        <a:t>Međupredmetno</a:t>
                      </a:r>
                      <a:r>
                        <a:rPr lang="hr-HR" sz="1200" dirty="0">
                          <a:effectLst/>
                        </a:rPr>
                        <a:t> – u sklopu svih predmeta: Hrvatski jezik, strani jezik, Matematika, Informatika, Tehnička kultura, Priroda, Biologija, Kemija, Fizika, Povijest, Geografija, Vjeronauk, Likovna kultura, Glazbena kultura, Tjelesna i zdravstvena kultura, programi stručnih suradnika.</a:t>
                      </a:r>
                    </a:p>
                    <a:p>
                      <a:pPr algn="just">
                        <a:spcAft>
                          <a:spcPts val="0"/>
                        </a:spcAft>
                      </a:pPr>
                      <a:r>
                        <a:rPr lang="hr-HR" sz="1200" dirty="0">
                          <a:effectLst/>
                        </a:rPr>
                        <a:t>Navedeni broj sati ne znači povećanje broja sati, nego integriranje i koreliranje sadržaja s ciljem istodobnog razvijanja i predmetne i građanske kompetencije.</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tc>
                  <a:txBody>
                    <a:bodyPr/>
                    <a:lstStyle/>
                    <a:p>
                      <a:pPr algn="ctr">
                        <a:spcAft>
                          <a:spcPts val="0"/>
                        </a:spcAft>
                      </a:pPr>
                      <a:r>
                        <a:rPr lang="hr-HR" sz="1200" dirty="0">
                          <a:effectLst/>
                        </a:rPr>
                        <a:t>20</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extLst>
                  <a:ext uri="{0D108BD9-81ED-4DB2-BD59-A6C34878D82A}">
                    <a16:rowId xmlns:a16="http://schemas.microsoft.com/office/drawing/2014/main" val="10001"/>
                  </a:ext>
                </a:extLst>
              </a:tr>
              <a:tr h="1400278">
                <a:tc vMerge="1">
                  <a:txBody>
                    <a:bodyPr/>
                    <a:lstStyle/>
                    <a:p>
                      <a:endParaRPr lang="hr-HR"/>
                    </a:p>
                  </a:txBody>
                  <a:tcPr/>
                </a:tc>
                <a:tc>
                  <a:txBody>
                    <a:bodyPr/>
                    <a:lstStyle/>
                    <a:p>
                      <a:pPr algn="just">
                        <a:spcAft>
                          <a:spcPts val="0"/>
                        </a:spcAft>
                      </a:pPr>
                      <a:r>
                        <a:rPr lang="hr-HR" sz="1200" dirty="0">
                          <a:effectLst/>
                        </a:rPr>
                        <a:t>Sat razrednika – navedeni broj sati uključuje teme predviđene planom sata razrednika i Zakonom o odgoju i obrazovanju u osnovnoj i srednjoj školi (NN, br. 87/08, 86/09, 92/10, 105/10, 90/11, 5/12, 16/12, 86/12, 126/12, 94/13) – izbori za predsjednika razreda i Vijeće učenika, donošenje razrednih pravila, komunikacijske vještine, razumijevanje razreda i škole kao zajednice učenika i nastavnika uređene na načelima poštovanja dostojanstva svake osobe i zajedničkog rada na dobrobit svih.</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tc>
                  <a:txBody>
                    <a:bodyPr/>
                    <a:lstStyle/>
                    <a:p>
                      <a:pPr algn="ctr">
                        <a:spcAft>
                          <a:spcPts val="0"/>
                        </a:spcAft>
                      </a:pPr>
                      <a:r>
                        <a:rPr lang="hr-HR" sz="1200" dirty="0">
                          <a:effectLst/>
                        </a:rPr>
                        <a:t>5</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extLst>
                  <a:ext uri="{0D108BD9-81ED-4DB2-BD59-A6C34878D82A}">
                    <a16:rowId xmlns:a16="http://schemas.microsoft.com/office/drawing/2014/main" val="10002"/>
                  </a:ext>
                </a:extLst>
              </a:tr>
              <a:tr h="1850012">
                <a:tc vMerge="1">
                  <a:txBody>
                    <a:bodyPr/>
                    <a:lstStyle/>
                    <a:p>
                      <a:endParaRPr lang="hr-HR"/>
                    </a:p>
                  </a:txBody>
                  <a:tcPr/>
                </a:tc>
                <a:tc>
                  <a:txBody>
                    <a:bodyPr/>
                    <a:lstStyle/>
                    <a:p>
                      <a:pPr algn="just">
                        <a:spcAft>
                          <a:spcPts val="0"/>
                        </a:spcAft>
                      </a:pPr>
                      <a:r>
                        <a:rPr lang="hr-HR" sz="1200" dirty="0" err="1">
                          <a:effectLst/>
                        </a:rPr>
                        <a:t>Izvanučioničke</a:t>
                      </a:r>
                      <a:r>
                        <a:rPr lang="hr-HR" sz="1200" dirty="0">
                          <a:effectLst/>
                        </a:rPr>
                        <a:t> aktivnosti – ostvaruju se suradnjom škole i lokalne zajednice. U njih trebaju biti uključeni svi učenici prema njihovim interesima i mogućnostima škole. Oblici uključivanja mogu biti različiti: na razini cijele škole, pojedinog razreda ili skupine učenika. Obuhvaćaju istraživačke aktivnosti (npr. projekt građanin, zaštita potrošača), volonterske aktivnosti(npr. pomoć starijim mještanima, osobama s posebnim potrebama, djeci koja žive u siromaštvu),organizacijske aktivnosti (npr. obilježavanje posebnih tematskih dana), proizvodno-inovativne aktivnosti(npr. zaštita okoliša, rad u školskoj zadruzi i/ili zajednici tehničke kulture) i druge srodne projekte i aktivnosti.</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tc>
                  <a:txBody>
                    <a:bodyPr/>
                    <a:lstStyle/>
                    <a:p>
                      <a:pPr algn="ctr">
                        <a:spcAft>
                          <a:spcPts val="0"/>
                        </a:spcAft>
                      </a:pPr>
                      <a:r>
                        <a:rPr lang="hr-HR" sz="1200" dirty="0">
                          <a:effectLst/>
                        </a:rPr>
                        <a:t>10</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extLst>
                  <a:ext uri="{0D108BD9-81ED-4DB2-BD59-A6C34878D82A}">
                    <a16:rowId xmlns:a16="http://schemas.microsoft.com/office/drawing/2014/main" val="10003"/>
                  </a:ext>
                </a:extLst>
              </a:tr>
              <a:tr h="184329">
                <a:tc gridSpan="2">
                  <a:txBody>
                    <a:bodyPr/>
                    <a:lstStyle/>
                    <a:p>
                      <a:pPr algn="just">
                        <a:spcAft>
                          <a:spcPts val="0"/>
                        </a:spcAft>
                      </a:pPr>
                      <a:r>
                        <a:rPr lang="hr-HR" sz="1200" dirty="0">
                          <a:effectLst/>
                        </a:rPr>
                        <a:t>Ukupno</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tc hMerge="1">
                  <a:txBody>
                    <a:bodyPr/>
                    <a:lstStyle/>
                    <a:p>
                      <a:endParaRPr lang="hr-HR"/>
                    </a:p>
                  </a:txBody>
                  <a:tcPr/>
                </a:tc>
                <a:tc>
                  <a:txBody>
                    <a:bodyPr/>
                    <a:lstStyle/>
                    <a:p>
                      <a:pPr algn="ctr">
                        <a:spcAft>
                          <a:spcPts val="0"/>
                        </a:spcAft>
                      </a:pPr>
                      <a:r>
                        <a:rPr lang="hr-HR" sz="1200" dirty="0">
                          <a:effectLst/>
                        </a:rPr>
                        <a:t>35</a:t>
                      </a:r>
                      <a:endParaRPr lang="hr-HR" sz="1200" dirty="0">
                        <a:effectLst/>
                        <a:latin typeface="Times New Roman" panose="02020603050405020304" pitchFamily="18" charset="0"/>
                        <a:ea typeface="Times New Roman" panose="02020603050405020304" pitchFamily="18" charset="0"/>
                      </a:endParaRPr>
                    </a:p>
                  </a:txBody>
                  <a:tcPr marL="9116" marR="9116" marT="9116" marB="9116"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70155" y="908720"/>
            <a:ext cx="4143404" cy="1147568"/>
          </a:xfrm>
          <a:prstGeom prst="rect">
            <a:avLst/>
          </a:prstGeom>
          <a:solidFill>
            <a:srgbClr val="FFCC66"/>
          </a:solidFill>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RAZLIKOVNI DIO KURIKULUMA</a:t>
            </a:r>
          </a:p>
        </p:txBody>
      </p:sp>
    </p:spTree>
    <p:extLst>
      <p:ext uri="{BB962C8B-B14F-4D97-AF65-F5344CB8AC3E}">
        <p14:creationId xmlns:p14="http://schemas.microsoft.com/office/powerpoint/2010/main" val="28753478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00166" y="642924"/>
            <a:ext cx="4929222" cy="85725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7500" lnSpcReduction="200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dirty="0">
                <a:ln w="50800"/>
                <a:solidFill>
                  <a:schemeClr val="bg1">
                    <a:shade val="50000"/>
                  </a:schemeClr>
                </a:solidFill>
              </a:rPr>
              <a:t>IZVANUČIONIČKA NASTAVA</a:t>
            </a:r>
          </a:p>
        </p:txBody>
      </p:sp>
      <p:sp>
        <p:nvSpPr>
          <p:cNvPr id="6" name="Content Placeholder 2">
            <a:extLst>
              <a:ext uri="{FF2B5EF4-FFF2-40B4-BE49-F238E27FC236}">
                <a16:creationId xmlns:a16="http://schemas.microsoft.com/office/drawing/2014/main" id="{DF37CFA1-4E57-4550-A6CC-D94887BB3733}"/>
              </a:ext>
            </a:extLst>
          </p:cNvPr>
          <p:cNvSpPr txBox="1">
            <a:spLocks/>
          </p:cNvSpPr>
          <p:nvPr/>
        </p:nvSpPr>
        <p:spPr>
          <a:xfrm>
            <a:off x="971600" y="1825597"/>
            <a:ext cx="7344816" cy="3206805"/>
          </a:xfrm>
          <a:prstGeom prst="rect">
            <a:avLst/>
          </a:prstGeom>
        </p:spPr>
        <p:txBody>
          <a:bodyPr vert="horz" lIns="91440" tIns="45720" rIns="91440" bIns="45720" rtlCol="0">
            <a:normAutofit fontScale="85000" lnSpcReduction="20000"/>
            <a:scene3d>
              <a:camera prst="orthographicFront"/>
              <a:lightRig rig="balanced" dir="t">
                <a:rot lat="0" lon="0" rev="2100000"/>
              </a:lightRig>
            </a:scene3d>
            <a:sp3d extrusionH="57150" prstMaterial="metal">
              <a:bevelT w="38100" h="25400"/>
              <a:contourClr>
                <a:schemeClr val="bg2"/>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b="1" dirty="0">
                <a:ln w="50800"/>
                <a:solidFill>
                  <a:schemeClr val="bg1">
                    <a:shade val="50000"/>
                  </a:schemeClr>
                </a:solidFill>
              </a:rPr>
              <a:t>PREVENCIJA OVISNOSTI – POSJET ZAJEDNICI CHENACOLO U JANKOLOVICI</a:t>
            </a:r>
          </a:p>
          <a:p>
            <a:r>
              <a:rPr lang="hr-HR" b="1" dirty="0">
                <a:ln w="50800"/>
                <a:solidFill>
                  <a:schemeClr val="bg1">
                    <a:shade val="50000"/>
                  </a:schemeClr>
                </a:solidFill>
              </a:rPr>
              <a:t>POSJET TALIJANSKOJ ZAJEDNICI I KUTLURNOJ UDRUZI DANTE ALIGHIERI</a:t>
            </a:r>
          </a:p>
          <a:p>
            <a:r>
              <a:rPr lang="hr-HR" b="1" dirty="0">
                <a:ln w="50800"/>
                <a:solidFill>
                  <a:schemeClr val="bg1">
                    <a:shade val="50000"/>
                  </a:schemeClr>
                </a:solidFill>
              </a:rPr>
              <a:t>TERENSKA NASTAVA</a:t>
            </a:r>
          </a:p>
          <a:p>
            <a:r>
              <a:rPr lang="hr-HR" b="1" dirty="0">
                <a:ln w="50800"/>
                <a:solidFill>
                  <a:schemeClr val="bg1">
                    <a:shade val="50000"/>
                  </a:schemeClr>
                </a:solidFill>
              </a:rPr>
              <a:t>POLUDNEVNI I </a:t>
            </a:r>
            <a:r>
              <a:rPr lang="hr-HR" b="1" dirty="0" smtClean="0">
                <a:ln w="50800"/>
                <a:solidFill>
                  <a:schemeClr val="bg1">
                    <a:shade val="50000"/>
                  </a:schemeClr>
                </a:solidFill>
              </a:rPr>
              <a:t>JEDNODNENEVNI IZLETI</a:t>
            </a:r>
          </a:p>
          <a:p>
            <a:r>
              <a:rPr lang="hr-HR" b="1" dirty="0" smtClean="0">
                <a:ln w="50800"/>
                <a:solidFill>
                  <a:schemeClr val="bg1">
                    <a:shade val="50000"/>
                  </a:schemeClr>
                </a:solidFill>
              </a:rPr>
              <a:t>NAPOMENA: realizirat će se samo ukoliko to dopusti epidemiološka situacija.</a:t>
            </a:r>
            <a:endParaRPr lang="hr-HR" b="1" dirty="0">
              <a:ln w="50800"/>
              <a:solidFill>
                <a:schemeClr val="bg1">
                  <a:shade val="50000"/>
                </a:schemeClr>
              </a:solidFill>
            </a:endParaRPr>
          </a:p>
        </p:txBody>
      </p:sp>
      <p:pic>
        <p:nvPicPr>
          <p:cNvPr id="7" name="Picture 6" descr="Cartoon School Bus 1135*743 transprent Png Free Download - Vehicle ...">
            <a:extLst>
              <a:ext uri="{FF2B5EF4-FFF2-40B4-BE49-F238E27FC236}">
                <a16:creationId xmlns:a16="http://schemas.microsoft.com/office/drawing/2014/main" id="{C214BDCB-D2B1-4D75-A900-D7A0F88D2C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18472" y="4973798"/>
            <a:ext cx="2736305" cy="1518284"/>
          </a:xfrm>
          <a:prstGeom prst="rect">
            <a:avLst/>
          </a:prstGeom>
          <a:noFill/>
          <a:ln>
            <a:noFill/>
          </a:ln>
        </p:spPr>
      </p:pic>
    </p:spTree>
    <p:extLst>
      <p:ext uri="{BB962C8B-B14F-4D97-AF65-F5344CB8AC3E}">
        <p14:creationId xmlns:p14="http://schemas.microsoft.com/office/powerpoint/2010/main" val="1388521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714362"/>
            <a:ext cx="7344815" cy="113046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2200" b="1" dirty="0">
                <a:ln w="50800"/>
                <a:solidFill>
                  <a:schemeClr val="bg1">
                    <a:shade val="50000"/>
                  </a:schemeClr>
                </a:solidFill>
              </a:rPr>
              <a:t>PREVENCIJA OVISNOSTI – POSJET ZAJEDNICI CENACOLO U JANKOLOVICI</a:t>
            </a:r>
          </a:p>
        </p:txBody>
      </p:sp>
      <p:graphicFrame>
        <p:nvGraphicFramePr>
          <p:cNvPr id="6" name="Content Placeholder 3">
            <a:extLst>
              <a:ext uri="{FF2B5EF4-FFF2-40B4-BE49-F238E27FC236}">
                <a16:creationId xmlns:a16="http://schemas.microsoft.com/office/drawing/2014/main" id="{8301CDA1-F91F-4F79-826D-A21B87591CCA}"/>
              </a:ext>
            </a:extLst>
          </p:cNvPr>
          <p:cNvGraphicFramePr>
            <a:graphicFrameLocks/>
          </p:cNvGraphicFramePr>
          <p:nvPr>
            <p:extLst>
              <p:ext uri="{D42A27DB-BD31-4B8C-83A1-F6EECF244321}">
                <p14:modId xmlns:p14="http://schemas.microsoft.com/office/powerpoint/2010/main" val="2715202300"/>
              </p:ext>
            </p:extLst>
          </p:nvPr>
        </p:nvGraphicFramePr>
        <p:xfrm>
          <a:off x="804166" y="2132000"/>
          <a:ext cx="7440242" cy="3293416"/>
        </p:xfrm>
        <a:graphic>
          <a:graphicData uri="http://schemas.openxmlformats.org/drawingml/2006/table">
            <a:tbl>
              <a:tblPr firstRow="1" bandRow="1">
                <a:tableStyleId>{0505E3EF-67EA-436B-97B2-0124C06EBD24}</a:tableStyleId>
              </a:tblPr>
              <a:tblGrid>
                <a:gridCol w="1535586">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838949">
                <a:tc>
                  <a:txBody>
                    <a:bodyPr/>
                    <a:lstStyle/>
                    <a:p>
                      <a:r>
                        <a:rPr lang="hr-HR" sz="1600" b="1" dirty="0"/>
                        <a:t>CILJEVI:</a:t>
                      </a:r>
                    </a:p>
                  </a:txBody>
                  <a:tcPr/>
                </a:tc>
                <a:tc>
                  <a:txBody>
                    <a:bodyPr/>
                    <a:lstStyle/>
                    <a:p>
                      <a:pPr eaLnBrk="1" hangingPunct="1">
                        <a:lnSpc>
                          <a:spcPct val="80000"/>
                        </a:lnSpc>
                      </a:pPr>
                      <a:r>
                        <a:rPr lang="hr-HR" sz="1200" b="0" dirty="0"/>
                        <a:t>Poučiti učenike o pravim vrijednostima u životu.</a:t>
                      </a:r>
                    </a:p>
                    <a:p>
                      <a:pPr eaLnBrk="1" hangingPunct="1">
                        <a:lnSpc>
                          <a:spcPct val="80000"/>
                        </a:lnSpc>
                      </a:pPr>
                      <a:r>
                        <a:rPr lang="hr-HR" sz="1200" b="0" dirty="0"/>
                        <a:t>Smanjivanje faktora rizika u nastanku ovisničkog ponašanja učenika.</a:t>
                      </a:r>
                    </a:p>
                    <a:p>
                      <a:pPr eaLnBrk="1" hangingPunct="1">
                        <a:lnSpc>
                          <a:spcPct val="80000"/>
                        </a:lnSpc>
                      </a:pPr>
                      <a:r>
                        <a:rPr lang="hr-HR" sz="1200" b="0" dirty="0"/>
                        <a:t>Poučiti učenike o velikoj štetnosti ulaska u prvi eksperiment sa sredstvima ovisnosti.</a:t>
                      </a:r>
                    </a:p>
                    <a:p>
                      <a:pPr eaLnBrk="1" hangingPunct="1">
                        <a:lnSpc>
                          <a:spcPct val="80000"/>
                        </a:lnSpc>
                      </a:pPr>
                      <a:r>
                        <a:rPr lang="hr-HR" sz="1200" b="0" dirty="0"/>
                        <a:t>Razvijanje pozitivne slike o sebi.</a:t>
                      </a:r>
                    </a:p>
                    <a:p>
                      <a:pPr eaLnBrk="1" hangingPunct="1">
                        <a:lnSpc>
                          <a:spcPct val="80000"/>
                        </a:lnSpc>
                      </a:pPr>
                      <a:r>
                        <a:rPr lang="hr-HR" sz="1200" b="0" dirty="0"/>
                        <a:t>Razvijanje kvalitetnih odnosa s drugim ljudima.</a:t>
                      </a:r>
                    </a:p>
                    <a:p>
                      <a:pPr eaLnBrk="1" hangingPunct="1">
                        <a:lnSpc>
                          <a:spcPct val="80000"/>
                        </a:lnSpc>
                      </a:pPr>
                      <a:r>
                        <a:rPr lang="hr-HR" sz="1200" b="0" dirty="0"/>
                        <a:t>Razvijanje odgovornosti prema  životu kao Božjem daru i prema vlastitom zdravlju.</a:t>
                      </a:r>
                    </a:p>
                  </a:txBody>
                  <a:tcPr/>
                </a:tc>
                <a:extLst>
                  <a:ext uri="{0D108BD9-81ED-4DB2-BD59-A6C34878D82A}">
                    <a16:rowId xmlns:a16="http://schemas.microsoft.com/office/drawing/2014/main" val="10000"/>
                  </a:ext>
                </a:extLst>
              </a:tr>
              <a:tr h="331429">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 učenike od četvrtog do osmog razreda.</a:t>
                      </a:r>
                    </a:p>
                  </a:txBody>
                  <a:tcPr/>
                </a:tc>
                <a:extLst>
                  <a:ext uri="{0D108BD9-81ED-4DB2-BD59-A6C34878D82A}">
                    <a16:rowId xmlns:a16="http://schemas.microsoft.com/office/drawing/2014/main" val="10001"/>
                  </a:ext>
                </a:extLst>
              </a:tr>
              <a:tr h="330872">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Vjeroučitelji.</a:t>
                      </a:r>
                    </a:p>
                  </a:txBody>
                  <a:tcPr/>
                </a:tc>
                <a:extLst>
                  <a:ext uri="{0D108BD9-81ED-4DB2-BD59-A6C34878D82A}">
                    <a16:rowId xmlns:a16="http://schemas.microsoft.com/office/drawing/2014/main" val="10002"/>
                  </a:ext>
                </a:extLst>
              </a:tr>
              <a:tr h="515113">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posjeta zajednici Cenacolo uz dogovor sa Katoličkom udrugom medicinskih sestara.</a:t>
                      </a:r>
                    </a:p>
                  </a:txBody>
                  <a:tcPr/>
                </a:tc>
                <a:extLst>
                  <a:ext uri="{0D108BD9-81ED-4DB2-BD59-A6C34878D82A}">
                    <a16:rowId xmlns:a16="http://schemas.microsoft.com/office/drawing/2014/main" val="10003"/>
                  </a:ext>
                </a:extLst>
              </a:tr>
              <a:tr h="324402">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Odgovarajući dan tijekom prosinca i ožujka.</a:t>
                      </a:r>
                    </a:p>
                  </a:txBody>
                  <a:tcPr/>
                </a:tc>
                <a:extLst>
                  <a:ext uri="{0D108BD9-81ED-4DB2-BD59-A6C34878D82A}">
                    <a16:rowId xmlns:a16="http://schemas.microsoft.com/office/drawing/2014/main" val="10004"/>
                  </a:ext>
                </a:extLst>
              </a:tr>
              <a:tr h="369596">
                <a:tc>
                  <a:txBody>
                    <a:bodyPr/>
                    <a:lstStyle/>
                    <a:p>
                      <a:r>
                        <a:rPr lang="hr-HR" sz="16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369596">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Iznošenje dojmova ostalim učenicima; samovrednovanje.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27584" y="714362"/>
            <a:ext cx="7344815" cy="113046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sz="2800" b="1" dirty="0">
                <a:ln w="50800"/>
                <a:solidFill>
                  <a:schemeClr val="bg1">
                    <a:shade val="50000"/>
                  </a:schemeClr>
                </a:solidFill>
              </a:rPr>
              <a:t>POSJET TALIJANSKOJ ZAJEDNICI I KUTLURNOJ UDRUZI DANTE ALIGHIERI</a:t>
            </a:r>
          </a:p>
        </p:txBody>
      </p:sp>
      <p:graphicFrame>
        <p:nvGraphicFramePr>
          <p:cNvPr id="8" name="Content Placeholder 3">
            <a:extLst>
              <a:ext uri="{FF2B5EF4-FFF2-40B4-BE49-F238E27FC236}">
                <a16:creationId xmlns:a16="http://schemas.microsoft.com/office/drawing/2014/main" id="{8301CDA1-F91F-4F79-826D-A21B87591CCA}"/>
              </a:ext>
            </a:extLst>
          </p:cNvPr>
          <p:cNvGraphicFramePr>
            <a:graphicFrameLocks/>
          </p:cNvGraphicFramePr>
          <p:nvPr>
            <p:extLst>
              <p:ext uri="{D42A27DB-BD31-4B8C-83A1-F6EECF244321}">
                <p14:modId xmlns:p14="http://schemas.microsoft.com/office/powerpoint/2010/main" val="1505273547"/>
              </p:ext>
            </p:extLst>
          </p:nvPr>
        </p:nvGraphicFramePr>
        <p:xfrm>
          <a:off x="827583" y="2132856"/>
          <a:ext cx="7344815" cy="3059828"/>
        </p:xfrm>
        <a:graphic>
          <a:graphicData uri="http://schemas.openxmlformats.org/drawingml/2006/table">
            <a:tbl>
              <a:tblPr firstRow="1" bandRow="1">
                <a:tableStyleId>{0505E3EF-67EA-436B-97B2-0124C06EBD24}</a:tableStyleId>
              </a:tblPr>
              <a:tblGrid>
                <a:gridCol w="1512169">
                  <a:extLst>
                    <a:ext uri="{9D8B030D-6E8A-4147-A177-3AD203B41FA5}">
                      <a16:colId xmlns:a16="http://schemas.microsoft.com/office/drawing/2014/main" val="20000"/>
                    </a:ext>
                  </a:extLst>
                </a:gridCol>
                <a:gridCol w="5832646">
                  <a:extLst>
                    <a:ext uri="{9D8B030D-6E8A-4147-A177-3AD203B41FA5}">
                      <a16:colId xmlns:a16="http://schemas.microsoft.com/office/drawing/2014/main" val="20001"/>
                    </a:ext>
                  </a:extLst>
                </a:gridCol>
              </a:tblGrid>
              <a:tr h="648072">
                <a:tc>
                  <a:txBody>
                    <a:bodyPr/>
                    <a:lstStyle/>
                    <a:p>
                      <a:r>
                        <a:rPr lang="hr-HR" sz="1600" b="1" dirty="0"/>
                        <a:t>CILJEVI:</a:t>
                      </a:r>
                    </a:p>
                  </a:txBody>
                  <a:tcPr/>
                </a:tc>
                <a:tc>
                  <a:txBody>
                    <a:bodyPr/>
                    <a:lstStyle/>
                    <a:p>
                      <a:pPr eaLnBrk="1" hangingPunct="1">
                        <a:lnSpc>
                          <a:spcPct val="80000"/>
                        </a:lnSpc>
                      </a:pPr>
                      <a:r>
                        <a:rPr lang="hr-HR" sz="1200" b="0" dirty="0"/>
                        <a:t>Razvoj jezičnih kompetencija i vještine komunikacije na talijanskom jeziku.</a:t>
                      </a:r>
                    </a:p>
                    <a:p>
                      <a:pPr eaLnBrk="1" hangingPunct="1">
                        <a:lnSpc>
                          <a:spcPct val="80000"/>
                        </a:lnSpc>
                      </a:pPr>
                      <a:r>
                        <a:rPr lang="hr-HR" sz="1200" b="0" dirty="0"/>
                        <a:t>Poticanje ljubavi prema talijanskom jeziku.</a:t>
                      </a:r>
                    </a:p>
                    <a:p>
                      <a:pPr eaLnBrk="1" hangingPunct="1">
                        <a:lnSpc>
                          <a:spcPct val="80000"/>
                        </a:lnSpc>
                      </a:pPr>
                      <a:r>
                        <a:rPr lang="hr-HR" sz="1200" b="0" dirty="0"/>
                        <a:t>Motiviranje učenika za redovitije učenje.</a:t>
                      </a:r>
                    </a:p>
                  </a:txBody>
                  <a:tcPr/>
                </a:tc>
                <a:extLst>
                  <a:ext uri="{0D108BD9-81ED-4DB2-BD59-A6C34878D82A}">
                    <a16:rowId xmlns:a16="http://schemas.microsoft.com/office/drawing/2014/main" val="10000"/>
                  </a:ext>
                </a:extLst>
              </a:tr>
              <a:tr h="331429">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Učenici od 4. do 8. razreda.</a:t>
                      </a:r>
                    </a:p>
                  </a:txBody>
                  <a:tcPr/>
                </a:tc>
                <a:extLst>
                  <a:ext uri="{0D108BD9-81ED-4DB2-BD59-A6C34878D82A}">
                    <a16:rowId xmlns:a16="http://schemas.microsoft.com/office/drawing/2014/main" val="10001"/>
                  </a:ext>
                </a:extLst>
              </a:tr>
              <a:tr h="330872">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Profesorica Talijanskog jezika Sonja Lovrić-</a:t>
                      </a:r>
                      <a:r>
                        <a:rPr lang="hr-HR" sz="1200" baseline="0" dirty="0"/>
                        <a:t> Lilić.</a:t>
                      </a:r>
                      <a:endParaRPr lang="hr-HR" sz="1200" dirty="0"/>
                    </a:p>
                  </a:txBody>
                  <a:tcPr/>
                </a:tc>
                <a:extLst>
                  <a:ext uri="{0D108BD9-81ED-4DB2-BD59-A6C34878D82A}">
                    <a16:rowId xmlns:a16="http://schemas.microsoft.com/office/drawing/2014/main" val="10002"/>
                  </a:ext>
                </a:extLst>
              </a:tr>
              <a:tr h="515113">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posjeta Talijanskoj zajednici i Udruzi Dante Alighieri (po dogovoru)</a:t>
                      </a:r>
                    </a:p>
                  </a:txBody>
                  <a:tcPr/>
                </a:tc>
                <a:extLst>
                  <a:ext uri="{0D108BD9-81ED-4DB2-BD59-A6C34878D82A}">
                    <a16:rowId xmlns:a16="http://schemas.microsoft.com/office/drawing/2014/main" val="10003"/>
                  </a:ext>
                </a:extLst>
              </a:tr>
              <a:tr h="324402">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Šk. godina 2020. /2021.</a:t>
                      </a:r>
                    </a:p>
                  </a:txBody>
                  <a:tcPr/>
                </a:tc>
                <a:extLst>
                  <a:ext uri="{0D108BD9-81ED-4DB2-BD59-A6C34878D82A}">
                    <a16:rowId xmlns:a16="http://schemas.microsoft.com/office/drawing/2014/main" val="10004"/>
                  </a:ext>
                </a:extLst>
              </a:tr>
              <a:tr h="369596">
                <a:tc>
                  <a:txBody>
                    <a:bodyPr/>
                    <a:lstStyle/>
                    <a:p>
                      <a:r>
                        <a:rPr lang="hr-HR" sz="16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369596">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Zalaganje učenika i njihovo aktivno sudjelovanje, osobno zadovoljstvo učenika, učitelja i roditelja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9865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411760" y="694261"/>
            <a:ext cx="3857620" cy="6429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a:t>TERENSKA NASTAVA</a:t>
            </a:r>
            <a:endParaRPr lang="hr-HR" dirty="0"/>
          </a:p>
        </p:txBody>
      </p:sp>
      <p:graphicFrame>
        <p:nvGraphicFramePr>
          <p:cNvPr id="6" name="Content Placeholder 3">
            <a:extLst>
              <a:ext uri="{FF2B5EF4-FFF2-40B4-BE49-F238E27FC236}">
                <a16:creationId xmlns:a16="http://schemas.microsoft.com/office/drawing/2014/main" id="{4449A562-6F7D-4327-ACAC-8FA776DDB47F}"/>
              </a:ext>
            </a:extLst>
          </p:cNvPr>
          <p:cNvGraphicFramePr>
            <a:graphicFrameLocks/>
          </p:cNvGraphicFramePr>
          <p:nvPr>
            <p:extLst>
              <p:ext uri="{D42A27DB-BD31-4B8C-83A1-F6EECF244321}">
                <p14:modId xmlns:p14="http://schemas.microsoft.com/office/powerpoint/2010/main" val="2579638392"/>
              </p:ext>
            </p:extLst>
          </p:nvPr>
        </p:nvGraphicFramePr>
        <p:xfrm>
          <a:off x="845840" y="1577035"/>
          <a:ext cx="7398568" cy="4423156"/>
        </p:xfrm>
        <a:graphic>
          <a:graphicData uri="http://schemas.openxmlformats.org/drawingml/2006/table">
            <a:tbl>
              <a:tblPr firstRow="1" bandRow="1">
                <a:tableStyleId>{C4B1156A-380E-4F78-BDF5-A606A8083BF9}</a:tableStyleId>
              </a:tblPr>
              <a:tblGrid>
                <a:gridCol w="1411648">
                  <a:extLst>
                    <a:ext uri="{9D8B030D-6E8A-4147-A177-3AD203B41FA5}">
                      <a16:colId xmlns:a16="http://schemas.microsoft.com/office/drawing/2014/main" val="20000"/>
                    </a:ext>
                  </a:extLst>
                </a:gridCol>
                <a:gridCol w="5986920">
                  <a:extLst>
                    <a:ext uri="{9D8B030D-6E8A-4147-A177-3AD203B41FA5}">
                      <a16:colId xmlns:a16="http://schemas.microsoft.com/office/drawing/2014/main" val="20001"/>
                    </a:ext>
                  </a:extLst>
                </a:gridCol>
              </a:tblGrid>
              <a:tr h="1893316">
                <a:tc>
                  <a:txBody>
                    <a:bodyPr/>
                    <a:lstStyle/>
                    <a:p>
                      <a:r>
                        <a:rPr lang="hr-HR" sz="14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altLang="zh-CN" sz="1100" b="0" dirty="0"/>
                        <a:t>Upoznavanje sa sadržajima medijske kulture, približavanje sadržaja prirode i</a:t>
                      </a:r>
                      <a:r>
                        <a:rPr lang="hr-HR" altLang="zh-CN" sz="1100" b="0" baseline="0" dirty="0"/>
                        <a:t> društva, uočavanje promjena u prirodi, upoznavanje zavičaja, razvijanje prometne kulture i timskog rada. Razvijanje ljubavi prema govorenoj riječi, imenovati i razlikovati promjene u prirodi, istraživati uzročno – posljednične veze, osposobiti učenike za pravilno i sigurno ponašanje u prometu, istraživati osobitosti primorskog zavičaja, razvijanje navika posjeta kazalištu, muzeju, kinu te razvijati naviku o potrebi očuvanja prirode, naučiti kako nastaje radio emisija, </a:t>
                      </a:r>
                      <a:r>
                        <a:rPr lang="hr-HR" sz="1100" b="0" kern="1200" dirty="0"/>
                        <a:t>podizanje svijesti o važnosti razvrstavanja otpada,</a:t>
                      </a:r>
                      <a:r>
                        <a:rPr lang="hr-HR" sz="1100" b="0" kern="1200" baseline="0" dirty="0"/>
                        <a:t> </a:t>
                      </a:r>
                      <a:r>
                        <a:rPr lang="hr-HR" sz="1100" b="0" kern="1200" dirty="0"/>
                        <a:t>izvođenje mjerenja životnih uvjeta, uočavanje različitih osobina životnih područja.</a:t>
                      </a:r>
                      <a:r>
                        <a:rPr lang="hr-HR" sz="1100" b="1" kern="1200" dirty="0">
                          <a:solidFill>
                            <a:schemeClr val="dk1"/>
                          </a:solidFill>
                          <a:latin typeface="+mn-lt"/>
                          <a:ea typeface="+mn-ea"/>
                          <a:cs typeface="+mn-cs"/>
                        </a:rPr>
                        <a:t> </a:t>
                      </a:r>
                      <a:r>
                        <a:rPr lang="hr-HR" sz="1100" b="0" kern="1200" dirty="0">
                          <a:solidFill>
                            <a:schemeClr val="dk1"/>
                          </a:solidFill>
                          <a:latin typeface="+mn-lt"/>
                          <a:ea typeface="+mn-ea"/>
                          <a:cs typeface="+mn-cs"/>
                        </a:rPr>
                        <a:t>Učenici posjećuju Vukovar kao važan dio hrvatske povijesti. Saznaju o njegovoj važnosti za hrvatsku domovinsku samostalnost i nacionalni identitet. Poticati</a:t>
                      </a:r>
                      <a:r>
                        <a:rPr lang="hr-HR" sz="1100" b="0" kern="1200" baseline="0" dirty="0">
                          <a:solidFill>
                            <a:schemeClr val="dk1"/>
                          </a:solidFill>
                          <a:latin typeface="+mn-lt"/>
                          <a:ea typeface="+mn-ea"/>
                          <a:cs typeface="+mn-cs"/>
                        </a:rPr>
                        <a:t> razvoj profesionalne orijentacije. razvijati tehnički način mišljenja i pravilnu uporabu tehničke terminologije.</a:t>
                      </a:r>
                      <a:endParaRPr lang="hr-HR" altLang="zh-CN" sz="1100" b="0" dirty="0">
                        <a:solidFill>
                          <a:srgbClr val="000000"/>
                        </a:solidFill>
                        <a:latin typeface="Corbel" pitchFamily="18" charset="0"/>
                        <a:cs typeface="Corbel" pitchFamily="18" charset="0"/>
                      </a:endParaRPr>
                    </a:p>
                  </a:txBody>
                  <a:tcPr/>
                </a:tc>
                <a:extLst>
                  <a:ext uri="{0D108BD9-81ED-4DB2-BD59-A6C34878D82A}">
                    <a16:rowId xmlns:a16="http://schemas.microsoft.com/office/drawing/2014/main" val="10000"/>
                  </a:ext>
                </a:extLst>
              </a:tr>
              <a:tr h="298563">
                <a:tc>
                  <a:txBody>
                    <a:bodyPr/>
                    <a:lstStyle/>
                    <a:p>
                      <a:r>
                        <a:rPr lang="hr-HR" sz="1400" b="1" dirty="0"/>
                        <a:t>NAMJENA:</a:t>
                      </a:r>
                    </a:p>
                  </a:txBody>
                  <a:tcPr/>
                </a:tc>
                <a:tc>
                  <a:txBody>
                    <a:bodyPr/>
                    <a:lstStyle/>
                    <a:p>
                      <a:r>
                        <a:rPr lang="hr-HR" sz="1100" dirty="0"/>
                        <a:t>Učenicima od 1. do 8. razreda.</a:t>
                      </a:r>
                    </a:p>
                  </a:txBody>
                  <a:tcPr/>
                </a:tc>
                <a:extLst>
                  <a:ext uri="{0D108BD9-81ED-4DB2-BD59-A6C34878D82A}">
                    <a16:rowId xmlns:a16="http://schemas.microsoft.com/office/drawing/2014/main" val="10001"/>
                  </a:ext>
                </a:extLst>
              </a:tr>
              <a:tr h="417989">
                <a:tc>
                  <a:txBody>
                    <a:bodyPr/>
                    <a:lstStyle/>
                    <a:p>
                      <a:r>
                        <a:rPr lang="hr-HR" sz="1400" b="1" dirty="0"/>
                        <a:t>NOSITELJI:</a:t>
                      </a:r>
                    </a:p>
                  </a:txBody>
                  <a:tcPr/>
                </a:tc>
                <a:tc>
                  <a:txBody>
                    <a:bodyPr/>
                    <a:lstStyle/>
                    <a:p>
                      <a:r>
                        <a:rPr lang="hr-HR" sz="1100" dirty="0"/>
                        <a:t>Učitelji od 1. do 8. razreda, roditelji, voditelji ustanova, kustosi, vodiči, djelatnici u postajam i agencijama.</a:t>
                      </a:r>
                    </a:p>
                  </a:txBody>
                  <a:tcPr/>
                </a:tc>
                <a:extLst>
                  <a:ext uri="{0D108BD9-81ED-4DB2-BD59-A6C34878D82A}">
                    <a16:rowId xmlns:a16="http://schemas.microsoft.com/office/drawing/2014/main" val="10002"/>
                  </a:ext>
                </a:extLst>
              </a:tr>
              <a:tr h="507558">
                <a:tc>
                  <a:txBody>
                    <a:bodyPr/>
                    <a:lstStyle/>
                    <a:p>
                      <a:r>
                        <a:rPr lang="hr-HR" sz="1400" b="1" dirty="0"/>
                        <a:t>NAČINI REALIZACIJE:</a:t>
                      </a:r>
                    </a:p>
                  </a:txBody>
                  <a:tcPr/>
                </a:tc>
                <a:tc>
                  <a:txBody>
                    <a:bodyPr/>
                    <a:lstStyle/>
                    <a:p>
                      <a:r>
                        <a:rPr lang="hr-HR" sz="1100" dirty="0"/>
                        <a:t>Prema izvedbenom planu i programu za svaku terensku</a:t>
                      </a:r>
                      <a:r>
                        <a:rPr lang="hr-HR" sz="1100" baseline="0" dirty="0"/>
                        <a:t> i izvanučioničku nastavu.</a:t>
                      </a:r>
                      <a:endParaRPr lang="hr-HR" sz="1100" dirty="0"/>
                    </a:p>
                  </a:txBody>
                  <a:tcPr/>
                </a:tc>
                <a:extLst>
                  <a:ext uri="{0D108BD9-81ED-4DB2-BD59-A6C34878D82A}">
                    <a16:rowId xmlns:a16="http://schemas.microsoft.com/office/drawing/2014/main" val="10003"/>
                  </a:ext>
                </a:extLst>
              </a:tr>
              <a:tr h="417989">
                <a:tc>
                  <a:txBody>
                    <a:bodyPr/>
                    <a:lstStyle/>
                    <a:p>
                      <a:r>
                        <a:rPr lang="hr-HR" sz="1400" b="1" dirty="0"/>
                        <a:t>VREMENIK:</a:t>
                      </a:r>
                    </a:p>
                  </a:txBody>
                  <a:tcPr/>
                </a:tc>
                <a:tc>
                  <a:txBody>
                    <a:bodyPr/>
                    <a:lstStyle/>
                    <a:p>
                      <a:r>
                        <a:rPr lang="hr-HR" sz="1100" dirty="0"/>
                        <a:t>Tijekom školske godine 2020./2021.</a:t>
                      </a:r>
                    </a:p>
                    <a:p>
                      <a:r>
                        <a:rPr lang="hr-HR" sz="1100" kern="1200" dirty="0">
                          <a:solidFill>
                            <a:schemeClr val="dk1"/>
                          </a:solidFill>
                          <a:latin typeface="+mn-lt"/>
                          <a:ea typeface="+mn-ea"/>
                          <a:cs typeface="+mn-cs"/>
                        </a:rPr>
                        <a:t>Terenska nastava u Vukovar prema određenju MZO-a.</a:t>
                      </a:r>
                      <a:endParaRPr lang="hr-HR" sz="1100" dirty="0"/>
                    </a:p>
                  </a:txBody>
                  <a:tcPr/>
                </a:tc>
                <a:extLst>
                  <a:ext uri="{0D108BD9-81ED-4DB2-BD59-A6C34878D82A}">
                    <a16:rowId xmlns:a16="http://schemas.microsoft.com/office/drawing/2014/main" val="10004"/>
                  </a:ext>
                </a:extLst>
              </a:tr>
              <a:tr h="417989">
                <a:tc>
                  <a:txBody>
                    <a:bodyPr/>
                    <a:lstStyle/>
                    <a:p>
                      <a:r>
                        <a:rPr lang="hr-HR" sz="1400" b="1" dirty="0"/>
                        <a:t>TROŠKOVNIK:</a:t>
                      </a:r>
                    </a:p>
                  </a:txBody>
                  <a:tcPr/>
                </a:tc>
                <a:tc>
                  <a:txBody>
                    <a:bodyPr/>
                    <a:lstStyle/>
                    <a:p>
                      <a:r>
                        <a:rPr lang="hr-HR" sz="1100" dirty="0"/>
                        <a:t>Ulaznice za kino,</a:t>
                      </a:r>
                      <a:r>
                        <a:rPr lang="hr-HR" sz="1100" baseline="0" dirty="0"/>
                        <a:t> muzeje, kazališta, prijevoz...</a:t>
                      </a:r>
                    </a:p>
                    <a:p>
                      <a:r>
                        <a:rPr lang="hr-HR" sz="1100" baseline="0" dirty="0"/>
                        <a:t>Cjenik odabrane agencije. Cijene odabranih radionica.</a:t>
                      </a:r>
                      <a:endParaRPr lang="hr-HR" sz="1100" dirty="0"/>
                    </a:p>
                  </a:txBody>
                  <a:tcPr/>
                </a:tc>
                <a:extLst>
                  <a:ext uri="{0D108BD9-81ED-4DB2-BD59-A6C34878D82A}">
                    <a16:rowId xmlns:a16="http://schemas.microsoft.com/office/drawing/2014/main" val="10005"/>
                  </a:ext>
                </a:extLst>
              </a:tr>
              <a:tr h="417989">
                <a:tc>
                  <a:txBody>
                    <a:bodyPr/>
                    <a:lstStyle/>
                    <a:p>
                      <a:r>
                        <a:rPr lang="hr-HR" sz="1400" b="1" dirty="0"/>
                        <a:t>VREDNOVANJE:</a:t>
                      </a:r>
                    </a:p>
                  </a:txBody>
                  <a:tcPr/>
                </a:tc>
                <a:tc>
                  <a:txBody>
                    <a:bodyPr/>
                    <a:lstStyle/>
                    <a:p>
                      <a:r>
                        <a:rPr lang="hr-HR" sz="1100" dirty="0"/>
                        <a:t>Individualno praćnje učenika, primjena znanja u redovnoj</a:t>
                      </a:r>
                      <a:r>
                        <a:rPr lang="hr-HR" sz="1100" baseline="0" dirty="0"/>
                        <a:t> nastavi i životu. Zalaganje učenika i njihovo aktivno sudjelovanje.</a:t>
                      </a:r>
                      <a:endParaRPr lang="hr-HR" sz="1100" dirty="0"/>
                    </a:p>
                  </a:txBody>
                  <a:tcPr/>
                </a:tc>
                <a:extLst>
                  <a:ext uri="{0D108BD9-81ED-4DB2-BD59-A6C34878D82A}">
                    <a16:rowId xmlns:a16="http://schemas.microsoft.com/office/drawing/2014/main" val="10006"/>
                  </a:ext>
                </a:extLst>
              </a:tr>
            </a:tbl>
          </a:graphicData>
        </a:graphic>
      </p:graphicFrame>
      <p:pic>
        <p:nvPicPr>
          <p:cNvPr id="7" name="Picture 6" descr="Group Kids Girls, Vector &amp; Photo (Free Trial) | Bigstock">
            <a:extLst>
              <a:ext uri="{FF2B5EF4-FFF2-40B4-BE49-F238E27FC236}">
                <a16:creationId xmlns:a16="http://schemas.microsoft.com/office/drawing/2014/main" id="{1BE6ABBC-9359-4056-9B23-A86E4378062E}"/>
              </a:ext>
            </a:extLst>
          </p:cNvPr>
          <p:cNvPicPr/>
          <p:nvPr/>
        </p:nvPicPr>
        <p:blipFill rotWithShape="1">
          <a:blip r:embed="rId3">
            <a:extLst>
              <a:ext uri="{28A0092B-C50C-407E-A947-70E740481C1C}">
                <a14:useLocalDpi xmlns:a14="http://schemas.microsoft.com/office/drawing/2010/main" val="0"/>
              </a:ext>
            </a:extLst>
          </a:blip>
          <a:srcRect t="2557" b="13424"/>
          <a:stretch/>
        </p:blipFill>
        <p:spPr bwMode="auto">
          <a:xfrm>
            <a:off x="6948264" y="590719"/>
            <a:ext cx="1169621" cy="946768"/>
          </a:xfrm>
          <a:prstGeom prst="rect">
            <a:avLst/>
          </a:prstGeom>
          <a:noFill/>
          <a:ln>
            <a:noFill/>
          </a:ln>
        </p:spPr>
      </p:pic>
    </p:spTree>
    <p:extLst>
      <p:ext uri="{BB962C8B-B14F-4D97-AF65-F5344CB8AC3E}">
        <p14:creationId xmlns:p14="http://schemas.microsoft.com/office/powerpoint/2010/main" val="1388521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55576" y="836712"/>
            <a:ext cx="7272808"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hr-HR" sz="1600" dirty="0">
                <a:solidFill>
                  <a:sysClr val="windowText" lastClr="000000"/>
                </a:solidFill>
                <a:latin typeface="Calibri"/>
              </a:rPr>
              <a:t>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Trajektna luka, autobusni kolodvor, Vatrogasni dom, posjet prometnoj</a:t>
            </a:r>
            <a:r>
              <a:rPr kumimoji="0" lang="hr-HR" sz="1600" b="0" i="0" u="none" strike="noStrike" kern="1200" cap="none" spc="0" normalizeH="0" noProof="0" dirty="0">
                <a:ln>
                  <a:noFill/>
                </a:ln>
                <a:solidFill>
                  <a:sysClr val="windowText" lastClr="000000"/>
                </a:solidFill>
                <a:effectLst/>
                <a:uLnTx/>
                <a:uFillTx/>
                <a:latin typeface="Calibri"/>
                <a:ea typeface="+mn-ea"/>
                <a:cs typeface="+mn-cs"/>
              </a:rPr>
              <a:t> postaji, vojarna Zemunik,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otok Ugljan, Pašman ili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Božava</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Solana Nin, PP Vransko jezero, PP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Telašćica</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a:t>
            </a:r>
            <a:r>
              <a:rPr kumimoji="0" lang="hr-HR" sz="1600" b="0" i="0" u="none" strike="noStrike" kern="1200" cap="none" spc="0" normalizeH="0" noProof="0" dirty="0">
                <a:ln>
                  <a:noFill/>
                </a:ln>
                <a:solidFill>
                  <a:sysClr val="windowText" lastClr="000000"/>
                </a:solidFill>
                <a:effectLst/>
                <a:uLnTx/>
                <a:uFillTx/>
                <a:latin typeface="Calibri"/>
                <a:ea typeface="+mn-ea"/>
                <a:cs typeface="+mn-cs"/>
              </a:rPr>
              <a:t>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NP Paklenica, NP Kornati, park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Vruljica</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park Vladimira Nazora, posjet školi u županiji, kino, kazalište, muzej, knjižnica, Zračna luka Zadar, trajektna luka, Velebit, Farma magaraca u Poljicima ili Farma u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Briševu</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Zrmanja, Nin, parkovi i bedemi grada Zadra, potok i park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Vruljica</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dan na snijegu, Dječji tjedan, posjet pekari, Dan ružičastih majica, Dan škole, Dan</a:t>
            </a:r>
            <a:r>
              <a:rPr kumimoji="0" lang="hr-HR" sz="1600" b="0" i="0" u="none" strike="noStrike" kern="1200" cap="none" spc="0" normalizeH="0" noProof="0" dirty="0">
                <a:ln>
                  <a:noFill/>
                </a:ln>
                <a:solidFill>
                  <a:sysClr val="windowText" lastClr="000000"/>
                </a:solidFill>
                <a:effectLst/>
                <a:uLnTx/>
                <a:uFillTx/>
                <a:latin typeface="Calibri"/>
                <a:ea typeface="+mn-ea"/>
                <a:cs typeface="+mn-cs"/>
              </a:rPr>
              <a:t> izvannastavnih aktivnosti,</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Dan očeva, Majčin dan,  Dan osoba sa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Down</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sindromom, Hrvatski olimpijski dan, D</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ani</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kruha</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D</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an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otvorenih</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vrata</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škole</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D</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an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G</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rada</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Z</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adra</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godišnja doba u zadarskim parkovima, školski karneval,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voćnjak</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posjet Županiji, Općinskom sudu</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Arhiv, Narodni list, radio postaja, Zlato i srebro grada Zadra, Državni arhiv,  Prirodoslovni muzej Zadar, Arheološki</a:t>
            </a:r>
            <a:r>
              <a:rPr kumimoji="0" lang="hr-HR" sz="1600" b="0" i="0" u="none" strike="noStrike" kern="1200" cap="none" spc="0" normalizeH="0" noProof="0" dirty="0">
                <a:ln>
                  <a:noFill/>
                </a:ln>
                <a:solidFill>
                  <a:sysClr val="windowText" lastClr="000000"/>
                </a:solidFill>
                <a:effectLst/>
                <a:uLnTx/>
                <a:uFillTx/>
                <a:latin typeface="Calibri"/>
                <a:ea typeface="+mn-ea"/>
                <a:cs typeface="+mn-cs"/>
              </a:rPr>
              <a:t> muzej, Muzej iluzija, Zavičajni muzej, Kneževa palača,</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Hrvatska kazališna kuća Zadar,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Cinestar</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K</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azalište</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lutaka</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Z</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adar</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Gradska knjižnica, posjet zdravstvenoj ustanovi, Crveni križ, bolnica ili Dom zdravlja,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posjet</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meteorološkoj</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postaji</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 kulturno- povijesni spomenici Zadra: Mi kao turistički vodiči, radionice u organizaciji Narodnog muzeja, posjet šumi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Musapstan</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mjerenje pulsa, brzina disanja, posjet obali mora u blizini škole, pozdrav</a:t>
            </a:r>
            <a:r>
              <a:rPr kumimoji="0" lang="hr-HR" sz="1600" b="0" i="0" u="none" strike="noStrike" kern="1200" cap="none" spc="0" normalizeH="0" noProof="0" dirty="0">
                <a:ln>
                  <a:noFill/>
                </a:ln>
                <a:solidFill>
                  <a:sysClr val="windowText" lastClr="000000"/>
                </a:solidFill>
                <a:effectLst/>
                <a:uLnTx/>
                <a:uFillTx/>
                <a:latin typeface="Calibri"/>
                <a:ea typeface="+mn-ea"/>
                <a:cs typeface="+mn-cs"/>
              </a:rPr>
              <a:t> jeseni, </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natjecanje u razvrstavanju otpada, Vukovar, posjet Parku znanosti u </a:t>
            </a:r>
            <a:r>
              <a:rPr kumimoji="0" lang="hr-HR" sz="1600" b="0" i="0" u="none" strike="noStrike" kern="1200" cap="none" spc="0" normalizeH="0" baseline="0" noProof="0" dirty="0" err="1">
                <a:ln>
                  <a:noFill/>
                </a:ln>
                <a:solidFill>
                  <a:sysClr val="windowText" lastClr="000000"/>
                </a:solidFill>
                <a:effectLst/>
                <a:uLnTx/>
                <a:uFillTx/>
                <a:latin typeface="Calibri"/>
                <a:ea typeface="+mn-ea"/>
                <a:cs typeface="+mn-cs"/>
              </a:rPr>
              <a:t>Oroslavju</a:t>
            </a:r>
            <a:r>
              <a:rPr kumimoji="0" lang="hr-HR" sz="1600" b="0" i="0" u="none" strike="noStrike" kern="1200" cap="none" spc="0" normalizeH="0" baseline="0" noProof="0" dirty="0">
                <a:ln>
                  <a:noFill/>
                </a:ln>
                <a:solidFill>
                  <a:sysClr val="windowText" lastClr="000000"/>
                </a:solidFill>
                <a:effectLst/>
                <a:uLnTx/>
                <a:uFillTx/>
                <a:latin typeface="Calibri"/>
                <a:ea typeface="+mn-ea"/>
                <a:cs typeface="+mn-cs"/>
              </a:rPr>
              <a:t>, posjet srednjim školama zadarske županije, Mladi tehničari – organizirane radionice, Lika</a:t>
            </a:r>
            <a:r>
              <a:rPr lang="hr-HR" sz="1600" noProof="0" dirty="0">
                <a:solidFill>
                  <a:sysClr val="windowText" lastClr="000000"/>
                </a:solidFill>
                <a:latin typeface="Calibri"/>
              </a:rPr>
              <a:t> (berba šljiva, dan na snijegu), Gospić, Smiljan</a:t>
            </a:r>
            <a:r>
              <a:rPr lang="hr-HR" sz="1600" dirty="0">
                <a:solidFill>
                  <a:sysClr val="windowText" lastClr="000000"/>
                </a:solidFill>
                <a:latin typeface="Calibri"/>
              </a:rPr>
              <a:t>.</a:t>
            </a:r>
            <a:endParaRPr kumimoji="0" lang="hr-HR"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230065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95736" y="968969"/>
            <a:ext cx="3857620" cy="64294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45000" lnSpcReduction="200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b="1" dirty="0">
                <a:ln w="50800"/>
                <a:solidFill>
                  <a:schemeClr val="bg1">
                    <a:shade val="50000"/>
                  </a:schemeClr>
                </a:solidFill>
              </a:rPr>
              <a:t>POLUDNEVNI I JEDNODNEVNI IZLETI</a:t>
            </a:r>
          </a:p>
        </p:txBody>
      </p:sp>
      <p:graphicFrame>
        <p:nvGraphicFramePr>
          <p:cNvPr id="8" name="Content Placeholder 3"/>
          <p:cNvGraphicFramePr>
            <a:graphicFrameLocks/>
          </p:cNvGraphicFramePr>
          <p:nvPr>
            <p:extLst>
              <p:ext uri="{D42A27DB-BD31-4B8C-83A1-F6EECF244321}">
                <p14:modId xmlns:p14="http://schemas.microsoft.com/office/powerpoint/2010/main" val="2025640051"/>
              </p:ext>
            </p:extLst>
          </p:nvPr>
        </p:nvGraphicFramePr>
        <p:xfrm>
          <a:off x="899591" y="2060849"/>
          <a:ext cx="7268767" cy="4195176"/>
        </p:xfrm>
        <a:graphic>
          <a:graphicData uri="http://schemas.openxmlformats.org/drawingml/2006/table">
            <a:tbl>
              <a:tblPr firstRow="1" bandRow="1">
                <a:tableStyleId>{22838BEF-8BB2-4498-84A7-C5851F593DF1}</a:tableStyleId>
              </a:tblPr>
              <a:tblGrid>
                <a:gridCol w="1512169">
                  <a:extLst>
                    <a:ext uri="{9D8B030D-6E8A-4147-A177-3AD203B41FA5}">
                      <a16:colId xmlns:a16="http://schemas.microsoft.com/office/drawing/2014/main" val="20000"/>
                    </a:ext>
                  </a:extLst>
                </a:gridCol>
                <a:gridCol w="5756598">
                  <a:extLst>
                    <a:ext uri="{9D8B030D-6E8A-4147-A177-3AD203B41FA5}">
                      <a16:colId xmlns:a16="http://schemas.microsoft.com/office/drawing/2014/main" val="20001"/>
                    </a:ext>
                  </a:extLst>
                </a:gridCol>
              </a:tblGrid>
              <a:tr h="732241">
                <a:tc>
                  <a:txBody>
                    <a:bodyPr/>
                    <a:lstStyle/>
                    <a:p>
                      <a:r>
                        <a:rPr lang="hr-HR" sz="1600" b="1" dirty="0"/>
                        <a:t>CILJEVI:</a:t>
                      </a:r>
                    </a:p>
                  </a:txBody>
                  <a:tcPr/>
                </a:tc>
                <a:tc>
                  <a:txBody>
                    <a:bodyPr/>
                    <a:lstStyle/>
                    <a:p>
                      <a:r>
                        <a:rPr lang="hr-HR" sz="1200" b="0" dirty="0"/>
                        <a:t>Upoznavanje ljepota i znamenitosti</a:t>
                      </a:r>
                      <a:r>
                        <a:rPr lang="hr-HR" sz="1200" b="0" baseline="0" dirty="0"/>
                        <a:t> </a:t>
                      </a:r>
                      <a:r>
                        <a:rPr lang="hr-HR" sz="1200" b="0" dirty="0"/>
                        <a:t>šireg zavičaja, razgledavanje stare gradske jezgre posjećenih gradova, međusobno druženie i razonoda. Bolje upoznati</a:t>
                      </a:r>
                      <a:r>
                        <a:rPr lang="hr-HR" sz="1200" b="0" baseline="0" dirty="0"/>
                        <a:t> dijelove Hrvatske s naglaskom na iznimno bogatstvo i raznolikost. Razvijati ekološku svijest  i svijest o čuvanju kulturnih i prirodnih ljepota zavičaja.</a:t>
                      </a:r>
                      <a:endParaRPr lang="hr-HR" sz="1200" b="0" dirty="0"/>
                    </a:p>
                  </a:txBody>
                  <a:tcPr/>
                </a:tc>
                <a:extLst>
                  <a:ext uri="{0D108BD9-81ED-4DB2-BD59-A6C34878D82A}">
                    <a16:rowId xmlns:a16="http://schemas.microsoft.com/office/drawing/2014/main" val="10000"/>
                  </a:ext>
                </a:extLst>
              </a:tr>
              <a:tr h="489025">
                <a:tc>
                  <a:txBody>
                    <a:bodyPr/>
                    <a:lstStyle/>
                    <a:p>
                      <a:r>
                        <a:rPr lang="hr-HR" sz="1600" b="1" dirty="0"/>
                        <a:t>NAMJENA:</a:t>
                      </a:r>
                    </a:p>
                  </a:txBody>
                  <a:tcPr/>
                </a:tc>
                <a:tc>
                  <a:txBody>
                    <a:bodyPr/>
                    <a:lstStyle/>
                    <a:p>
                      <a:r>
                        <a:rPr lang="hr-HR" sz="1200" dirty="0"/>
                        <a:t>Učenicima</a:t>
                      </a:r>
                      <a:r>
                        <a:rPr lang="hr-HR" sz="1200" baseline="0" dirty="0"/>
                        <a:t> </a:t>
                      </a:r>
                      <a:r>
                        <a:rPr lang="hr-HR" sz="1200" dirty="0"/>
                        <a:t>od 1. do 8. razreda.</a:t>
                      </a:r>
                    </a:p>
                  </a:txBody>
                  <a:tcPr/>
                </a:tc>
                <a:extLst>
                  <a:ext uri="{0D108BD9-81ED-4DB2-BD59-A6C34878D82A}">
                    <a16:rowId xmlns:a16="http://schemas.microsoft.com/office/drawing/2014/main" val="10001"/>
                  </a:ext>
                </a:extLst>
              </a:tr>
              <a:tr h="489025">
                <a:tc>
                  <a:txBody>
                    <a:bodyPr/>
                    <a:lstStyle/>
                    <a:p>
                      <a:r>
                        <a:rPr lang="hr-HR" sz="1600" b="1" dirty="0"/>
                        <a:t>NOSITELJI:</a:t>
                      </a:r>
                    </a:p>
                  </a:txBody>
                  <a:tcPr/>
                </a:tc>
                <a:tc>
                  <a:txBody>
                    <a:bodyPr/>
                    <a:lstStyle/>
                    <a:p>
                      <a:r>
                        <a:rPr lang="hr-HR" sz="1200" dirty="0"/>
                        <a:t>Učitelji od 1. do 8. razreda, roditelji</a:t>
                      </a:r>
                      <a:r>
                        <a:rPr lang="hr-HR" sz="1200" baseline="0" dirty="0"/>
                        <a:t> i </a:t>
                      </a:r>
                      <a:r>
                        <a:rPr lang="hr-HR" sz="1200" dirty="0"/>
                        <a:t>agencija.</a:t>
                      </a:r>
                    </a:p>
                  </a:txBody>
                  <a:tcPr/>
                </a:tc>
                <a:extLst>
                  <a:ext uri="{0D108BD9-81ED-4DB2-BD59-A6C34878D82A}">
                    <a16:rowId xmlns:a16="http://schemas.microsoft.com/office/drawing/2014/main" val="10002"/>
                  </a:ext>
                </a:extLst>
              </a:tr>
              <a:tr h="694930">
                <a:tc>
                  <a:txBody>
                    <a:bodyPr/>
                    <a:lstStyle/>
                    <a:p>
                      <a:r>
                        <a:rPr lang="hr-HR" sz="1600" b="1" dirty="0"/>
                        <a:t>NAČINI REALIZACIJE:</a:t>
                      </a:r>
                    </a:p>
                  </a:txBody>
                  <a:tcPr/>
                </a:tc>
                <a:tc>
                  <a:txBody>
                    <a:bodyPr/>
                    <a:lstStyle/>
                    <a:p>
                      <a:r>
                        <a:rPr lang="hr-HR" sz="1200" dirty="0"/>
                        <a:t>Natječaj, Školski</a:t>
                      </a:r>
                      <a:r>
                        <a:rPr lang="hr-HR" sz="1200" baseline="0" dirty="0"/>
                        <a:t> odbor, Povjerenstvo, roditeljski sastanci, agencije.</a:t>
                      </a:r>
                    </a:p>
                    <a:p>
                      <a:r>
                        <a:rPr lang="hr-HR" sz="1200" baseline="0" dirty="0"/>
                        <a:t>Prema izvedbenom planu i programu za svaku izvanučioničku i terensku nastavu.</a:t>
                      </a:r>
                      <a:endParaRPr lang="hr-HR" sz="1200" dirty="0"/>
                    </a:p>
                  </a:txBody>
                  <a:tcPr/>
                </a:tc>
                <a:extLst>
                  <a:ext uri="{0D108BD9-81ED-4DB2-BD59-A6C34878D82A}">
                    <a16:rowId xmlns:a16="http://schemas.microsoft.com/office/drawing/2014/main" val="10003"/>
                  </a:ext>
                </a:extLst>
              </a:tr>
              <a:tr h="489025">
                <a:tc>
                  <a:txBody>
                    <a:bodyPr/>
                    <a:lstStyle/>
                    <a:p>
                      <a:r>
                        <a:rPr lang="hr-HR" sz="1600" b="1" dirty="0"/>
                        <a:t>VREMENIK:</a:t>
                      </a:r>
                    </a:p>
                  </a:txBody>
                  <a:tcPr/>
                </a:tc>
                <a:tc>
                  <a:txBody>
                    <a:bodyPr/>
                    <a:lstStyle/>
                    <a:p>
                      <a:r>
                        <a:rPr lang="hr-HR" sz="1200" dirty="0"/>
                        <a:t>Tijekom školske godine</a:t>
                      </a:r>
                      <a:r>
                        <a:rPr lang="hr-HR" sz="1200" baseline="0" dirty="0"/>
                        <a:t> 2020./2021.</a:t>
                      </a:r>
                      <a:endParaRPr lang="hr-HR" sz="1200" dirty="0"/>
                    </a:p>
                  </a:txBody>
                  <a:tcPr/>
                </a:tc>
                <a:extLst>
                  <a:ext uri="{0D108BD9-81ED-4DB2-BD59-A6C34878D82A}">
                    <a16:rowId xmlns:a16="http://schemas.microsoft.com/office/drawing/2014/main" val="10004"/>
                  </a:ext>
                </a:extLst>
              </a:tr>
              <a:tr h="515281">
                <a:tc>
                  <a:txBody>
                    <a:bodyPr/>
                    <a:lstStyle/>
                    <a:p>
                      <a:r>
                        <a:rPr lang="hr-HR" sz="1600" b="1" dirty="0"/>
                        <a:t>TROŠKOVNIK:</a:t>
                      </a:r>
                    </a:p>
                  </a:txBody>
                  <a:tcPr/>
                </a:tc>
                <a:tc>
                  <a:txBody>
                    <a:bodyPr/>
                    <a:lstStyle/>
                    <a:p>
                      <a:r>
                        <a:rPr lang="hr-HR" sz="1200" dirty="0"/>
                        <a:t>Troškovi</a:t>
                      </a:r>
                      <a:r>
                        <a:rPr lang="hr-HR" sz="1200" baseline="0" dirty="0"/>
                        <a:t> prijevoza, ručka i vodiča, oko 300,00 kn</a:t>
                      </a:r>
                      <a:endParaRPr lang="hr-HR" sz="1200" dirty="0"/>
                    </a:p>
                  </a:txBody>
                  <a:tcPr/>
                </a:tc>
                <a:extLst>
                  <a:ext uri="{0D108BD9-81ED-4DB2-BD59-A6C34878D82A}">
                    <a16:rowId xmlns:a16="http://schemas.microsoft.com/office/drawing/2014/main" val="10005"/>
                  </a:ext>
                </a:extLst>
              </a:tr>
              <a:tr h="694930">
                <a:tc>
                  <a:txBody>
                    <a:bodyPr/>
                    <a:lstStyle/>
                    <a:p>
                      <a:r>
                        <a:rPr lang="hr-HR" sz="1600" b="1" dirty="0"/>
                        <a:t>VREDNOVANJE:</a:t>
                      </a:r>
                    </a:p>
                  </a:txBody>
                  <a:tcPr/>
                </a:tc>
                <a:tc>
                  <a:txBody>
                    <a:bodyPr/>
                    <a:lstStyle/>
                    <a:p>
                      <a:r>
                        <a:rPr lang="hr-HR" sz="1200" dirty="0"/>
                        <a:t>Razgovor</a:t>
                      </a:r>
                      <a:r>
                        <a:rPr lang="hr-HR" sz="1200" baseline="0" dirty="0"/>
                        <a:t> o dojmovima nakon izleta, kviz o viđenom.</a:t>
                      </a:r>
                      <a:endParaRPr lang="hr-HR" sz="1200" dirty="0"/>
                    </a:p>
                  </a:txBody>
                  <a:tcPr/>
                </a:tc>
                <a:extLst>
                  <a:ext uri="{0D108BD9-81ED-4DB2-BD59-A6C34878D82A}">
                    <a16:rowId xmlns:a16="http://schemas.microsoft.com/office/drawing/2014/main" val="10006"/>
                  </a:ext>
                </a:extLst>
              </a:tr>
            </a:tbl>
          </a:graphicData>
        </a:graphic>
      </p:graphicFrame>
      <p:pic>
        <p:nvPicPr>
          <p:cNvPr id="7" name="Picture 6" descr="School Children | Free Vectors, Stock Photos &amp; PSD">
            <a:extLst>
              <a:ext uri="{FF2B5EF4-FFF2-40B4-BE49-F238E27FC236}">
                <a16:creationId xmlns:a16="http://schemas.microsoft.com/office/drawing/2014/main" id="{7F3E45E2-EF8C-4070-9699-5C0D989D99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32240" y="620639"/>
            <a:ext cx="1436119" cy="1339602"/>
          </a:xfrm>
          <a:prstGeom prst="rect">
            <a:avLst/>
          </a:prstGeom>
          <a:noFill/>
          <a:ln>
            <a:noFill/>
          </a:ln>
        </p:spPr>
      </p:pic>
    </p:spTree>
    <p:extLst>
      <p:ext uri="{BB962C8B-B14F-4D97-AF65-F5344CB8AC3E}">
        <p14:creationId xmlns:p14="http://schemas.microsoft.com/office/powerpoint/2010/main" val="24992549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5359FE0-65EA-4A20-917F-9B18F5F29AF3}"/>
              </a:ext>
            </a:extLst>
          </p:cNvPr>
          <p:cNvSpPr txBox="1">
            <a:spLocks/>
          </p:cNvSpPr>
          <p:nvPr/>
        </p:nvSpPr>
        <p:spPr>
          <a:xfrm>
            <a:off x="899592" y="1142990"/>
            <a:ext cx="7344816" cy="430223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hr-HR" sz="2800" b="0" i="0" u="none" strike="noStrike" kern="1200" cap="none" spc="0" normalizeH="0" baseline="0" noProof="0" dirty="0" err="1">
                <a:ln>
                  <a:noFill/>
                </a:ln>
                <a:solidFill>
                  <a:sysClr val="windowText" lastClr="000000"/>
                </a:solidFill>
                <a:effectLst/>
                <a:uLnTx/>
                <a:uFillTx/>
                <a:latin typeface="Calibri"/>
                <a:ea typeface="+mn-ea"/>
                <a:cs typeface="+mn-cs"/>
              </a:rPr>
              <a:t>Mukinje</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 ( zima ), Šibenik, Trogir, Skradin, Sokolarski</a:t>
            </a:r>
            <a:r>
              <a:rPr kumimoji="0" lang="hr-HR" sz="2800" b="0" i="0" u="none" strike="noStrike" kern="1200" cap="none" spc="0" normalizeH="0" noProof="0" dirty="0">
                <a:ln>
                  <a:noFill/>
                </a:ln>
                <a:solidFill>
                  <a:sysClr val="windowText" lastClr="000000"/>
                </a:solidFill>
                <a:effectLst/>
                <a:uLnTx/>
                <a:uFillTx/>
                <a:latin typeface="Calibri"/>
                <a:ea typeface="+mn-ea"/>
                <a:cs typeface="+mn-cs"/>
              </a:rPr>
              <a:t> </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centar, Eko park </a:t>
            </a:r>
            <a:r>
              <a:rPr kumimoji="0" lang="hr-HR" sz="2800" b="0" i="0" u="none" strike="noStrike" kern="1200" cap="none" spc="0" normalizeH="0" baseline="0" noProof="0" dirty="0" err="1">
                <a:ln>
                  <a:noFill/>
                </a:ln>
                <a:solidFill>
                  <a:sysClr val="windowText" lastClr="000000"/>
                </a:solidFill>
                <a:effectLst/>
                <a:uLnTx/>
                <a:uFillTx/>
                <a:latin typeface="Calibri"/>
                <a:ea typeface="+mn-ea"/>
                <a:cs typeface="+mn-cs"/>
              </a:rPr>
              <a:t>Krašograd</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 Karlovac – Aquatika, Cerovačke</a:t>
            </a:r>
            <a:r>
              <a:rPr kumimoji="0" lang="hr-HR" sz="2800" b="0" i="0" u="none" strike="noStrike" kern="1200" cap="none" spc="0" normalizeH="0" noProof="0" dirty="0">
                <a:ln>
                  <a:noFill/>
                </a:ln>
                <a:solidFill>
                  <a:sysClr val="windowText" lastClr="000000"/>
                </a:solidFill>
                <a:effectLst/>
                <a:uLnTx/>
                <a:uFillTx/>
                <a:latin typeface="Calibri"/>
                <a:ea typeface="+mn-ea"/>
                <a:cs typeface="+mn-cs"/>
              </a:rPr>
              <a:t> </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pećine, Krapanj, Zlarin, Primošten, Prvić, Vodice, Knin, NP Krka, Ugljan, Pašman, Dugi otok, Biograd na Moru, Maškovića Han, Kamenjak,</a:t>
            </a:r>
            <a:r>
              <a:rPr kumimoji="0" lang="hr-HR" sz="2800" b="0" i="0" u="none" strike="noStrike" kern="1200" cap="none" spc="0" normalizeH="0" baseline="0" noProof="0" dirty="0" err="1">
                <a:ln>
                  <a:noFill/>
                </a:ln>
                <a:solidFill>
                  <a:sysClr val="windowText" lastClr="000000"/>
                </a:solidFill>
                <a:effectLst/>
                <a:uLnTx/>
                <a:uFillTx/>
                <a:latin typeface="Calibri"/>
                <a:ea typeface="+mn-ea"/>
                <a:cs typeface="+mn-cs"/>
              </a:rPr>
              <a:t>Čigoč</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a:t>
            </a:r>
            <a:r>
              <a:rPr kumimoji="0" lang="hr-HR" sz="2800" b="0" i="0" u="none" strike="noStrike" kern="1200" cap="none" spc="0" normalizeH="0" noProof="0" dirty="0">
                <a:ln>
                  <a:noFill/>
                </a:ln>
                <a:solidFill>
                  <a:sysClr val="windowText" lastClr="000000"/>
                </a:solidFill>
                <a:effectLst/>
                <a:uLnTx/>
                <a:uFillTx/>
                <a:latin typeface="Calibri"/>
                <a:ea typeface="+mn-ea"/>
                <a:cs typeface="+mn-cs"/>
              </a:rPr>
              <a:t> </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Sinj, NP Plitvice, Pag, Rijeka i okolica, Zrmanja, Nin, Poljica ( farma magaraca) , Vrsi, Vransko jezero, NP Kornati, Split, Omiš i </a:t>
            </a:r>
            <a:r>
              <a:rPr kumimoji="0" lang="hr-HR" sz="2800" b="0" i="0" u="none" strike="noStrike" kern="1200" cap="none" spc="0" normalizeH="0" baseline="0" noProof="0" dirty="0" err="1">
                <a:ln>
                  <a:noFill/>
                </a:ln>
                <a:solidFill>
                  <a:sysClr val="windowText" lastClr="000000"/>
                </a:solidFill>
                <a:effectLst/>
                <a:uLnTx/>
                <a:uFillTx/>
                <a:latin typeface="Calibri"/>
                <a:ea typeface="+mn-ea"/>
                <a:cs typeface="+mn-cs"/>
              </a:rPr>
              <a:t>Radmanove</a:t>
            </a:r>
            <a:r>
              <a:rPr kumimoji="0" lang="hr-HR" sz="2800" b="0" i="0" u="none" strike="noStrike" kern="1200" cap="none" spc="0" normalizeH="0" noProof="0" dirty="0">
                <a:ln>
                  <a:noFill/>
                </a:ln>
                <a:solidFill>
                  <a:sysClr val="windowText" lastClr="000000"/>
                </a:solidFill>
                <a:effectLst/>
                <a:uLnTx/>
                <a:uFillTx/>
                <a:latin typeface="Calibri"/>
                <a:ea typeface="+mn-ea"/>
                <a:cs typeface="+mn-cs"/>
              </a:rPr>
              <a:t> </a:t>
            </a:r>
            <a:r>
              <a:rPr lang="hr-HR" dirty="0">
                <a:solidFill>
                  <a:sysClr val="windowText" lastClr="000000"/>
                </a:solidFill>
                <a:latin typeface="Calibri"/>
              </a:rPr>
              <a:t>m</a:t>
            </a:r>
            <a:r>
              <a:rPr kumimoji="0" lang="hr-HR" sz="2800" b="0" i="0" u="none" strike="noStrike" kern="1200" cap="none" spc="0" normalizeH="0" baseline="0" noProof="0" dirty="0" err="1">
                <a:ln>
                  <a:noFill/>
                </a:ln>
                <a:solidFill>
                  <a:sysClr val="windowText" lastClr="000000"/>
                </a:solidFill>
                <a:effectLst/>
                <a:uLnTx/>
                <a:uFillTx/>
                <a:latin typeface="Calibri"/>
                <a:ea typeface="+mn-ea"/>
                <a:cs typeface="+mn-cs"/>
              </a:rPr>
              <a:t>linice</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 Hvar, Cres, Lošinj, Rab, Pag, Senj, Mljet, Rijeka, Kvarner,</a:t>
            </a:r>
            <a:r>
              <a:rPr kumimoji="0" lang="hr-HR" sz="2800" b="0" i="0" u="none" strike="noStrike" kern="1200" cap="none" spc="0" normalizeH="0" noProof="0" dirty="0">
                <a:ln>
                  <a:noFill/>
                </a:ln>
                <a:solidFill>
                  <a:sysClr val="windowText" lastClr="000000"/>
                </a:solidFill>
                <a:effectLst/>
                <a:uLnTx/>
                <a:uFillTx/>
                <a:latin typeface="Calibri"/>
                <a:ea typeface="+mn-ea"/>
                <a:cs typeface="+mn-cs"/>
              </a:rPr>
              <a:t> Krk,</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 Zavižan – Botanički vrt, Lika, Gorski kotar,Krapina ( Muzej krapinskih neandertalaca), Hrvatsko zagorje, </a:t>
            </a:r>
            <a:r>
              <a:rPr kumimoji="0" lang="hr-HR" sz="2800" b="0" i="0" u="none" strike="noStrike" kern="1200" cap="none" spc="0" normalizeH="0" baseline="0" noProof="0" dirty="0" err="1">
                <a:ln>
                  <a:noFill/>
                </a:ln>
                <a:solidFill>
                  <a:sysClr val="windowText" lastClr="000000"/>
                </a:solidFill>
                <a:effectLst/>
                <a:uLnTx/>
                <a:uFillTx/>
                <a:latin typeface="Calibri"/>
                <a:ea typeface="+mn-ea"/>
                <a:cs typeface="+mn-cs"/>
              </a:rPr>
              <a:t>Pisarovina</a:t>
            </a:r>
            <a:r>
              <a:rPr kumimoji="0" lang="hr-HR" sz="2800" b="0" i="0" u="none" strike="noStrike" kern="1200" cap="none" spc="0" normalizeH="0" baseline="0" noProof="0" dirty="0">
                <a:ln>
                  <a:noFill/>
                </a:ln>
                <a:solidFill>
                  <a:sysClr val="windowText" lastClr="000000"/>
                </a:solidFill>
                <a:effectLst/>
                <a:uLnTx/>
                <a:uFillTx/>
                <a:latin typeface="Calibri"/>
                <a:ea typeface="+mn-ea"/>
                <a:cs typeface="+mn-cs"/>
              </a:rPr>
              <a:t>, Jamnica, Zagreb, područje RH…	</a:t>
            </a:r>
          </a:p>
        </p:txBody>
      </p:sp>
    </p:spTree>
    <p:extLst>
      <p:ext uri="{BB962C8B-B14F-4D97-AF65-F5344CB8AC3E}">
        <p14:creationId xmlns:p14="http://schemas.microsoft.com/office/powerpoint/2010/main" val="41761386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43108" y="1071552"/>
            <a:ext cx="3980159" cy="598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hr-HR">
                <a:ln w="18415" cmpd="sng">
                  <a:solidFill>
                    <a:srgbClr val="FFFFFF"/>
                  </a:solidFill>
                  <a:prstDash val="solid"/>
                </a:ln>
                <a:solidFill>
                  <a:srgbClr val="FFFFFF"/>
                </a:solidFill>
                <a:effectLst>
                  <a:outerShdw blurRad="63500" dir="3600000" algn="tl" rotWithShape="0">
                    <a:srgbClr val="000000">
                      <a:alpha val="70000"/>
                    </a:srgbClr>
                  </a:outerShdw>
                </a:effectLst>
              </a:rPr>
              <a:t>ŠKOLSKA KNJIŽNICA</a:t>
            </a:r>
            <a:endParaRPr lang="hr-H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descr="Roditelji: kako vam može pomoći poboljšanje poboljšanja animirane slike?  - Buckaroo Buckeye - mali mačji oreh s većim mečevima">
            <a:extLst>
              <a:ext uri="{FF2B5EF4-FFF2-40B4-BE49-F238E27FC236}">
                <a16:creationId xmlns:a16="http://schemas.microsoft.com/office/drawing/2014/main" id="{B1E39E6F-18E4-4125-B7F0-CD6CFE50D0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80602"/>
            <a:ext cx="2601694" cy="3164622"/>
          </a:xfrm>
          <a:prstGeom prst="rect">
            <a:avLst/>
          </a:prstGeom>
          <a:noFill/>
          <a:ln>
            <a:noFill/>
          </a:ln>
        </p:spPr>
      </p:pic>
    </p:spTree>
    <p:extLst>
      <p:ext uri="{BB962C8B-B14F-4D97-AF65-F5344CB8AC3E}">
        <p14:creationId xmlns:p14="http://schemas.microsoft.com/office/powerpoint/2010/main" val="13885213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43608" y="620688"/>
            <a:ext cx="4429124" cy="64294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UPOZNAVANJE KNJIŽNICE</a:t>
            </a:r>
          </a:p>
        </p:txBody>
      </p:sp>
      <p:graphicFrame>
        <p:nvGraphicFramePr>
          <p:cNvPr id="6" name="Content Placeholder 3"/>
          <p:cNvGraphicFramePr>
            <a:graphicFrameLocks/>
          </p:cNvGraphicFramePr>
          <p:nvPr>
            <p:extLst>
              <p:ext uri="{D42A27DB-BD31-4B8C-83A1-F6EECF244321}">
                <p14:modId xmlns:p14="http://schemas.microsoft.com/office/powerpoint/2010/main" val="2129978704"/>
              </p:ext>
            </p:extLst>
          </p:nvPr>
        </p:nvGraphicFramePr>
        <p:xfrm>
          <a:off x="827584" y="1556792"/>
          <a:ext cx="7488832" cy="3966801"/>
        </p:xfrm>
        <a:graphic>
          <a:graphicData uri="http://schemas.openxmlformats.org/drawingml/2006/table">
            <a:tbl>
              <a:tblPr firstRow="1" bandRow="1">
                <a:tableStyleId>{22838BEF-8BB2-4498-84A7-C5851F593DF1}</a:tableStyleId>
              </a:tblPr>
              <a:tblGrid>
                <a:gridCol w="1512168">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tblGrid>
              <a:tr h="499305">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Upoznati knjižnični prostor i knjižničara, biti samostalan u uporabi različitih izvora</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informacija i znanja, snalaziti se u svim knjižnicama, služiti se njihovom građom,</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poznavati klasifikacijska načela, uporaba raznovrsnih kataloga, bibliografija,</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referentne zbirke i drugih izvora znanja.</a:t>
                      </a:r>
                    </a:p>
                  </a:txBody>
                  <a:tcPr/>
                </a:tc>
                <a:extLst>
                  <a:ext uri="{0D108BD9-81ED-4DB2-BD59-A6C34878D82A}">
                    <a16:rowId xmlns:a16="http://schemas.microsoft.com/office/drawing/2014/main" val="10000"/>
                  </a:ext>
                </a:extLst>
              </a:tr>
              <a:tr h="499305">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Knjižnično-informacijsko poučavanje.</a:t>
                      </a:r>
                    </a:p>
                  </a:txBody>
                  <a:tcPr/>
                </a:tc>
                <a:extLst>
                  <a:ext uri="{0D108BD9-81ED-4DB2-BD59-A6C34878D82A}">
                    <a16:rowId xmlns:a16="http://schemas.microsoft.com/office/drawing/2014/main" val="10001"/>
                  </a:ext>
                </a:extLst>
              </a:tr>
              <a:tr h="499305">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Ljiljana Didov, prof. i dipl.knjižničar.</a:t>
                      </a:r>
                    </a:p>
                  </a:txBody>
                  <a:tcPr/>
                </a:tc>
                <a:extLst>
                  <a:ext uri="{0D108BD9-81ED-4DB2-BD59-A6C34878D82A}">
                    <a16:rowId xmlns:a16="http://schemas.microsoft.com/office/drawing/2014/main" val="10002"/>
                  </a:ext>
                </a:extLst>
              </a:tr>
              <a:tr h="647316">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Razgovor, poučavanje, radionice, medijska kultura, istraživanje, prezentacija naučenog, primjena naučenog.</a:t>
                      </a:r>
                    </a:p>
                  </a:txBody>
                  <a:tcPr/>
                </a:tc>
                <a:extLst>
                  <a:ext uri="{0D108BD9-81ED-4DB2-BD59-A6C34878D82A}">
                    <a16:rowId xmlns:a16="http://schemas.microsoft.com/office/drawing/2014/main" val="10003"/>
                  </a:ext>
                </a:extLst>
              </a:tr>
              <a:tr h="499305">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txBody>
                  <a:tcPr/>
                </a:tc>
                <a:extLst>
                  <a:ext uri="{0D108BD9-81ED-4DB2-BD59-A6C34878D82A}">
                    <a16:rowId xmlns:a16="http://schemas.microsoft.com/office/drawing/2014/main" val="10004"/>
                  </a:ext>
                </a:extLst>
              </a:tr>
              <a:tr h="499305">
                <a:tc>
                  <a:txBody>
                    <a:bodyPr/>
                    <a:lstStyle/>
                    <a:p>
                      <a:r>
                        <a:rPr lang="hr-HR" sz="1600" b="1" dirty="0"/>
                        <a:t>TROŠKOVNIK: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txBody>
                  <a:tcPr/>
                </a:tc>
                <a:extLst>
                  <a:ext uri="{0D108BD9-81ED-4DB2-BD59-A6C34878D82A}">
                    <a16:rowId xmlns:a16="http://schemas.microsoft.com/office/drawing/2014/main" val="10005"/>
                  </a:ext>
                </a:extLst>
              </a:tr>
              <a:tr h="499305">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Kroz upoznavanja s radom knjižnice, učenici će sami vrednovati rad knjižničara i svoju aktivnost u knjižnici.</a:t>
                      </a:r>
                    </a:p>
                  </a:txBody>
                  <a:tcPr/>
                </a:tc>
                <a:extLst>
                  <a:ext uri="{0D108BD9-81ED-4DB2-BD59-A6C34878D82A}">
                    <a16:rowId xmlns:a16="http://schemas.microsoft.com/office/drawing/2014/main" val="10006"/>
                  </a:ext>
                </a:extLst>
              </a:tr>
            </a:tbl>
          </a:graphicData>
        </a:graphic>
      </p:graphicFrame>
      <p:pic>
        <p:nvPicPr>
          <p:cNvPr id="7" name="Picture 6" descr=" ">
            <a:extLst>
              <a:ext uri="{FF2B5EF4-FFF2-40B4-BE49-F238E27FC236}">
                <a16:creationId xmlns:a16="http://schemas.microsoft.com/office/drawing/2014/main" id="{491E971E-CAA4-46B3-8C0F-7687DDAC5300}"/>
              </a:ext>
            </a:extLst>
          </p:cNvPr>
          <p:cNvPicPr/>
          <p:nvPr/>
        </p:nvPicPr>
        <p:blipFill rotWithShape="1">
          <a:blip r:embed="rId3">
            <a:extLst>
              <a:ext uri="{28A0092B-C50C-407E-A947-70E740481C1C}">
                <a14:useLocalDpi xmlns:a14="http://schemas.microsoft.com/office/drawing/2010/main" val="0"/>
              </a:ext>
            </a:extLst>
          </a:blip>
          <a:srcRect t="-10114" b="10114"/>
          <a:stretch/>
        </p:blipFill>
        <p:spPr bwMode="auto">
          <a:xfrm>
            <a:off x="6300192" y="418798"/>
            <a:ext cx="1046480" cy="970280"/>
          </a:xfrm>
          <a:prstGeom prst="rect">
            <a:avLst/>
          </a:prstGeom>
          <a:noFill/>
          <a:ln>
            <a:noFill/>
          </a:ln>
        </p:spPr>
      </p:pic>
    </p:spTree>
    <p:extLst>
      <p:ext uri="{BB962C8B-B14F-4D97-AF65-F5344CB8AC3E}">
        <p14:creationId xmlns:p14="http://schemas.microsoft.com/office/powerpoint/2010/main" val="13885213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15616" y="620688"/>
            <a:ext cx="5786446" cy="64294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a:ln w="18415" cmpd="sng">
                  <a:solidFill>
                    <a:srgbClr val="FFFFFF"/>
                  </a:solidFill>
                  <a:prstDash val="solid"/>
                </a:ln>
                <a:solidFill>
                  <a:srgbClr val="FFFFFF"/>
                </a:solidFill>
                <a:effectLst>
                  <a:outerShdw blurRad="63500" dir="3600000" algn="tl" rotWithShape="0">
                    <a:srgbClr val="000000">
                      <a:alpha val="70000"/>
                    </a:srgbClr>
                  </a:outerShdw>
                </a:effectLst>
              </a:rPr>
              <a:t>POTICANJE ČITALAČKIH NAVIKA</a:t>
            </a:r>
            <a:endParaRPr lang="hr-H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395871026"/>
              </p:ext>
            </p:extLst>
          </p:nvPr>
        </p:nvGraphicFramePr>
        <p:xfrm>
          <a:off x="1114445" y="1700808"/>
          <a:ext cx="7129963" cy="3472607"/>
        </p:xfrm>
        <a:graphic>
          <a:graphicData uri="http://schemas.openxmlformats.org/drawingml/2006/table">
            <a:tbl>
              <a:tblPr firstRow="1" bandRow="1">
                <a:tableStyleId>{22838BEF-8BB2-4498-84A7-C5851F593DF1}</a:tableStyleId>
              </a:tblPr>
              <a:tblGrid>
                <a:gridCol w="1513339">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654993">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Kod učenika razvijati naviku dolaženja u knjižnicu, kulturu čitanja i sudjelovanja u aktivnostima školske knjižnice. Razvijati osjećaj za knjižnu građu (čuvanje i vraćanje knjiga na vrijeme). Probuditi u učeniku ljubav prema knjizi.</a:t>
                      </a:r>
                    </a:p>
                  </a:txBody>
                  <a:tcPr/>
                </a:tc>
                <a:extLst>
                  <a:ext uri="{0D108BD9-81ED-4DB2-BD59-A6C34878D82A}">
                    <a16:rowId xmlns:a16="http://schemas.microsoft.com/office/drawing/2014/main" val="10000"/>
                  </a:ext>
                </a:extLst>
              </a:tr>
              <a:tr h="440978">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Razvijati čitalačke navike kod učenika od 1. – 8. razreda. Postepeno upoznavanje s radom knjižnica. </a:t>
                      </a:r>
                    </a:p>
                  </a:txBody>
                  <a:tcPr/>
                </a:tc>
                <a:extLst>
                  <a:ext uri="{0D108BD9-81ED-4DB2-BD59-A6C34878D82A}">
                    <a16:rowId xmlns:a16="http://schemas.microsoft.com/office/drawing/2014/main" val="10001"/>
                  </a:ext>
                </a:extLst>
              </a:tr>
              <a:tr h="397272">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Ljiljana Didov, prof. i dipl.knjižničar.</a:t>
                      </a:r>
                    </a:p>
                  </a:txBody>
                  <a:tcPr/>
                </a:tc>
                <a:extLst>
                  <a:ext uri="{0D108BD9-81ED-4DB2-BD59-A6C34878D82A}">
                    <a16:rowId xmlns:a16="http://schemas.microsoft.com/office/drawing/2014/main" val="10002"/>
                  </a:ext>
                </a:extLst>
              </a:tr>
              <a:tr h="599128">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Pričanje priča, sat lektire, parlaonica, kviz o pročitanim knjigama, medijska kultura, književni susreti, radionice.</a:t>
                      </a:r>
                    </a:p>
                  </a:txBody>
                  <a:tcPr/>
                </a:tc>
                <a:extLst>
                  <a:ext uri="{0D108BD9-81ED-4DB2-BD59-A6C34878D82A}">
                    <a16:rowId xmlns:a16="http://schemas.microsoft.com/office/drawing/2014/main" val="10003"/>
                  </a:ext>
                </a:extLst>
              </a:tr>
              <a:tr h="385701">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txBody>
                  <a:tcPr/>
                </a:tc>
                <a:extLst>
                  <a:ext uri="{0D108BD9-81ED-4DB2-BD59-A6C34878D82A}">
                    <a16:rowId xmlns:a16="http://schemas.microsoft.com/office/drawing/2014/main" val="10004"/>
                  </a:ext>
                </a:extLst>
              </a:tr>
              <a:tr h="385701">
                <a:tc>
                  <a:txBody>
                    <a:bodyPr/>
                    <a:lstStyle/>
                    <a:p>
                      <a:r>
                        <a:rPr lang="hr-HR" sz="1600" b="1" dirty="0"/>
                        <a:t>TROŠKOVNIK: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txBody>
                  <a:tcPr/>
                </a:tc>
                <a:extLst>
                  <a:ext uri="{0D108BD9-81ED-4DB2-BD59-A6C34878D82A}">
                    <a16:rowId xmlns:a16="http://schemas.microsoft.com/office/drawing/2014/main" val="10005"/>
                  </a:ext>
                </a:extLst>
              </a:tr>
              <a:tr h="592612">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Praćenje čitalačkih navika te anketiranje učenika, učitelja, roditelja.</a:t>
                      </a:r>
                    </a:p>
                  </a:txBody>
                  <a:tcPr/>
                </a:tc>
                <a:extLst>
                  <a:ext uri="{0D108BD9-81ED-4DB2-BD59-A6C34878D82A}">
                    <a16:rowId xmlns:a16="http://schemas.microsoft.com/office/drawing/2014/main" val="10006"/>
                  </a:ext>
                </a:extLst>
              </a:tr>
            </a:tbl>
          </a:graphicData>
        </a:graphic>
      </p:graphicFrame>
      <p:pic>
        <p:nvPicPr>
          <p:cNvPr id="7" name="Picture 6" descr=" ">
            <a:extLst>
              <a:ext uri="{FF2B5EF4-FFF2-40B4-BE49-F238E27FC236}">
                <a16:creationId xmlns:a16="http://schemas.microsoft.com/office/drawing/2014/main" id="{34B7B40F-B370-439F-8E2C-5710DFF29884}"/>
              </a:ext>
            </a:extLst>
          </p:cNvPr>
          <p:cNvPicPr/>
          <p:nvPr/>
        </p:nvPicPr>
        <p:blipFill rotWithShape="1">
          <a:blip r:embed="rId3" cstate="print">
            <a:extLst>
              <a:ext uri="{28A0092B-C50C-407E-A947-70E740481C1C}">
                <a14:useLocalDpi xmlns:a14="http://schemas.microsoft.com/office/drawing/2010/main" val="0"/>
              </a:ext>
            </a:extLst>
          </a:blip>
          <a:srcRect b="12640"/>
          <a:stretch/>
        </p:blipFill>
        <p:spPr bwMode="auto">
          <a:xfrm>
            <a:off x="7092280" y="436290"/>
            <a:ext cx="1126322" cy="1060737"/>
          </a:xfrm>
          <a:prstGeom prst="rect">
            <a:avLst/>
          </a:prstGeom>
          <a:noFill/>
          <a:ln>
            <a:noFill/>
          </a:ln>
        </p:spPr>
      </p:pic>
    </p:spTree>
    <p:extLst>
      <p:ext uri="{BB962C8B-B14F-4D97-AF65-F5344CB8AC3E}">
        <p14:creationId xmlns:p14="http://schemas.microsoft.com/office/powerpoint/2010/main" val="138852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 y="-99392"/>
            <a:ext cx="9144000" cy="70935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hildren-Festival-PPT-Templates – Afriana Foundation">
            <a:extLst>
              <a:ext uri="{FF2B5EF4-FFF2-40B4-BE49-F238E27FC236}">
                <a16:creationId xmlns:a16="http://schemas.microsoft.com/office/drawing/2014/main" id="{36DEE01F-DCD2-4938-BE58-0D25DDA120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3"/>
            <a:ext cx="9177744" cy="7128793"/>
          </a:xfrm>
          <a:prstGeom prst="rect">
            <a:avLst/>
          </a:prstGeom>
          <a:noFill/>
          <a:ln>
            <a:noFill/>
          </a:ln>
        </p:spPr>
      </p:pic>
      <p:sp>
        <p:nvSpPr>
          <p:cNvPr id="5" name="Title 1"/>
          <p:cNvSpPr txBox="1">
            <a:spLocks/>
          </p:cNvSpPr>
          <p:nvPr/>
        </p:nvSpPr>
        <p:spPr>
          <a:xfrm>
            <a:off x="448965" y="1044699"/>
            <a:ext cx="5995243" cy="6831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dirty="0">
                <a:solidFill>
                  <a:srgbClr val="C00000"/>
                </a:solidFill>
              </a:rPr>
              <a:t>IZBORNA NASTAVA</a:t>
            </a:r>
          </a:p>
        </p:txBody>
      </p:sp>
      <p:grpSp>
        <p:nvGrpSpPr>
          <p:cNvPr id="6" name="Grupa 5"/>
          <p:cNvGrpSpPr/>
          <p:nvPr/>
        </p:nvGrpSpPr>
        <p:grpSpPr>
          <a:xfrm>
            <a:off x="3203848" y="4678828"/>
            <a:ext cx="2622492" cy="735543"/>
            <a:chOff x="2707568" y="361474"/>
            <a:chExt cx="2622492" cy="735543"/>
          </a:xfrm>
          <a:solidFill>
            <a:srgbClr val="FFCC66"/>
          </a:solidFill>
        </p:grpSpPr>
        <p:sp>
          <p:nvSpPr>
            <p:cNvPr id="7" name="Zaobljeni pravokutnik 6"/>
            <p:cNvSpPr/>
            <p:nvPr/>
          </p:nvSpPr>
          <p:spPr>
            <a:xfrm>
              <a:off x="2768212" y="389318"/>
              <a:ext cx="2528102" cy="691277"/>
            </a:xfrm>
            <a:prstGeom prst="roundRect">
              <a:avLst/>
            </a:prstGeom>
            <a:grpFill/>
          </p:spPr>
          <p:style>
            <a:lnRef idx="2">
              <a:schemeClr val="accent4">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8" name="Zaobljeni pravokutnik 4"/>
            <p:cNvSpPr/>
            <p:nvPr/>
          </p:nvSpPr>
          <p:spPr>
            <a:xfrm>
              <a:off x="2707568" y="361474"/>
              <a:ext cx="2622492" cy="73554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b="1" kern="1200" dirty="0">
                  <a:ln w="18000">
                    <a:solidFill>
                      <a:schemeClr val="accent2">
                        <a:satMod val="140000"/>
                      </a:schemeClr>
                    </a:solidFill>
                    <a:prstDash val="solid"/>
                    <a:miter lim="800000"/>
                  </a:ln>
                  <a:noFill/>
                  <a:effectLst>
                    <a:outerShdw blurRad="25500" dist="23000" dir="7020000" algn="tl">
                      <a:srgbClr val="000000">
                        <a:alpha val="50000"/>
                      </a:srgbClr>
                    </a:outerShdw>
                  </a:effectLst>
                </a:rPr>
                <a:t>VJERONAUK</a:t>
              </a:r>
              <a:endParaRPr lang="hr-HR" sz="2600" kern="1200" dirty="0">
                <a:solidFill>
                  <a:schemeClr val="tx1"/>
                </a:solidFill>
              </a:endParaRPr>
            </a:p>
          </p:txBody>
        </p:sp>
      </p:grpSp>
      <p:grpSp>
        <p:nvGrpSpPr>
          <p:cNvPr id="12" name="Grupa 11"/>
          <p:cNvGrpSpPr/>
          <p:nvPr/>
        </p:nvGrpSpPr>
        <p:grpSpPr>
          <a:xfrm>
            <a:off x="448965" y="5517232"/>
            <a:ext cx="2561847" cy="735543"/>
            <a:chOff x="2776814" y="1126370"/>
            <a:chExt cx="2561847" cy="735543"/>
          </a:xfrm>
        </p:grpSpPr>
        <p:sp>
          <p:nvSpPr>
            <p:cNvPr id="13" name="Zaobljeni pravokutnik 12"/>
            <p:cNvSpPr/>
            <p:nvPr/>
          </p:nvSpPr>
          <p:spPr>
            <a:xfrm>
              <a:off x="2786086" y="1143008"/>
              <a:ext cx="2528102" cy="691277"/>
            </a:xfrm>
            <a:prstGeom prst="roundRect">
              <a:avLst/>
            </a:prstGeom>
          </p:spPr>
          <p:style>
            <a:lnRef idx="2">
              <a:schemeClr val="accent4">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14" name="Zaobljeni pravokutnik 4"/>
            <p:cNvSpPr/>
            <p:nvPr/>
          </p:nvSpPr>
          <p:spPr>
            <a:xfrm>
              <a:off x="2776814" y="1126370"/>
              <a:ext cx="2561847" cy="73554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b="1" kern="1200" dirty="0">
                  <a:ln w="18000">
                    <a:solidFill>
                      <a:schemeClr val="accent2">
                        <a:satMod val="140000"/>
                      </a:schemeClr>
                    </a:solidFill>
                    <a:prstDash val="solid"/>
                    <a:miter lim="800000"/>
                  </a:ln>
                  <a:noFill/>
                  <a:effectLst>
                    <a:outerShdw blurRad="25500" dist="23000" dir="7020000" algn="tl">
                      <a:srgbClr val="000000">
                        <a:alpha val="50000"/>
                      </a:srgbClr>
                    </a:outerShdw>
                  </a:effectLst>
                </a:rPr>
                <a:t>TALIJANSKI JEZIK</a:t>
              </a:r>
              <a:endParaRPr lang="hr-HR" sz="2600" kern="1200" dirty="0">
                <a:solidFill>
                  <a:schemeClr val="tx1"/>
                </a:solidFill>
              </a:endParaRPr>
            </a:p>
          </p:txBody>
        </p:sp>
      </p:grpSp>
      <p:grpSp>
        <p:nvGrpSpPr>
          <p:cNvPr id="15" name="Grupa 14"/>
          <p:cNvGrpSpPr/>
          <p:nvPr/>
        </p:nvGrpSpPr>
        <p:grpSpPr>
          <a:xfrm>
            <a:off x="6123966" y="5546057"/>
            <a:ext cx="2622492" cy="735543"/>
            <a:chOff x="2773234" y="1885256"/>
            <a:chExt cx="2622492" cy="735543"/>
          </a:xfrm>
        </p:grpSpPr>
        <p:sp>
          <p:nvSpPr>
            <p:cNvPr id="16" name="Zaobljeni pravokutnik 15"/>
            <p:cNvSpPr/>
            <p:nvPr/>
          </p:nvSpPr>
          <p:spPr>
            <a:xfrm>
              <a:off x="2835414" y="1910948"/>
              <a:ext cx="2528102" cy="691277"/>
            </a:xfrm>
            <a:prstGeom prst="roundRect">
              <a:avLst/>
            </a:prstGeom>
          </p:spPr>
          <p:style>
            <a:lnRef idx="2">
              <a:schemeClr val="accent4">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17" name="Zaobljeni pravokutnik 4"/>
            <p:cNvSpPr/>
            <p:nvPr/>
          </p:nvSpPr>
          <p:spPr>
            <a:xfrm>
              <a:off x="2773234" y="1885256"/>
              <a:ext cx="2622492" cy="73554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b="1" kern="1200" dirty="0">
                  <a:ln w="18000">
                    <a:solidFill>
                      <a:schemeClr val="accent2">
                        <a:satMod val="140000"/>
                      </a:schemeClr>
                    </a:solidFill>
                    <a:prstDash val="solid"/>
                    <a:miter lim="800000"/>
                  </a:ln>
                  <a:noFill/>
                  <a:effectLst>
                    <a:outerShdw blurRad="25500" dist="23000" dir="7020000" algn="tl">
                      <a:srgbClr val="000000">
                        <a:alpha val="50000"/>
                      </a:srgbClr>
                    </a:outerShdw>
                  </a:effectLst>
                </a:rPr>
                <a:t>INFORMATIKA</a:t>
              </a:r>
            </a:p>
          </p:txBody>
        </p:sp>
      </p:grpSp>
      <p:sp>
        <p:nvSpPr>
          <p:cNvPr id="20" name="Zaobljeni pravokutnik 4"/>
          <p:cNvSpPr/>
          <p:nvPr/>
        </p:nvSpPr>
        <p:spPr>
          <a:xfrm>
            <a:off x="3203848" y="5546057"/>
            <a:ext cx="2642868" cy="73554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b="1" kern="1200" dirty="0">
                <a:ln w="18000">
                  <a:solidFill>
                    <a:schemeClr val="accent2">
                      <a:satMod val="140000"/>
                    </a:schemeClr>
                  </a:solidFill>
                  <a:prstDash val="solid"/>
                  <a:miter lim="800000"/>
                </a:ln>
                <a:noFill/>
                <a:effectLst>
                  <a:outerShdw blurRad="25500" dist="23000" dir="7020000" algn="tl">
                    <a:srgbClr val="000000">
                      <a:alpha val="50000"/>
                    </a:srgbClr>
                  </a:outerShdw>
                </a:effectLst>
              </a:rPr>
              <a:t>NJEMAČKI JEZIK</a:t>
            </a:r>
          </a:p>
        </p:txBody>
      </p:sp>
    </p:spTree>
    <p:extLst>
      <p:ext uri="{BB962C8B-B14F-4D97-AF65-F5344CB8AC3E}">
        <p14:creationId xmlns:p14="http://schemas.microsoft.com/office/powerpoint/2010/main" val="2875347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59832" y="717218"/>
            <a:ext cx="2357422" cy="64294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rPr>
              <a:t>ZADAR ČITA</a:t>
            </a:r>
          </a:p>
        </p:txBody>
      </p:sp>
      <p:graphicFrame>
        <p:nvGraphicFramePr>
          <p:cNvPr id="6" name="Content Placeholder 3"/>
          <p:cNvGraphicFramePr>
            <a:graphicFrameLocks/>
          </p:cNvGraphicFramePr>
          <p:nvPr>
            <p:extLst>
              <p:ext uri="{D42A27DB-BD31-4B8C-83A1-F6EECF244321}">
                <p14:modId xmlns:p14="http://schemas.microsoft.com/office/powerpoint/2010/main" val="3109361309"/>
              </p:ext>
            </p:extLst>
          </p:nvPr>
        </p:nvGraphicFramePr>
        <p:xfrm>
          <a:off x="899592" y="1484784"/>
          <a:ext cx="7128792" cy="4289494"/>
        </p:xfrm>
        <a:graphic>
          <a:graphicData uri="http://schemas.openxmlformats.org/drawingml/2006/table">
            <a:tbl>
              <a:tblPr firstRow="1" bandRow="1">
                <a:tableStyleId>{22838BEF-8BB2-4498-84A7-C5851F593DF1}</a:tableStyleId>
              </a:tblPr>
              <a:tblGrid>
                <a:gridCol w="151216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842971">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Suradnja školske i gradske knjižnice, poticanje čitalačkih navika i odlaska u druge knjižnice, upoznati odjele i aktivnosti gradske knjižnice s ciljem poticanja čitanja i uporabe knjižnice u učenju i kreativnom provođenju slobodnog vremena.</a:t>
                      </a:r>
                    </a:p>
                  </a:txBody>
                  <a:tcPr/>
                </a:tc>
                <a:extLst>
                  <a:ext uri="{0D108BD9-81ED-4DB2-BD59-A6C34878D82A}">
                    <a16:rowId xmlns:a16="http://schemas.microsoft.com/office/drawing/2014/main" val="10000"/>
                  </a:ext>
                </a:extLst>
              </a:tr>
              <a:tr h="411973">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Knjižnično-informacijsko poučavanje.</a:t>
                      </a:r>
                    </a:p>
                  </a:txBody>
                  <a:tcPr/>
                </a:tc>
                <a:extLst>
                  <a:ext uri="{0D108BD9-81ED-4DB2-BD59-A6C34878D82A}">
                    <a16:rowId xmlns:a16="http://schemas.microsoft.com/office/drawing/2014/main" val="10001"/>
                  </a:ext>
                </a:extLst>
              </a:tr>
              <a:tr h="411973">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Ljiljana Didov, prof. i dipl.knjižničar.</a:t>
                      </a:r>
                    </a:p>
                  </a:txBody>
                  <a:tcPr/>
                </a:tc>
                <a:extLst>
                  <a:ext uri="{0D108BD9-81ED-4DB2-BD59-A6C34878D82A}">
                    <a16:rowId xmlns:a16="http://schemas.microsoft.com/office/drawing/2014/main" val="10002"/>
                  </a:ext>
                </a:extLst>
              </a:tr>
              <a:tr h="842971">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odlaska učenika naše škole u gradsku knjižnicu.</a:t>
                      </a:r>
                    </a:p>
                  </a:txBody>
                  <a:tcPr/>
                </a:tc>
                <a:extLst>
                  <a:ext uri="{0D108BD9-81ED-4DB2-BD59-A6C34878D82A}">
                    <a16:rowId xmlns:a16="http://schemas.microsoft.com/office/drawing/2014/main" val="10003"/>
                  </a:ext>
                </a:extLst>
              </a:tr>
              <a:tr h="593202">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txBody>
                  <a:tcPr/>
                </a:tc>
                <a:extLst>
                  <a:ext uri="{0D108BD9-81ED-4DB2-BD59-A6C34878D82A}">
                    <a16:rowId xmlns:a16="http://schemas.microsoft.com/office/drawing/2014/main" val="10004"/>
                  </a:ext>
                </a:extLst>
              </a:tr>
              <a:tr h="593202">
                <a:tc>
                  <a:txBody>
                    <a:bodyPr/>
                    <a:lstStyle/>
                    <a:p>
                      <a:r>
                        <a:rPr lang="hr-HR" sz="1600" b="1" dirty="0"/>
                        <a:t>TROŠKOVNIK: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txBody>
                  <a:tcPr/>
                </a:tc>
                <a:extLst>
                  <a:ext uri="{0D108BD9-81ED-4DB2-BD59-A6C34878D82A}">
                    <a16:rowId xmlns:a16="http://schemas.microsoft.com/office/drawing/2014/main" val="10005"/>
                  </a:ext>
                </a:extLst>
              </a:tr>
              <a:tr h="593202">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graphicFrame>
        <p:nvGraphicFramePr>
          <p:cNvPr id="7" name="Rezervirano mjesto sadržaja 6"/>
          <p:cNvGraphicFramePr>
            <a:graphicFrameLocks noGrp="1"/>
          </p:cNvGraphicFramePr>
          <p:nvPr>
            <p:ph idx="1"/>
            <p:extLst>
              <p:ext uri="{D42A27DB-BD31-4B8C-83A1-F6EECF244321}">
                <p14:modId xmlns:p14="http://schemas.microsoft.com/office/powerpoint/2010/main" val="1512479052"/>
              </p:ext>
            </p:extLst>
          </p:nvPr>
        </p:nvGraphicFramePr>
        <p:xfrm>
          <a:off x="609600" y="2160588"/>
          <a:ext cx="6348413" cy="3881437"/>
        </p:xfrm>
        <a:graphic>
          <a:graphicData uri="http://schemas.openxmlformats.org/drawingml/2006/table">
            <a:tbl>
              <a:tblPr firstRow="1" bandRow="1">
                <a:tableStyleId>{5C22544A-7EE6-4342-B048-85BDC9FD1C3A}</a:tableStyleId>
              </a:tblPr>
              <a:tblGrid>
                <a:gridCol w="3174206">
                  <a:extLst>
                    <a:ext uri="{9D8B030D-6E8A-4147-A177-3AD203B41FA5}">
                      <a16:colId xmlns:a16="http://schemas.microsoft.com/office/drawing/2014/main" val="20000"/>
                    </a:ext>
                  </a:extLst>
                </a:gridCol>
                <a:gridCol w="3174206">
                  <a:extLst>
                    <a:ext uri="{9D8B030D-6E8A-4147-A177-3AD203B41FA5}">
                      <a16:colId xmlns:a16="http://schemas.microsoft.com/office/drawing/2014/main" val="20001"/>
                    </a:ext>
                  </a:extLst>
                </a:gridCol>
              </a:tblGrid>
              <a:tr h="370840">
                <a:tc>
                  <a:txBody>
                    <a:bodyPr/>
                    <a:lstStyle/>
                    <a:p>
                      <a:endParaRPr lang="hr-HR" dirty="0"/>
                    </a:p>
                  </a:txBody>
                  <a:tcPr marL="70538" marR="70538"/>
                </a:tc>
                <a:tc>
                  <a:txBody>
                    <a:bodyPr/>
                    <a:lstStyle/>
                    <a:p>
                      <a:endParaRPr lang="hr-HR"/>
                    </a:p>
                  </a:txBody>
                  <a:tcPr marL="70538" marR="70538"/>
                </a:tc>
                <a:extLst>
                  <a:ext uri="{0D108BD9-81ED-4DB2-BD59-A6C34878D82A}">
                    <a16:rowId xmlns:a16="http://schemas.microsoft.com/office/drawing/2014/main" val="10000"/>
                  </a:ext>
                </a:extLst>
              </a:tr>
            </a:tbl>
          </a:graphicData>
        </a:graphic>
      </p:graphicFrame>
      <p:pic>
        <p:nvPicPr>
          <p:cNvPr id="4100" name="Picture 4" descr="59 Best ppt images | Background powerpoint, Powerpoint, Powerpoi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942530" y="764704"/>
            <a:ext cx="3042915" cy="73496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PROJEKTI</a:t>
            </a:r>
          </a:p>
        </p:txBody>
      </p:sp>
      <p:graphicFrame>
        <p:nvGraphicFramePr>
          <p:cNvPr id="8" name="Objekt 7"/>
          <p:cNvGraphicFramePr>
            <a:graphicFrameLocks noChangeAspect="1"/>
          </p:cNvGraphicFramePr>
          <p:nvPr>
            <p:extLst>
              <p:ext uri="{D42A27DB-BD31-4B8C-83A1-F6EECF244321}">
                <p14:modId xmlns:p14="http://schemas.microsoft.com/office/powerpoint/2010/main" val="379198101"/>
              </p:ext>
            </p:extLst>
          </p:nvPr>
        </p:nvGraphicFramePr>
        <p:xfrm>
          <a:off x="1042988" y="2078038"/>
          <a:ext cx="7286625" cy="3756025"/>
        </p:xfrm>
        <a:graphic>
          <a:graphicData uri="http://schemas.openxmlformats.org/presentationml/2006/ole">
            <mc:AlternateContent xmlns:mc="http://schemas.openxmlformats.org/markup-compatibility/2006">
              <mc:Choice xmlns:v="urn:schemas-microsoft-com:vml" Requires="v">
                <p:oleObj spid="_x0000_s1041" name="Dokument" r:id="rId4" imgW="5902509" imgH="3046905" progId="Word.Document.12">
                  <p:embed/>
                </p:oleObj>
              </mc:Choice>
              <mc:Fallback>
                <p:oleObj name="Dokument" r:id="rId4" imgW="5902509" imgH="3046905" progId="Word.Document.12">
                  <p:embed/>
                  <p:pic>
                    <p:nvPicPr>
                      <p:cNvPr id="0" name=""/>
                      <p:cNvPicPr/>
                      <p:nvPr/>
                    </p:nvPicPr>
                    <p:blipFill>
                      <a:blip r:embed="rId5"/>
                      <a:stretch>
                        <a:fillRect/>
                      </a:stretch>
                    </p:blipFill>
                    <p:spPr>
                      <a:xfrm>
                        <a:off x="1042988" y="2078038"/>
                        <a:ext cx="7286625" cy="3756025"/>
                      </a:xfrm>
                      <a:prstGeom prst="rect">
                        <a:avLst/>
                      </a:prstGeom>
                    </p:spPr>
                  </p:pic>
                </p:oleObj>
              </mc:Fallback>
            </mc:AlternateContent>
          </a:graphicData>
        </a:graphic>
      </p:graphicFrame>
    </p:spTree>
    <p:extLst>
      <p:ext uri="{BB962C8B-B14F-4D97-AF65-F5344CB8AC3E}">
        <p14:creationId xmlns:p14="http://schemas.microsoft.com/office/powerpoint/2010/main" val="13885213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3275856" y="661435"/>
            <a:ext cx="1907704" cy="64807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vert="horz" lIns="91440" tIns="45720" rIns="91440" bIns="45720" rtlCol="0" anchor="ctr">
            <a:normAutofit fontScale="90000"/>
          </a:bodyPr>
          <a:lstStyle>
            <a:lvl1pPr algn="l" defTabSz="914400" rtl="0" eaLnBrk="1" latinLnBrk="0" hangingPunct="1">
              <a:spcBef>
                <a:spcPct val="0"/>
              </a:spcBef>
              <a:buNone/>
              <a:defRPr sz="3600" kern="1200" baseline="0">
                <a:solidFill>
                  <a:srgbClr val="7CC800"/>
                </a:solidFill>
                <a:effectLst>
                  <a:outerShdw blurRad="50800" dist="38100" dir="2700000" algn="tl" rotWithShape="0">
                    <a:prstClr val="black">
                      <a:alpha val="40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3600" b="1" i="0" u="none" strike="noStrike" kern="1200" cap="all" spc="0" normalizeH="0" baseline="0" noProof="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rPr>
              <a:t>E - ŠKOLA</a:t>
            </a:r>
            <a:endParaRPr kumimoji="0" lang="hr-HR" sz="36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endParaRPr>
          </a:p>
        </p:txBody>
      </p:sp>
      <p:graphicFrame>
        <p:nvGraphicFramePr>
          <p:cNvPr id="6" name="Rezervirano mjesto sadržaja 3"/>
          <p:cNvGraphicFramePr>
            <a:graphicFrameLocks/>
          </p:cNvGraphicFramePr>
          <p:nvPr>
            <p:extLst>
              <p:ext uri="{D42A27DB-BD31-4B8C-83A1-F6EECF244321}">
                <p14:modId xmlns:p14="http://schemas.microsoft.com/office/powerpoint/2010/main" val="1060077365"/>
              </p:ext>
            </p:extLst>
          </p:nvPr>
        </p:nvGraphicFramePr>
        <p:xfrm>
          <a:off x="899592" y="1556792"/>
          <a:ext cx="7488831" cy="4324604"/>
        </p:xfrm>
        <a:graphic>
          <a:graphicData uri="http://schemas.openxmlformats.org/drawingml/2006/table">
            <a:tbl>
              <a:tblPr firstRow="1" bandRow="1">
                <a:tableStyleId>{C4B1156A-380E-4F78-BDF5-A606A8083BF9}</a:tableStyleId>
              </a:tblPr>
              <a:tblGrid>
                <a:gridCol w="1236020">
                  <a:extLst>
                    <a:ext uri="{9D8B030D-6E8A-4147-A177-3AD203B41FA5}">
                      <a16:colId xmlns:a16="http://schemas.microsoft.com/office/drawing/2014/main" val="20000"/>
                    </a:ext>
                  </a:extLst>
                </a:gridCol>
                <a:gridCol w="6252811">
                  <a:extLst>
                    <a:ext uri="{9D8B030D-6E8A-4147-A177-3AD203B41FA5}">
                      <a16:colId xmlns:a16="http://schemas.microsoft.com/office/drawing/2014/main" val="20001"/>
                    </a:ext>
                  </a:extLst>
                </a:gridCol>
              </a:tblGrid>
              <a:tr h="1484270">
                <a:tc>
                  <a:txBody>
                    <a:bodyPr/>
                    <a:lstStyle/>
                    <a:p>
                      <a:r>
                        <a:rPr lang="hr-HR" sz="1200" b="1" dirty="0"/>
                        <a:t>CILJEVI:</a:t>
                      </a:r>
                    </a:p>
                  </a:txBody>
                  <a:tcPr/>
                </a:tc>
                <a:tc>
                  <a:txBody>
                    <a:bodyPr/>
                    <a:lstStyle/>
                    <a:p>
                      <a:pPr lvl="0"/>
                      <a:r>
                        <a:rPr lang="hr-HR" sz="1200" b="0" kern="1200" dirty="0">
                          <a:effectLst/>
                        </a:rPr>
                        <a:t>Izgradnju lokalne računalne mreže škole.</a:t>
                      </a:r>
                      <a:r>
                        <a:rPr lang="hr-HR" sz="1200" b="0" kern="1200" baseline="0" dirty="0">
                          <a:effectLst/>
                        </a:rPr>
                        <a:t> O</a:t>
                      </a:r>
                      <a:r>
                        <a:rPr lang="hr-HR" sz="1200" b="0" kern="1200" dirty="0">
                          <a:effectLst/>
                        </a:rPr>
                        <a:t>premanje zaposlenika škole koji sudjeluju u projektnim aktivnostima prijenosnim računalom</a:t>
                      </a:r>
                    </a:p>
                    <a:p>
                      <a:pPr lvl="0"/>
                      <a:r>
                        <a:rPr lang="hr-HR" sz="1200" b="0" kern="1200" dirty="0">
                          <a:effectLst/>
                        </a:rPr>
                        <a:t>opremanje odabranih učionica u školi opremom: jedna prezentacijska s pametnim ekranom i druga interaktivna s pametnim ekranom i uređajima za učenike.</a:t>
                      </a:r>
                      <a:r>
                        <a:rPr lang="hr-HR" sz="1200" b="0" kern="1200" baseline="0" dirty="0">
                          <a:effectLst/>
                        </a:rPr>
                        <a:t> D</a:t>
                      </a:r>
                      <a:r>
                        <a:rPr lang="hr-HR" sz="1200" b="0" kern="1200" dirty="0">
                          <a:effectLst/>
                        </a:rPr>
                        <a:t>io škola bit će opremljen i dodatnom opremom ovisno o potrebama i željama škola.</a:t>
                      </a:r>
                      <a:r>
                        <a:rPr lang="hr-HR" sz="1200" b="0" kern="1200" baseline="0" dirty="0">
                          <a:effectLst/>
                        </a:rPr>
                        <a:t> K</a:t>
                      </a:r>
                      <a:r>
                        <a:rPr lang="hr-HR" sz="1200" b="0" kern="1200" dirty="0">
                          <a:effectLst/>
                        </a:rPr>
                        <a:t>orištenje e-usluga prema planu projekta.</a:t>
                      </a:r>
                      <a:r>
                        <a:rPr lang="hr-HR" sz="1200" b="0" kern="1200" baseline="0" dirty="0">
                          <a:effectLst/>
                        </a:rPr>
                        <a:t> K</a:t>
                      </a:r>
                      <a:r>
                        <a:rPr lang="hr-HR" sz="1200" b="0" kern="1200" dirty="0">
                          <a:effectLst/>
                        </a:rPr>
                        <a:t>orištenje e-sadržaja razvijenih u projektu (digitalni obrazovni sadržaji, scenariji poučavanja i slično).</a:t>
                      </a:r>
                      <a:r>
                        <a:rPr lang="hr-HR" sz="1200" b="0" kern="1200" baseline="0" dirty="0">
                          <a:effectLst/>
                        </a:rPr>
                        <a:t> E</a:t>
                      </a:r>
                      <a:r>
                        <a:rPr lang="hr-HR" sz="1200" b="0" kern="1200" dirty="0">
                          <a:effectLst/>
                        </a:rPr>
                        <a:t>dukaciju zaposlenika škole za korištenje e-usluga, e-sadržaja i primjenu IKT-a u obrazovanju, upravljanju i drugim procesima u školi.</a:t>
                      </a:r>
                      <a:endParaRPr lang="hr-HR" sz="1200" b="0"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310990">
                <a:tc>
                  <a:txBody>
                    <a:bodyPr/>
                    <a:lstStyle/>
                    <a:p>
                      <a:r>
                        <a:rPr lang="hr-HR" sz="1200" b="1" dirty="0"/>
                        <a:t>NAMJENA:</a:t>
                      </a:r>
                    </a:p>
                  </a:txBody>
                  <a:tcPr/>
                </a:tc>
                <a:tc>
                  <a:txBody>
                    <a:bodyPr/>
                    <a:lstStyle/>
                    <a:p>
                      <a:r>
                        <a:rPr lang="hr-HR" sz="1200" dirty="0"/>
                        <a:t>Učenicima, zaposlenicima</a:t>
                      </a:r>
                      <a:r>
                        <a:rPr lang="hr-HR" sz="1200" baseline="0" dirty="0"/>
                        <a:t> škole kroz edukacije, korištenje različitih usluga.</a:t>
                      </a:r>
                      <a:endParaRPr lang="hr-HR" sz="1200" dirty="0"/>
                    </a:p>
                  </a:txBody>
                  <a:tcPr/>
                </a:tc>
                <a:extLst>
                  <a:ext uri="{0D108BD9-81ED-4DB2-BD59-A6C34878D82A}">
                    <a16:rowId xmlns:a16="http://schemas.microsoft.com/office/drawing/2014/main" val="10001"/>
                  </a:ext>
                </a:extLst>
              </a:tr>
              <a:tr h="438625">
                <a:tc>
                  <a:txBody>
                    <a:bodyPr/>
                    <a:lstStyle/>
                    <a:p>
                      <a:r>
                        <a:rPr lang="hr-HR" sz="1200" b="1" dirty="0"/>
                        <a:t>NOSITELJI:</a:t>
                      </a:r>
                    </a:p>
                  </a:txBody>
                  <a:tcPr/>
                </a:tc>
                <a:tc>
                  <a:txBody>
                    <a:bodyPr/>
                    <a:lstStyle/>
                    <a:p>
                      <a:r>
                        <a:rPr lang="hr-HR" sz="1200" kern="1200" dirty="0">
                          <a:effectLst/>
                        </a:rPr>
                        <a:t>Voditelj projekta: ravnateljica Jasmina Matešić.</a:t>
                      </a:r>
                    </a:p>
                    <a:p>
                      <a:r>
                        <a:rPr lang="hr-HR" sz="1200" kern="1200" dirty="0">
                          <a:effectLst/>
                        </a:rPr>
                        <a:t>Koordinator projekta: učiteljica Hrvatskog jezika, Kristina </a:t>
                      </a:r>
                      <a:r>
                        <a:rPr lang="hr-HR" sz="1200" kern="1200" dirty="0" err="1">
                          <a:effectLst/>
                        </a:rPr>
                        <a:t>Ivosić</a:t>
                      </a:r>
                      <a:endParaRPr lang="hr-HR" sz="1200" dirty="0"/>
                    </a:p>
                  </a:txBody>
                  <a:tcPr/>
                </a:tc>
                <a:extLst>
                  <a:ext uri="{0D108BD9-81ED-4DB2-BD59-A6C34878D82A}">
                    <a16:rowId xmlns:a16="http://schemas.microsoft.com/office/drawing/2014/main" val="10002"/>
                  </a:ext>
                </a:extLst>
              </a:tr>
              <a:tr h="785790">
                <a:tc>
                  <a:txBody>
                    <a:bodyPr/>
                    <a:lstStyle/>
                    <a:p>
                      <a:r>
                        <a:rPr lang="hr-HR" sz="1200" b="1" dirty="0"/>
                        <a:t>NAČINI REALIZACIJE:</a:t>
                      </a:r>
                    </a:p>
                  </a:txBody>
                  <a:tcPr/>
                </a:tc>
                <a:tc>
                  <a:txBody>
                    <a:bodyPr/>
                    <a:lstStyle/>
                    <a:p>
                      <a:r>
                        <a:rPr lang="hr-HR" sz="1200" kern="1200" dirty="0">
                          <a:effectLst/>
                        </a:rPr>
                        <a:t>Opremanje će se odvijati u dvije faze, od kojih je prva faza tijekom jeseni 2019. godine (opremanje dijela nastavnika prijenosnim računalima), a druga faza po završetku radova na računalnoj mreži škole. Pri završetku projekta škole koje su uspješno sudjelovale u projektu opremit će se dodatnom opremom prema želji i potrebi škole. </a:t>
                      </a:r>
                      <a:endParaRPr lang="hr-HR" sz="1200" dirty="0"/>
                    </a:p>
                  </a:txBody>
                  <a:tcPr/>
                </a:tc>
                <a:extLst>
                  <a:ext uri="{0D108BD9-81ED-4DB2-BD59-A6C34878D82A}">
                    <a16:rowId xmlns:a16="http://schemas.microsoft.com/office/drawing/2014/main" val="10003"/>
                  </a:ext>
                </a:extLst>
              </a:tr>
              <a:tr h="436550">
                <a:tc>
                  <a:txBody>
                    <a:bodyPr/>
                    <a:lstStyle/>
                    <a:p>
                      <a:r>
                        <a:rPr lang="hr-HR" sz="1200" b="1" dirty="0"/>
                        <a:t>VREMENIK:</a:t>
                      </a:r>
                    </a:p>
                  </a:txBody>
                  <a:tcPr/>
                </a:tc>
                <a:tc>
                  <a:txBody>
                    <a:bodyPr/>
                    <a:lstStyle/>
                    <a:p>
                      <a:r>
                        <a:rPr lang="hr-HR" sz="1200" kern="1200" dirty="0">
                          <a:effectLst/>
                        </a:rPr>
                        <a:t>Projektiranje i izgradnja računalne mreže realizirat će se u periodu od siječnja 2019. do siječnja 2022., u fazama.</a:t>
                      </a:r>
                      <a:endParaRPr lang="hr-HR" sz="1200" dirty="0"/>
                    </a:p>
                  </a:txBody>
                  <a:tcPr/>
                </a:tc>
                <a:extLst>
                  <a:ext uri="{0D108BD9-81ED-4DB2-BD59-A6C34878D82A}">
                    <a16:rowId xmlns:a16="http://schemas.microsoft.com/office/drawing/2014/main" val="10004"/>
                  </a:ext>
                </a:extLst>
              </a:tr>
              <a:tr h="308843">
                <a:tc>
                  <a:txBody>
                    <a:bodyPr/>
                    <a:lstStyle/>
                    <a:p>
                      <a:r>
                        <a:rPr lang="hr-HR" sz="1200" b="1" dirty="0"/>
                        <a:t>TROŠKOVNIK:</a:t>
                      </a:r>
                    </a:p>
                  </a:txBody>
                  <a:tcPr/>
                </a:tc>
                <a:tc>
                  <a:txBody>
                    <a:bodyPr/>
                    <a:lstStyle/>
                    <a:p>
                      <a:r>
                        <a:rPr lang="hr-HR" sz="1200" dirty="0"/>
                        <a:t>Troškovi će se formirati po potrebi.</a:t>
                      </a:r>
                    </a:p>
                  </a:txBody>
                  <a:tcPr/>
                </a:tc>
                <a:extLst>
                  <a:ext uri="{0D108BD9-81ED-4DB2-BD59-A6C34878D82A}">
                    <a16:rowId xmlns:a16="http://schemas.microsoft.com/office/drawing/2014/main" val="10005"/>
                  </a:ext>
                </a:extLst>
              </a:tr>
              <a:tr h="412931">
                <a:tc>
                  <a:txBody>
                    <a:bodyPr/>
                    <a:lstStyle/>
                    <a:p>
                      <a:r>
                        <a:rPr lang="hr-HR" sz="1200" b="1" dirty="0"/>
                        <a:t>VREDNOVANJE:</a:t>
                      </a:r>
                    </a:p>
                  </a:txBody>
                  <a:tcPr/>
                </a:tc>
                <a:tc>
                  <a:txBody>
                    <a:bodyPr/>
                    <a:lstStyle/>
                    <a:p>
                      <a:r>
                        <a:rPr lang="hr-HR" sz="1200" dirty="0"/>
                        <a:t>Koristiti e – usluge</a:t>
                      </a:r>
                      <a:r>
                        <a:rPr lang="hr-HR" sz="1200" baseline="0" dirty="0"/>
                        <a:t> prema planu projekta.</a:t>
                      </a:r>
                      <a:endParaRPr lang="hr-HR" sz="1200" dirty="0"/>
                    </a:p>
                  </a:txBody>
                  <a:tcPr/>
                </a:tc>
                <a:extLst>
                  <a:ext uri="{0D108BD9-81ED-4DB2-BD59-A6C34878D82A}">
                    <a16:rowId xmlns:a16="http://schemas.microsoft.com/office/drawing/2014/main" val="10006"/>
                  </a:ext>
                </a:extLst>
              </a:tr>
            </a:tbl>
          </a:graphicData>
        </a:graphic>
      </p:graphicFrame>
      <p:pic>
        <p:nvPicPr>
          <p:cNvPr id="7" name="Picture 6" descr="Students boy and girl are working with computer vector image on ...">
            <a:extLst>
              <a:ext uri="{FF2B5EF4-FFF2-40B4-BE49-F238E27FC236}">
                <a16:creationId xmlns:a16="http://schemas.microsoft.com/office/drawing/2014/main" id="{C331F78C-24C9-4921-9928-944B0CF25FD3}"/>
              </a:ext>
            </a:extLst>
          </p:cNvPr>
          <p:cNvPicPr/>
          <p:nvPr/>
        </p:nvPicPr>
        <p:blipFill rotWithShape="1">
          <a:blip r:embed="rId3" cstate="print">
            <a:extLst>
              <a:ext uri="{28A0092B-C50C-407E-A947-70E740481C1C}">
                <a14:useLocalDpi xmlns:a14="http://schemas.microsoft.com/office/drawing/2010/main" val="0"/>
              </a:ext>
            </a:extLst>
          </a:blip>
          <a:srcRect r="8008" b="12918"/>
          <a:stretch/>
        </p:blipFill>
        <p:spPr bwMode="auto">
          <a:xfrm>
            <a:off x="6367765" y="566258"/>
            <a:ext cx="1258589" cy="778029"/>
          </a:xfrm>
          <a:prstGeom prst="rect">
            <a:avLst/>
          </a:prstGeom>
          <a:noFill/>
          <a:ln>
            <a:noFill/>
          </a:ln>
        </p:spPr>
      </p:pic>
    </p:spTree>
    <p:extLst>
      <p:ext uri="{BB962C8B-B14F-4D97-AF65-F5344CB8AC3E}">
        <p14:creationId xmlns:p14="http://schemas.microsoft.com/office/powerpoint/2010/main" val="1388521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2915816" y="836712"/>
            <a:ext cx="3564396" cy="936104"/>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vert="horz" lIns="91440" tIns="45720" rIns="91440" bIns="45720" rtlCol="0" anchor="ctr">
            <a:normAutofit fontScale="67500" lnSpcReduction="20000"/>
          </a:bodyPr>
          <a:lstStyle>
            <a:lvl1pPr algn="l" defTabSz="914400" rtl="0" eaLnBrk="1" latinLnBrk="0" hangingPunct="1">
              <a:spcBef>
                <a:spcPct val="0"/>
              </a:spcBef>
              <a:buNone/>
              <a:defRPr sz="3600" kern="1200" baseline="0">
                <a:solidFill>
                  <a:srgbClr val="7CC800"/>
                </a:solidFill>
                <a:effectLst>
                  <a:outerShdw blurRad="50800" dist="38100" dir="2700000" algn="tl" rotWithShape="0">
                    <a:prstClr val="black">
                      <a:alpha val="40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Hrvatsko-urugvajsko    prijateljstvo</a:t>
            </a:r>
            <a:endParaRPr kumimoji="0" lang="hr-HR" sz="36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endParaRPr>
          </a:p>
        </p:txBody>
      </p:sp>
      <p:graphicFrame>
        <p:nvGraphicFramePr>
          <p:cNvPr id="6" name="Rezervirano mjesto sadržaja 3"/>
          <p:cNvGraphicFramePr>
            <a:graphicFrameLocks/>
          </p:cNvGraphicFramePr>
          <p:nvPr>
            <p:extLst>
              <p:ext uri="{D42A27DB-BD31-4B8C-83A1-F6EECF244321}">
                <p14:modId xmlns:p14="http://schemas.microsoft.com/office/powerpoint/2010/main" val="2057801525"/>
              </p:ext>
            </p:extLst>
          </p:nvPr>
        </p:nvGraphicFramePr>
        <p:xfrm>
          <a:off x="971600" y="2132856"/>
          <a:ext cx="7200800" cy="2795264"/>
        </p:xfrm>
        <a:graphic>
          <a:graphicData uri="http://schemas.openxmlformats.org/drawingml/2006/table">
            <a:tbl>
              <a:tblPr firstRow="1" bandRow="1">
                <a:tableStyleId>{C4B1156A-380E-4F78-BDF5-A606A8083BF9}</a:tableStyleId>
              </a:tblPr>
              <a:tblGrid>
                <a:gridCol w="1224135">
                  <a:extLst>
                    <a:ext uri="{9D8B030D-6E8A-4147-A177-3AD203B41FA5}">
                      <a16:colId xmlns:a16="http://schemas.microsoft.com/office/drawing/2014/main" val="20000"/>
                    </a:ext>
                  </a:extLst>
                </a:gridCol>
                <a:gridCol w="5976665">
                  <a:extLst>
                    <a:ext uri="{9D8B030D-6E8A-4147-A177-3AD203B41FA5}">
                      <a16:colId xmlns:a16="http://schemas.microsoft.com/office/drawing/2014/main" val="20001"/>
                    </a:ext>
                  </a:extLst>
                </a:gridCol>
              </a:tblGrid>
              <a:tr h="576064">
                <a:tc>
                  <a:txBody>
                    <a:bodyPr/>
                    <a:lstStyle/>
                    <a:p>
                      <a:r>
                        <a:rPr lang="hr-HR" sz="1200" b="1" dirty="0"/>
                        <a:t>CILJEVI:</a:t>
                      </a:r>
                    </a:p>
                  </a:txBody>
                  <a:tcPr/>
                </a:tc>
                <a:tc>
                  <a:txBody>
                    <a:bodyPr/>
                    <a:lstStyle/>
                    <a:p>
                      <a:pPr lvl="0"/>
                      <a:r>
                        <a:rPr lang="pl-PL" sz="1200" b="0" kern="1200" dirty="0">
                          <a:solidFill>
                            <a:schemeClr val="bg1"/>
                          </a:solidFill>
                          <a:effectLst/>
                          <a:latin typeface="+mn-lt"/>
                          <a:ea typeface="+mn-ea"/>
                          <a:cs typeface="+mn-cs"/>
                        </a:rPr>
                        <a:t>Upoznati učenike s drugim kulturama.</a:t>
                      </a:r>
                      <a:endParaRPr lang="hr-HR" sz="1200" b="0" kern="1200" dirty="0">
                        <a:solidFill>
                          <a:schemeClr val="bg1"/>
                        </a:solidFill>
                        <a:effectLst/>
                        <a:latin typeface="+mn-lt"/>
                        <a:ea typeface="+mn-ea"/>
                        <a:cs typeface="+mn-cs"/>
                      </a:endParaRPr>
                    </a:p>
                  </a:txBody>
                  <a:tcPr/>
                </a:tc>
                <a:extLst>
                  <a:ext uri="{0D108BD9-81ED-4DB2-BD59-A6C34878D82A}">
                    <a16:rowId xmlns:a16="http://schemas.microsoft.com/office/drawing/2014/main" val="10000"/>
                  </a:ext>
                </a:extLst>
              </a:tr>
              <a:tr h="261767">
                <a:tc>
                  <a:txBody>
                    <a:bodyPr/>
                    <a:lstStyle/>
                    <a:p>
                      <a:r>
                        <a:rPr lang="hr-HR" sz="1200" b="1" dirty="0"/>
                        <a:t>NAMJENA:</a:t>
                      </a:r>
                    </a:p>
                  </a:txBody>
                  <a:tcPr/>
                </a:tc>
                <a:tc>
                  <a:txBody>
                    <a:bodyPr/>
                    <a:lstStyle/>
                    <a:p>
                      <a:r>
                        <a:rPr lang="pl-PL" sz="1200" dirty="0"/>
                        <a:t>Učenicima koji pokažu interes za projekt na engleskom jeziku.</a:t>
                      </a:r>
                      <a:endParaRPr lang="hr-HR" sz="1200" dirty="0"/>
                    </a:p>
                  </a:txBody>
                  <a:tcPr/>
                </a:tc>
                <a:extLst>
                  <a:ext uri="{0D108BD9-81ED-4DB2-BD59-A6C34878D82A}">
                    <a16:rowId xmlns:a16="http://schemas.microsoft.com/office/drawing/2014/main" val="10001"/>
                  </a:ext>
                </a:extLst>
              </a:tr>
              <a:tr h="369200">
                <a:tc>
                  <a:txBody>
                    <a:bodyPr/>
                    <a:lstStyle/>
                    <a:p>
                      <a:r>
                        <a:rPr lang="hr-HR" sz="1200" b="1" dirty="0"/>
                        <a:t>NOSITELJI:</a:t>
                      </a:r>
                    </a:p>
                  </a:txBody>
                  <a:tcPr/>
                </a:tc>
                <a:tc>
                  <a:txBody>
                    <a:bodyPr/>
                    <a:lstStyle/>
                    <a:p>
                      <a:r>
                        <a:rPr lang="hr-HR" sz="1200" dirty="0"/>
                        <a:t>Učiteljica Engleskog jezika i Talijanskog jezika Sonja Lovrić -Lilić.</a:t>
                      </a:r>
                    </a:p>
                  </a:txBody>
                  <a:tcPr/>
                </a:tc>
                <a:extLst>
                  <a:ext uri="{0D108BD9-81ED-4DB2-BD59-A6C34878D82A}">
                    <a16:rowId xmlns:a16="http://schemas.microsoft.com/office/drawing/2014/main" val="10002"/>
                  </a:ext>
                </a:extLst>
              </a:tr>
              <a:tr h="528531">
                <a:tc>
                  <a:txBody>
                    <a:bodyPr/>
                    <a:lstStyle/>
                    <a:p>
                      <a:r>
                        <a:rPr lang="hr-HR" sz="1200" b="1" dirty="0"/>
                        <a:t>NAČINI REALIZACIJE:</a:t>
                      </a:r>
                    </a:p>
                  </a:txBody>
                  <a:tcPr/>
                </a:tc>
                <a:tc>
                  <a:txBody>
                    <a:bodyPr/>
                    <a:lstStyle/>
                    <a:p>
                      <a:r>
                        <a:rPr lang="it-IT" sz="1200" dirty="0"/>
                        <a:t>Kontinuirano će se održavati preko Interneta</a:t>
                      </a:r>
                      <a:r>
                        <a:rPr lang="hr-HR" sz="1200" dirty="0"/>
                        <a:t>.</a:t>
                      </a:r>
                    </a:p>
                  </a:txBody>
                  <a:tcPr/>
                </a:tc>
                <a:extLst>
                  <a:ext uri="{0D108BD9-81ED-4DB2-BD59-A6C34878D82A}">
                    <a16:rowId xmlns:a16="http://schemas.microsoft.com/office/drawing/2014/main" val="10003"/>
                  </a:ext>
                </a:extLst>
              </a:tr>
              <a:tr h="312243">
                <a:tc>
                  <a:txBody>
                    <a:bodyPr/>
                    <a:lstStyle/>
                    <a:p>
                      <a:r>
                        <a:rPr lang="hr-HR" sz="1200" b="1" dirty="0"/>
                        <a:t>VREMENIK:</a:t>
                      </a:r>
                    </a:p>
                  </a:txBody>
                  <a:tcPr/>
                </a:tc>
                <a:tc>
                  <a:txBody>
                    <a:bodyPr/>
                    <a:lstStyle/>
                    <a:p>
                      <a:r>
                        <a:rPr lang="pl-PL" sz="1200" dirty="0"/>
                        <a:t>Od rujna do prosinca 2020. godine  (u tri faze).</a:t>
                      </a:r>
                      <a:endParaRPr lang="hr-HR" sz="1200" dirty="0"/>
                    </a:p>
                  </a:txBody>
                  <a:tcPr/>
                </a:tc>
                <a:extLst>
                  <a:ext uri="{0D108BD9-81ED-4DB2-BD59-A6C34878D82A}">
                    <a16:rowId xmlns:a16="http://schemas.microsoft.com/office/drawing/2014/main" val="10004"/>
                  </a:ext>
                </a:extLst>
              </a:tr>
              <a:tr h="367453">
                <a:tc>
                  <a:txBody>
                    <a:bodyPr/>
                    <a:lstStyle/>
                    <a:p>
                      <a:r>
                        <a:rPr lang="hr-HR" sz="1200" b="1" dirty="0"/>
                        <a:t>TROŠKOVNIK:</a:t>
                      </a:r>
                    </a:p>
                  </a:txBody>
                  <a:tcPr/>
                </a:tc>
                <a:tc>
                  <a:txBody>
                    <a:bodyPr/>
                    <a:lstStyle/>
                    <a:p>
                      <a:r>
                        <a:rPr lang="hr-HR" sz="1200" dirty="0"/>
                        <a:t>-</a:t>
                      </a:r>
                    </a:p>
                  </a:txBody>
                  <a:tcPr/>
                </a:tc>
                <a:extLst>
                  <a:ext uri="{0D108BD9-81ED-4DB2-BD59-A6C34878D82A}">
                    <a16:rowId xmlns:a16="http://schemas.microsoft.com/office/drawing/2014/main" val="10005"/>
                  </a:ext>
                </a:extLst>
              </a:tr>
              <a:tr h="367453">
                <a:tc>
                  <a:txBody>
                    <a:bodyPr/>
                    <a:lstStyle/>
                    <a:p>
                      <a:r>
                        <a:rPr lang="hr-HR" sz="1200" b="1" dirty="0"/>
                        <a:t>VREDNOVANJE:</a:t>
                      </a:r>
                    </a:p>
                  </a:txBody>
                  <a:tcPr/>
                </a:tc>
                <a:tc>
                  <a:txBody>
                    <a:bodyPr/>
                    <a:lstStyle/>
                    <a:p>
                      <a:r>
                        <a:rPr lang="hr-HR" sz="1200" dirty="0"/>
                        <a:t>Prezentacija prikupljenih materijala.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46713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3275856" y="908720"/>
            <a:ext cx="2411760"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ZELENI OTOK</a:t>
            </a:r>
          </a:p>
        </p:txBody>
      </p:sp>
      <p:graphicFrame>
        <p:nvGraphicFramePr>
          <p:cNvPr id="6" name="Rezervirano mjesto sadržaja 3">
            <a:extLst>
              <a:ext uri="{FF2B5EF4-FFF2-40B4-BE49-F238E27FC236}">
                <a16:creationId xmlns:a16="http://schemas.microsoft.com/office/drawing/2014/main" id="{92F06BE0-D6F9-459B-A3B1-8AF42E7992DD}"/>
              </a:ext>
            </a:extLst>
          </p:cNvPr>
          <p:cNvGraphicFramePr>
            <a:graphicFrameLocks/>
          </p:cNvGraphicFramePr>
          <p:nvPr>
            <p:extLst>
              <p:ext uri="{D42A27DB-BD31-4B8C-83A1-F6EECF244321}">
                <p14:modId xmlns:p14="http://schemas.microsoft.com/office/powerpoint/2010/main" val="1450771801"/>
              </p:ext>
            </p:extLst>
          </p:nvPr>
        </p:nvGraphicFramePr>
        <p:xfrm>
          <a:off x="1043608" y="2060848"/>
          <a:ext cx="7056784" cy="3461316"/>
        </p:xfrm>
        <a:graphic>
          <a:graphicData uri="http://schemas.openxmlformats.org/drawingml/2006/table">
            <a:tbl>
              <a:tblPr firstRow="1" bandRow="1">
                <a:tableStyleId>{C4B1156A-380E-4F78-BDF5-A606A8083BF9}</a:tableStyleId>
              </a:tblPr>
              <a:tblGrid>
                <a:gridCol w="1584176">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467694">
                <a:tc>
                  <a:txBody>
                    <a:bodyPr/>
                    <a:lstStyle/>
                    <a:p>
                      <a:r>
                        <a:rPr lang="hr-HR" sz="1600" b="1" dirty="0"/>
                        <a:t>CILJEVI:</a:t>
                      </a:r>
                    </a:p>
                  </a:txBody>
                  <a:tcPr/>
                </a:tc>
                <a:tc>
                  <a:txBody>
                    <a:bodyPr/>
                    <a:lstStyle/>
                    <a:p>
                      <a:r>
                        <a:rPr lang="hr-HR" sz="1200" b="0" kern="1200" dirty="0">
                          <a:effectLst/>
                        </a:rPr>
                        <a:t>Vraćanje života u Perivoj Vladimira Nazora; upoznati načine kojima se možemo aktivno uključiti u zaštitu prirode svoga kraja.</a:t>
                      </a:r>
                      <a:endParaRPr lang="hr-HR" sz="1200" b="0" dirty="0"/>
                    </a:p>
                  </a:txBody>
                  <a:tcPr/>
                </a:tc>
                <a:extLst>
                  <a:ext uri="{0D108BD9-81ED-4DB2-BD59-A6C34878D82A}">
                    <a16:rowId xmlns:a16="http://schemas.microsoft.com/office/drawing/2014/main" val="10000"/>
                  </a:ext>
                </a:extLst>
              </a:tr>
              <a:tr h="467694">
                <a:tc>
                  <a:txBody>
                    <a:bodyPr/>
                    <a:lstStyle/>
                    <a:p>
                      <a:r>
                        <a:rPr lang="hr-HR" sz="1600" b="1" dirty="0"/>
                        <a:t>NAMJENA:</a:t>
                      </a:r>
                    </a:p>
                  </a:txBody>
                  <a:tcPr/>
                </a:tc>
                <a:tc>
                  <a:txBody>
                    <a:bodyPr/>
                    <a:lstStyle/>
                    <a:p>
                      <a:r>
                        <a:rPr lang="hr-HR" sz="1200" dirty="0"/>
                        <a:t>Učenicima</a:t>
                      </a:r>
                      <a:r>
                        <a:rPr lang="hr-HR" sz="1200" baseline="0" dirty="0"/>
                        <a:t> koji pokažu interes za projekt.</a:t>
                      </a:r>
                      <a:endParaRPr lang="hr-HR" sz="1200" dirty="0"/>
                    </a:p>
                  </a:txBody>
                  <a:tcPr/>
                </a:tc>
                <a:extLst>
                  <a:ext uri="{0D108BD9-81ED-4DB2-BD59-A6C34878D82A}">
                    <a16:rowId xmlns:a16="http://schemas.microsoft.com/office/drawing/2014/main" val="10001"/>
                  </a:ext>
                </a:extLst>
              </a:tr>
              <a:tr h="467694">
                <a:tc>
                  <a:txBody>
                    <a:bodyPr/>
                    <a:lstStyle/>
                    <a:p>
                      <a:r>
                        <a:rPr lang="hr-HR" sz="1600" b="1" dirty="0"/>
                        <a:t>NOSITELJI:</a:t>
                      </a:r>
                    </a:p>
                  </a:txBody>
                  <a:tcPr/>
                </a:tc>
                <a:tc>
                  <a:txBody>
                    <a:bodyPr/>
                    <a:lstStyle/>
                    <a:p>
                      <a:r>
                        <a:rPr lang="hr-HR" sz="1200" kern="1200" dirty="0">
                          <a:effectLst/>
                        </a:rPr>
                        <a:t>Predstavnik javne ustanove Nasadi, učenici, učitelji.</a:t>
                      </a:r>
                      <a:endParaRPr lang="hr-HR" sz="1200" dirty="0"/>
                    </a:p>
                  </a:txBody>
                  <a:tcPr/>
                </a:tc>
                <a:extLst>
                  <a:ext uri="{0D108BD9-81ED-4DB2-BD59-A6C34878D82A}">
                    <a16:rowId xmlns:a16="http://schemas.microsoft.com/office/drawing/2014/main" val="10002"/>
                  </a:ext>
                </a:extLst>
              </a:tr>
              <a:tr h="574188">
                <a:tc>
                  <a:txBody>
                    <a:bodyPr/>
                    <a:lstStyle/>
                    <a:p>
                      <a:r>
                        <a:rPr lang="hr-HR" sz="1600" b="1" dirty="0"/>
                        <a:t>NAČINI REALIZACIJE:</a:t>
                      </a:r>
                    </a:p>
                  </a:txBody>
                  <a:tcPr/>
                </a:tc>
                <a:tc>
                  <a:txBody>
                    <a:bodyPr/>
                    <a:lstStyle/>
                    <a:p>
                      <a:r>
                        <a:rPr lang="hr-HR" sz="1200" dirty="0" err="1"/>
                        <a:t>Izvanučionička</a:t>
                      </a:r>
                      <a:r>
                        <a:rPr lang="hr-HR" sz="1200" baseline="0" dirty="0"/>
                        <a:t> nastava.</a:t>
                      </a:r>
                      <a:endParaRPr lang="hr-HR" sz="1200" dirty="0"/>
                    </a:p>
                  </a:txBody>
                  <a:tcPr/>
                </a:tc>
                <a:extLst>
                  <a:ext uri="{0D108BD9-81ED-4DB2-BD59-A6C34878D82A}">
                    <a16:rowId xmlns:a16="http://schemas.microsoft.com/office/drawing/2014/main" val="10003"/>
                  </a:ext>
                </a:extLst>
              </a:tr>
              <a:tr h="467694">
                <a:tc>
                  <a:txBody>
                    <a:bodyPr/>
                    <a:lstStyle/>
                    <a:p>
                      <a:r>
                        <a:rPr lang="hr-HR" sz="1600" b="1" dirty="0"/>
                        <a:t>VREMENIK:</a:t>
                      </a:r>
                    </a:p>
                  </a:txBody>
                  <a:tcPr/>
                </a:tc>
                <a:tc>
                  <a:txBody>
                    <a:bodyPr/>
                    <a:lstStyle/>
                    <a:p>
                      <a:r>
                        <a:rPr lang="hr-HR" sz="1200" kern="1200" dirty="0">
                          <a:effectLst/>
                        </a:rPr>
                        <a:t>Kroz pojedina godišnja doba.</a:t>
                      </a:r>
                      <a:endParaRPr lang="hr-HR" sz="1200" dirty="0"/>
                    </a:p>
                  </a:txBody>
                  <a:tcPr/>
                </a:tc>
                <a:extLst>
                  <a:ext uri="{0D108BD9-81ED-4DB2-BD59-A6C34878D82A}">
                    <a16:rowId xmlns:a16="http://schemas.microsoft.com/office/drawing/2014/main" val="10004"/>
                  </a:ext>
                </a:extLst>
              </a:tr>
              <a:tr h="467694">
                <a:tc>
                  <a:txBody>
                    <a:bodyPr/>
                    <a:lstStyle/>
                    <a:p>
                      <a:r>
                        <a:rPr lang="hr-HR" sz="1600" b="1" dirty="0"/>
                        <a:t>TROŠKOVNIK:</a:t>
                      </a:r>
                    </a:p>
                  </a:txBody>
                  <a:tcPr/>
                </a:tc>
                <a:tc>
                  <a:txBody>
                    <a:bodyPr/>
                    <a:lstStyle/>
                    <a:p>
                      <a:r>
                        <a:rPr lang="hr-HR" sz="1200" kern="1200" dirty="0">
                          <a:effectLst/>
                        </a:rPr>
                        <a:t>Nisu potrebna materijalna sredstva.</a:t>
                      </a:r>
                      <a:endParaRPr lang="hr-HR" sz="1200" dirty="0"/>
                    </a:p>
                  </a:txBody>
                  <a:tcPr/>
                </a:tc>
                <a:extLst>
                  <a:ext uri="{0D108BD9-81ED-4DB2-BD59-A6C34878D82A}">
                    <a16:rowId xmlns:a16="http://schemas.microsoft.com/office/drawing/2014/main" val="10005"/>
                  </a:ext>
                </a:extLst>
              </a:tr>
              <a:tr h="543726">
                <a:tc>
                  <a:txBody>
                    <a:bodyPr/>
                    <a:lstStyle/>
                    <a:p>
                      <a:r>
                        <a:rPr lang="hr-HR" sz="1600" b="1" dirty="0"/>
                        <a:t>VREDNOVANJE:</a:t>
                      </a:r>
                    </a:p>
                  </a:txBody>
                  <a:tcPr/>
                </a:tc>
                <a:tc>
                  <a:txBody>
                    <a:bodyPr/>
                    <a:lstStyle/>
                    <a:p>
                      <a:r>
                        <a:rPr lang="hr-HR" sz="1200" kern="1200" dirty="0">
                          <a:effectLst/>
                        </a:rPr>
                        <a:t>Sudjelovanje u edukativnim radionicama; istraživački rad.</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2411760" y="725108"/>
            <a:ext cx="3779912"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ZABORAVLJENE IGRE</a:t>
            </a:r>
            <a:endPar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Rezervirano mjesto sadržaja 3">
            <a:extLst>
              <a:ext uri="{FF2B5EF4-FFF2-40B4-BE49-F238E27FC236}">
                <a16:creationId xmlns:a16="http://schemas.microsoft.com/office/drawing/2014/main" id="{26D9D3FE-F4D5-4178-9B20-8293AB9C7378}"/>
              </a:ext>
            </a:extLst>
          </p:cNvPr>
          <p:cNvGraphicFramePr>
            <a:graphicFrameLocks/>
          </p:cNvGraphicFramePr>
          <p:nvPr>
            <p:extLst>
              <p:ext uri="{D42A27DB-BD31-4B8C-83A1-F6EECF244321}">
                <p14:modId xmlns:p14="http://schemas.microsoft.com/office/powerpoint/2010/main" val="3847845338"/>
              </p:ext>
            </p:extLst>
          </p:nvPr>
        </p:nvGraphicFramePr>
        <p:xfrm>
          <a:off x="1135014" y="2204864"/>
          <a:ext cx="6873971" cy="3449923"/>
        </p:xfrm>
        <a:graphic>
          <a:graphicData uri="http://schemas.openxmlformats.org/drawingml/2006/table">
            <a:tbl>
              <a:tblPr firstRow="1" bandRow="1"/>
              <a:tblGrid>
                <a:gridCol w="1512274">
                  <a:extLst>
                    <a:ext uri="{9D8B030D-6E8A-4147-A177-3AD203B41FA5}">
                      <a16:colId xmlns:a16="http://schemas.microsoft.com/office/drawing/2014/main" val="20000"/>
                    </a:ext>
                  </a:extLst>
                </a:gridCol>
                <a:gridCol w="5361697">
                  <a:extLst>
                    <a:ext uri="{9D8B030D-6E8A-4147-A177-3AD203B41FA5}">
                      <a16:colId xmlns:a16="http://schemas.microsoft.com/office/drawing/2014/main" val="20001"/>
                    </a:ext>
                  </a:extLst>
                </a:gridCol>
              </a:tblGrid>
              <a:tr h="644105">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hr-HR" sz="1600" b="1" dirty="0">
                          <a:solidFill>
                            <a:schemeClr val="bg1"/>
                          </a:solidFill>
                        </a:rPr>
                        <a:t>CILJEVI:</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chemeClr val="bg1"/>
                          </a:solidFill>
                          <a:effectLst/>
                          <a:uLnTx/>
                          <a:uFillTx/>
                          <a:latin typeface="Calibri"/>
                          <a:ea typeface="+mn-ea"/>
                          <a:cs typeface="+mn-cs"/>
                        </a:rPr>
                        <a:t>Saznati o načinu i bogatstvu života naših predaka i sačuvati te vrijednosti; njegovati ljubav prema obitelji.</a:t>
                      </a:r>
                    </a:p>
                    <a:p>
                      <a:endParaRPr lang="hr-HR" sz="1200" b="0" dirty="0">
                        <a:solidFill>
                          <a:schemeClr val="bg1"/>
                        </a:solidFill>
                      </a:endParaRP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0"/>
                  </a:ext>
                </a:extLst>
              </a:tr>
              <a:tr h="4326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600" b="1" dirty="0">
                          <a:solidFill>
                            <a:schemeClr val="bg1"/>
                          </a:solidFill>
                        </a:rPr>
                        <a:t>NAMJENA:</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solidFill>
                            <a:schemeClr val="bg1"/>
                          </a:solidFill>
                        </a:rPr>
                        <a:t>Učenici</a:t>
                      </a:r>
                      <a:r>
                        <a:rPr lang="hr-HR" sz="1200" baseline="0" dirty="0">
                          <a:solidFill>
                            <a:schemeClr val="bg1"/>
                          </a:solidFill>
                        </a:rPr>
                        <a:t> zainteresirani za projekt.</a:t>
                      </a:r>
                      <a:endParaRPr lang="hr-HR" sz="1200" dirty="0">
                        <a:solidFill>
                          <a:schemeClr val="bg1"/>
                        </a:solidFill>
                      </a:endParaRP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1"/>
                  </a:ext>
                </a:extLst>
              </a:tr>
              <a:tr h="4326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600" b="1" dirty="0">
                          <a:solidFill>
                            <a:schemeClr val="bg1"/>
                          </a:solidFill>
                        </a:rPr>
                        <a:t>NOSITELJI:</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solidFill>
                            <a:schemeClr val="bg1"/>
                          </a:solidFill>
                        </a:rPr>
                        <a:t>Učiteljica</a:t>
                      </a:r>
                      <a:r>
                        <a:rPr lang="hr-HR" sz="1200" baseline="0" dirty="0">
                          <a:solidFill>
                            <a:schemeClr val="bg1"/>
                          </a:solidFill>
                        </a:rPr>
                        <a:t> razredne nastave Snježana </a:t>
                      </a:r>
                      <a:r>
                        <a:rPr lang="hr-HR" sz="1200" baseline="0" dirty="0" err="1">
                          <a:solidFill>
                            <a:schemeClr val="bg1"/>
                          </a:solidFill>
                        </a:rPr>
                        <a:t>Jezidžić</a:t>
                      </a:r>
                      <a:r>
                        <a:rPr lang="hr-HR" sz="1200" dirty="0">
                          <a:solidFill>
                            <a:schemeClr val="bg1"/>
                          </a:solidFill>
                        </a:rPr>
                        <a:t>, roditelji, predci, mještani</a:t>
                      </a:r>
                      <a:r>
                        <a:rPr lang="hr-HR" sz="1200" baseline="0" dirty="0">
                          <a:solidFill>
                            <a:schemeClr val="bg1"/>
                          </a:solidFill>
                        </a:rPr>
                        <a:t> i</a:t>
                      </a:r>
                      <a:r>
                        <a:rPr lang="hr-HR" sz="1200" dirty="0">
                          <a:solidFill>
                            <a:schemeClr val="bg1"/>
                          </a:solidFill>
                        </a:rPr>
                        <a:t> razredni gost.</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2"/>
                  </a:ext>
                </a:extLst>
              </a:tr>
              <a:tr h="5827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600" b="1" dirty="0">
                          <a:solidFill>
                            <a:schemeClr val="bg1"/>
                          </a:solidFill>
                        </a:rPr>
                        <a:t>NAČINI REALIZACIJE:</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200" dirty="0">
                          <a:solidFill>
                            <a:schemeClr val="bg1"/>
                          </a:solidFill>
                        </a:rPr>
                        <a:t>Usmena predaja, zapisi.</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3"/>
                  </a:ext>
                </a:extLst>
              </a:tr>
              <a:tr h="4326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600" b="1" dirty="0">
                          <a:solidFill>
                            <a:schemeClr val="bg1"/>
                          </a:solidFill>
                        </a:rPr>
                        <a:t>VREMENIK:</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200" kern="1200" dirty="0">
                          <a:solidFill>
                            <a:schemeClr val="bg1"/>
                          </a:solidFill>
                          <a:effectLst/>
                        </a:rPr>
                        <a:t>Tijekom cijele šk. god. 2020./2021.</a:t>
                      </a:r>
                      <a:endParaRPr lang="hr-HR" sz="1200" dirty="0">
                        <a:solidFill>
                          <a:schemeClr val="bg1"/>
                        </a:solidFill>
                      </a:endParaRP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4"/>
                  </a:ext>
                </a:extLst>
              </a:tr>
              <a:tr h="4405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600" b="1" dirty="0">
                          <a:solidFill>
                            <a:schemeClr val="bg1"/>
                          </a:solidFill>
                        </a:rPr>
                        <a:t>TROŠKOVNIK:</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200" kern="1200" dirty="0">
                          <a:solidFill>
                            <a:schemeClr val="bg1"/>
                          </a:solidFill>
                          <a:effectLst/>
                        </a:rPr>
                        <a:t>Materijal za izradu igara, papir, CD,</a:t>
                      </a:r>
                      <a:r>
                        <a:rPr lang="hr-HR" sz="1200" kern="1200" baseline="0" dirty="0">
                          <a:solidFill>
                            <a:schemeClr val="bg1"/>
                          </a:solidFill>
                          <a:effectLst/>
                        </a:rPr>
                        <a:t> oko </a:t>
                      </a:r>
                      <a:r>
                        <a:rPr lang="hr-HR" sz="1200" kern="1200" dirty="0">
                          <a:solidFill>
                            <a:schemeClr val="bg1"/>
                          </a:solidFill>
                          <a:effectLst/>
                        </a:rPr>
                        <a:t>50,00 kn.</a:t>
                      </a:r>
                      <a:endParaRPr lang="hr-HR" sz="1200" dirty="0">
                        <a:solidFill>
                          <a:schemeClr val="bg1"/>
                        </a:solidFill>
                      </a:endParaRP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5"/>
                  </a:ext>
                </a:extLst>
              </a:tr>
              <a:tr h="4600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600" b="1" dirty="0">
                          <a:solidFill>
                            <a:schemeClr val="bg1"/>
                          </a:solidFill>
                        </a:rPr>
                        <a:t>VREDNOVANJE:</a:t>
                      </a: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hr-HR" sz="1200" kern="1200" dirty="0">
                          <a:solidFill>
                            <a:schemeClr val="bg1"/>
                          </a:solidFill>
                          <a:effectLst/>
                        </a:rPr>
                        <a:t>Prezentacija prikupljenog materijala, sudjelovanje u igrama,</a:t>
                      </a:r>
                    </a:p>
                    <a:p>
                      <a:r>
                        <a:rPr lang="hr-HR" sz="1200" kern="1200" dirty="0">
                          <a:solidFill>
                            <a:schemeClr val="bg1"/>
                          </a:solidFill>
                          <a:effectLst/>
                        </a:rPr>
                        <a:t>slikovnica igara.</a:t>
                      </a:r>
                      <a:endParaRPr lang="hr-HR" sz="1200" dirty="0">
                        <a:solidFill>
                          <a:schemeClr val="bg1"/>
                        </a:solidFill>
                      </a:endParaRPr>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6"/>
                  </a:ext>
                </a:extLst>
              </a:tr>
            </a:tbl>
          </a:graphicData>
        </a:graphic>
      </p:graphicFrame>
      <p:pic>
        <p:nvPicPr>
          <p:cNvPr id="7" name="Picture 6" descr="Children play and hold their alphabet box Vector Image">
            <a:extLst>
              <a:ext uri="{FF2B5EF4-FFF2-40B4-BE49-F238E27FC236}">
                <a16:creationId xmlns:a16="http://schemas.microsoft.com/office/drawing/2014/main" id="{C749F694-7DC4-4B9C-8786-51D97900380D}"/>
              </a:ext>
            </a:extLst>
          </p:cNvPr>
          <p:cNvPicPr/>
          <p:nvPr/>
        </p:nvPicPr>
        <p:blipFill rotWithShape="1">
          <a:blip r:embed="rId3" cstate="print">
            <a:extLst>
              <a:ext uri="{28A0092B-C50C-407E-A947-70E740481C1C}">
                <a14:useLocalDpi xmlns:a14="http://schemas.microsoft.com/office/drawing/2010/main" val="0"/>
              </a:ext>
            </a:extLst>
          </a:blip>
          <a:srcRect b="7466"/>
          <a:stretch/>
        </p:blipFill>
        <p:spPr bwMode="auto">
          <a:xfrm>
            <a:off x="6808611" y="674740"/>
            <a:ext cx="1397000" cy="1226888"/>
          </a:xfrm>
          <a:prstGeom prst="rect">
            <a:avLst/>
          </a:prstGeom>
          <a:noFill/>
          <a:ln>
            <a:noFill/>
          </a:ln>
        </p:spPr>
      </p:pic>
    </p:spTree>
    <p:extLst>
      <p:ext uri="{BB962C8B-B14F-4D97-AF65-F5344CB8AC3E}">
        <p14:creationId xmlns:p14="http://schemas.microsoft.com/office/powerpoint/2010/main" val="13885213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a:off x="1457908" y="625561"/>
            <a:ext cx="6228184" cy="6480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DAN IZVANNASTAVNIH AKTIVNOSTI</a:t>
            </a:r>
            <a:endPar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Rezervirano mjesto sadržaja 3"/>
          <p:cNvGraphicFramePr>
            <a:graphicFrameLocks/>
          </p:cNvGraphicFramePr>
          <p:nvPr>
            <p:extLst>
              <p:ext uri="{D42A27DB-BD31-4B8C-83A1-F6EECF244321}">
                <p14:modId xmlns:p14="http://schemas.microsoft.com/office/powerpoint/2010/main" val="2460187105"/>
              </p:ext>
            </p:extLst>
          </p:nvPr>
        </p:nvGraphicFramePr>
        <p:xfrm>
          <a:off x="1115616" y="1772816"/>
          <a:ext cx="6804248" cy="3722617"/>
        </p:xfrm>
        <a:graphic>
          <a:graphicData uri="http://schemas.openxmlformats.org/drawingml/2006/table">
            <a:tbl>
              <a:tblPr firstRow="1" bandRow="1">
                <a:tableStyleId>{C4B1156A-380E-4F78-BDF5-A606A8083BF9}</a:tableStyleId>
              </a:tblPr>
              <a:tblGrid>
                <a:gridCol w="1512168">
                  <a:extLst>
                    <a:ext uri="{9D8B030D-6E8A-4147-A177-3AD203B41FA5}">
                      <a16:colId xmlns:a16="http://schemas.microsoft.com/office/drawing/2014/main" val="20000"/>
                    </a:ext>
                  </a:extLst>
                </a:gridCol>
                <a:gridCol w="5292080">
                  <a:extLst>
                    <a:ext uri="{9D8B030D-6E8A-4147-A177-3AD203B41FA5}">
                      <a16:colId xmlns:a16="http://schemas.microsoft.com/office/drawing/2014/main" val="20001"/>
                    </a:ext>
                  </a:extLst>
                </a:gridCol>
              </a:tblGrid>
              <a:tr h="492180">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kern="1200" dirty="0">
                          <a:effectLst/>
                        </a:rPr>
                        <a:t>Poticanje učeničkih interesa izvan okvira nastavnih predmeta i gradiva. </a:t>
                      </a:r>
                      <a:endParaRPr lang="hr-HR" sz="1200" b="0"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492180">
                <a:tc>
                  <a:txBody>
                    <a:bodyPr/>
                    <a:lstStyle/>
                    <a:p>
                      <a:r>
                        <a:rPr lang="hr-HR" sz="1600" b="1" dirty="0"/>
                        <a:t>NAMJENA:</a:t>
                      </a:r>
                    </a:p>
                  </a:txBody>
                  <a:tcPr/>
                </a:tc>
                <a:tc>
                  <a:txBody>
                    <a:bodyPr/>
                    <a:lstStyle/>
                    <a:p>
                      <a:r>
                        <a:rPr lang="hr-HR" sz="1200" dirty="0"/>
                        <a:t>Svim razrednim</a:t>
                      </a:r>
                      <a:r>
                        <a:rPr lang="hr-HR" sz="1200" baseline="0" dirty="0"/>
                        <a:t> odjelima u školi.</a:t>
                      </a:r>
                      <a:endParaRPr lang="hr-HR" sz="1200" dirty="0"/>
                    </a:p>
                  </a:txBody>
                  <a:tcPr/>
                </a:tc>
                <a:extLst>
                  <a:ext uri="{0D108BD9-81ED-4DB2-BD59-A6C34878D82A}">
                    <a16:rowId xmlns:a16="http://schemas.microsoft.com/office/drawing/2014/main" val="10001"/>
                  </a:ext>
                </a:extLst>
              </a:tr>
              <a:tr h="492180">
                <a:tc>
                  <a:txBody>
                    <a:bodyPr/>
                    <a:lstStyle/>
                    <a:p>
                      <a:r>
                        <a:rPr lang="hr-HR" sz="1600" b="1" dirty="0"/>
                        <a:t>NOSITELJI:</a:t>
                      </a:r>
                    </a:p>
                  </a:txBody>
                  <a:tcPr/>
                </a:tc>
                <a:tc>
                  <a:txBody>
                    <a:bodyPr/>
                    <a:lstStyle/>
                    <a:p>
                      <a:r>
                        <a:rPr lang="hr-HR" sz="1200" dirty="0"/>
                        <a:t>Razredni</a:t>
                      </a:r>
                      <a:r>
                        <a:rPr lang="hr-HR" sz="1200" baseline="0" dirty="0"/>
                        <a:t> učitelji od 1. do 8. razreda.</a:t>
                      </a:r>
                      <a:endParaRPr lang="hr-HR" sz="1200" dirty="0"/>
                    </a:p>
                  </a:txBody>
                  <a:tcPr/>
                </a:tc>
                <a:extLst>
                  <a:ext uri="{0D108BD9-81ED-4DB2-BD59-A6C34878D82A}">
                    <a16:rowId xmlns:a16="http://schemas.microsoft.com/office/drawing/2014/main" val="10002"/>
                  </a:ext>
                </a:extLst>
              </a:tr>
              <a:tr h="683700">
                <a:tc>
                  <a:txBody>
                    <a:bodyPr/>
                    <a:lstStyle/>
                    <a:p>
                      <a:r>
                        <a:rPr lang="hr-HR" sz="1600" b="1" dirty="0"/>
                        <a:t>NAČINI REALIZACIJE:</a:t>
                      </a:r>
                    </a:p>
                  </a:txBody>
                  <a:tcPr/>
                </a:tc>
                <a:tc>
                  <a:txBody>
                    <a:bodyPr/>
                    <a:lstStyle/>
                    <a:p>
                      <a:r>
                        <a:rPr lang="hr-HR" sz="1200" kern="1200" dirty="0">
                          <a:effectLst/>
                        </a:rPr>
                        <a:t>Javna prezentacija izvannastavnih aktivnosti  škole na ulicama grada Zadra na zadanu temu</a:t>
                      </a:r>
                      <a:r>
                        <a:rPr lang="hr-HR" sz="1200" kern="1200" dirty="0" smtClean="0">
                          <a:effectLst/>
                        </a:rPr>
                        <a:t>. Napomena: realizirat će se samo ukoliko se poboljša epidemiološka situacija.</a:t>
                      </a:r>
                      <a:endParaRPr lang="hr-HR" sz="1200" dirty="0"/>
                    </a:p>
                  </a:txBody>
                  <a:tcPr/>
                </a:tc>
                <a:extLst>
                  <a:ext uri="{0D108BD9-81ED-4DB2-BD59-A6C34878D82A}">
                    <a16:rowId xmlns:a16="http://schemas.microsoft.com/office/drawing/2014/main" val="10003"/>
                  </a:ext>
                </a:extLst>
              </a:tr>
              <a:tr h="492180">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effectLst/>
                        </a:rPr>
                        <a:t>Jedan dan u lipnju (točan datum određuje se naknadno).</a:t>
                      </a:r>
                    </a:p>
                    <a:p>
                      <a:endParaRPr lang="hr-HR" sz="1200" dirty="0"/>
                    </a:p>
                  </a:txBody>
                  <a:tcPr/>
                </a:tc>
                <a:extLst>
                  <a:ext uri="{0D108BD9-81ED-4DB2-BD59-A6C34878D82A}">
                    <a16:rowId xmlns:a16="http://schemas.microsoft.com/office/drawing/2014/main" val="10004"/>
                  </a:ext>
                </a:extLst>
              </a:tr>
              <a:tr h="492180">
                <a:tc>
                  <a:txBody>
                    <a:bodyPr/>
                    <a:lstStyle/>
                    <a:p>
                      <a:r>
                        <a:rPr lang="hr-HR" sz="1600" b="1" dirty="0"/>
                        <a:t>TROŠKOVNIK:</a:t>
                      </a:r>
                    </a:p>
                  </a:txBody>
                  <a:tcPr/>
                </a:tc>
                <a:tc>
                  <a:txBody>
                    <a:bodyPr/>
                    <a:lstStyle/>
                    <a:p>
                      <a:r>
                        <a:rPr lang="hr-HR" sz="1200" dirty="0"/>
                        <a:t>Oko</a:t>
                      </a:r>
                      <a:r>
                        <a:rPr lang="hr-HR" sz="1200" baseline="0" dirty="0"/>
                        <a:t> </a:t>
                      </a:r>
                      <a:r>
                        <a:rPr lang="hr-HR" sz="1200" dirty="0"/>
                        <a:t> 1000,00 kn.</a:t>
                      </a:r>
                    </a:p>
                  </a:txBody>
                  <a:tcPr/>
                </a:tc>
                <a:extLst>
                  <a:ext uri="{0D108BD9-81ED-4DB2-BD59-A6C34878D82A}">
                    <a16:rowId xmlns:a16="http://schemas.microsoft.com/office/drawing/2014/main" val="10005"/>
                  </a:ext>
                </a:extLst>
              </a:tr>
              <a:tr h="578017">
                <a:tc>
                  <a:txBody>
                    <a:bodyPr/>
                    <a:lstStyle/>
                    <a:p>
                      <a:r>
                        <a:rPr lang="hr-HR" sz="1600" b="1" dirty="0"/>
                        <a:t>VREDNOVANJE:</a:t>
                      </a:r>
                    </a:p>
                  </a:txBody>
                  <a:tcPr/>
                </a:tc>
                <a:tc>
                  <a:txBody>
                    <a:bodyPr/>
                    <a:lstStyle/>
                    <a:p>
                      <a:r>
                        <a:rPr lang="hr-HR" sz="1200" kern="1200" dirty="0">
                          <a:effectLst/>
                        </a:rPr>
                        <a:t>Objedinjenje svega što su učenici radili kroz tekuću nastavnu godinu.</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79712" y="685596"/>
            <a:ext cx="4429124" cy="6309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DAN OTVORENIH VRATA</a:t>
            </a:r>
            <a:endPar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2423565590"/>
              </p:ext>
            </p:extLst>
          </p:nvPr>
        </p:nvGraphicFramePr>
        <p:xfrm>
          <a:off x="1115616" y="2204864"/>
          <a:ext cx="6912768" cy="3095690"/>
        </p:xfrm>
        <a:graphic>
          <a:graphicData uri="http://schemas.openxmlformats.org/drawingml/2006/table">
            <a:tbl>
              <a:tblPr firstRow="1" bandRow="1">
                <a:tableStyleId>{C4B1156A-380E-4F78-BDF5-A606A8083BF9}</a:tableStyleId>
              </a:tblPr>
              <a:tblGrid>
                <a:gridCol w="1512168">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633890">
                <a:tc>
                  <a:txBody>
                    <a:bodyPr/>
                    <a:lstStyle/>
                    <a:p>
                      <a:r>
                        <a:rPr lang="hr-HR" sz="1600" b="1" dirty="0"/>
                        <a:t>CILJEVI:</a:t>
                      </a:r>
                    </a:p>
                  </a:txBody>
                  <a:tcPr/>
                </a:tc>
                <a:tc>
                  <a:txBody>
                    <a:bodyPr/>
                    <a:lstStyle/>
                    <a:p>
                      <a:r>
                        <a:rPr lang="hr-HR" sz="1200" b="0" dirty="0"/>
                        <a:t>Upoznati</a:t>
                      </a:r>
                      <a:r>
                        <a:rPr lang="hr-HR" sz="1200" b="0" baseline="0" dirty="0"/>
                        <a:t> učenike s kulturnom baštinom grada, razvijati interes za proučavanjem povijesti grada, razvijati interes za umjetnošću, predavanjem o Domovinskom ratu osvijestiti kod učenika važnost istoga.</a:t>
                      </a:r>
                      <a:endParaRPr lang="hr-HR" sz="1200" b="0" dirty="0"/>
                    </a:p>
                  </a:txBody>
                  <a:tcPr/>
                </a:tc>
                <a:extLst>
                  <a:ext uri="{0D108BD9-81ED-4DB2-BD59-A6C34878D82A}">
                    <a16:rowId xmlns:a16="http://schemas.microsoft.com/office/drawing/2014/main" val="10000"/>
                  </a:ext>
                </a:extLst>
              </a:tr>
              <a:tr h="374237">
                <a:tc>
                  <a:txBody>
                    <a:bodyPr/>
                    <a:lstStyle/>
                    <a:p>
                      <a:r>
                        <a:rPr lang="hr-HR" sz="1600" b="1" dirty="0"/>
                        <a:t>NAMJENA:</a:t>
                      </a:r>
                    </a:p>
                  </a:txBody>
                  <a:tcPr/>
                </a:tc>
                <a:tc>
                  <a:txBody>
                    <a:bodyPr/>
                    <a:lstStyle/>
                    <a:p>
                      <a:r>
                        <a:rPr lang="hr-HR" sz="1200" dirty="0"/>
                        <a:t>Razvoj opće</a:t>
                      </a:r>
                      <a:r>
                        <a:rPr lang="hr-HR" sz="1200" baseline="0" dirty="0"/>
                        <a:t> kulture i kulturnih navika kod učenika.</a:t>
                      </a:r>
                      <a:endParaRPr lang="hr-HR" sz="1200" dirty="0"/>
                    </a:p>
                  </a:txBody>
                  <a:tcPr/>
                </a:tc>
                <a:extLst>
                  <a:ext uri="{0D108BD9-81ED-4DB2-BD59-A6C34878D82A}">
                    <a16:rowId xmlns:a16="http://schemas.microsoft.com/office/drawing/2014/main" val="10001"/>
                  </a:ext>
                </a:extLst>
              </a:tr>
              <a:tr h="374237">
                <a:tc>
                  <a:txBody>
                    <a:bodyPr/>
                    <a:lstStyle/>
                    <a:p>
                      <a:r>
                        <a:rPr lang="hr-HR" sz="1600" b="1" dirty="0"/>
                        <a:t>NOSITELJI:</a:t>
                      </a:r>
                    </a:p>
                  </a:txBody>
                  <a:tcPr/>
                </a:tc>
                <a:tc>
                  <a:txBody>
                    <a:bodyPr/>
                    <a:lstStyle/>
                    <a:p>
                      <a:r>
                        <a:rPr lang="hr-HR" sz="1200" dirty="0"/>
                        <a:t>Razrednici i učenici od 1.</a:t>
                      </a:r>
                      <a:r>
                        <a:rPr lang="hr-HR" sz="1200" baseline="0" dirty="0"/>
                        <a:t> do 8. razreda.</a:t>
                      </a:r>
                      <a:endParaRPr lang="hr-HR" sz="1200" dirty="0"/>
                    </a:p>
                  </a:txBody>
                  <a:tcPr/>
                </a:tc>
                <a:extLst>
                  <a:ext uri="{0D108BD9-81ED-4DB2-BD59-A6C34878D82A}">
                    <a16:rowId xmlns:a16="http://schemas.microsoft.com/office/drawing/2014/main" val="10002"/>
                  </a:ext>
                </a:extLst>
              </a:tr>
              <a:tr h="584425">
                <a:tc>
                  <a:txBody>
                    <a:bodyPr/>
                    <a:lstStyle/>
                    <a:p>
                      <a:r>
                        <a:rPr lang="hr-HR" sz="1600" b="1" dirty="0"/>
                        <a:t>NAČINI REALIZACIJE:</a:t>
                      </a:r>
                    </a:p>
                  </a:txBody>
                  <a:tcPr/>
                </a:tc>
                <a:tc>
                  <a:txBody>
                    <a:bodyPr/>
                    <a:lstStyle/>
                    <a:p>
                      <a:r>
                        <a:rPr lang="hr-HR" sz="1200" baseline="0" dirty="0" smtClean="0"/>
                        <a:t> </a:t>
                      </a:r>
                      <a:r>
                        <a:rPr lang="hr-HR" sz="1200" baseline="0" dirty="0"/>
                        <a:t>R</a:t>
                      </a:r>
                      <a:r>
                        <a:rPr lang="hr-HR" sz="1200" baseline="0" dirty="0" smtClean="0"/>
                        <a:t>adionice</a:t>
                      </a:r>
                      <a:r>
                        <a:rPr lang="hr-HR" sz="1200" baseline="0" dirty="0"/>
                        <a:t>, predavanja.</a:t>
                      </a:r>
                      <a:endParaRPr lang="hr-HR" sz="1200" dirty="0"/>
                    </a:p>
                  </a:txBody>
                  <a:tcPr/>
                </a:tc>
                <a:extLst>
                  <a:ext uri="{0D108BD9-81ED-4DB2-BD59-A6C34878D82A}">
                    <a16:rowId xmlns:a16="http://schemas.microsoft.com/office/drawing/2014/main" val="10003"/>
                  </a:ext>
                </a:extLst>
              </a:tr>
              <a:tr h="374237">
                <a:tc>
                  <a:txBody>
                    <a:bodyPr/>
                    <a:lstStyle/>
                    <a:p>
                      <a:r>
                        <a:rPr lang="hr-HR" sz="1600" b="1" dirty="0"/>
                        <a:t>VREMENIK:</a:t>
                      </a:r>
                    </a:p>
                  </a:txBody>
                  <a:tcPr/>
                </a:tc>
                <a:tc>
                  <a:txBody>
                    <a:bodyPr/>
                    <a:lstStyle/>
                    <a:p>
                      <a:r>
                        <a:rPr lang="hr-HR" sz="1200" dirty="0"/>
                        <a:t>Dan grada Zadra (24.11.2020.)</a:t>
                      </a:r>
                    </a:p>
                  </a:txBody>
                  <a:tcPr/>
                </a:tc>
                <a:extLst>
                  <a:ext uri="{0D108BD9-81ED-4DB2-BD59-A6C34878D82A}">
                    <a16:rowId xmlns:a16="http://schemas.microsoft.com/office/drawing/2014/main" val="10004"/>
                  </a:ext>
                </a:extLst>
              </a:tr>
              <a:tr h="374237">
                <a:tc>
                  <a:txBody>
                    <a:bodyPr/>
                    <a:lstStyle/>
                    <a:p>
                      <a:r>
                        <a:rPr lang="hr-HR" sz="1600" b="1" dirty="0"/>
                        <a:t>TROŠKOVNIK:</a:t>
                      </a:r>
                    </a:p>
                  </a:txBody>
                  <a:tcPr/>
                </a:tc>
                <a:tc>
                  <a:txBody>
                    <a:bodyPr/>
                    <a:lstStyle/>
                    <a:p>
                      <a:r>
                        <a:rPr lang="hr-HR" sz="1200" dirty="0" smtClean="0"/>
                        <a:t>/</a:t>
                      </a:r>
                      <a:endParaRPr lang="hr-HR" sz="1200" dirty="0"/>
                    </a:p>
                  </a:txBody>
                  <a:tcPr/>
                </a:tc>
                <a:extLst>
                  <a:ext uri="{0D108BD9-81ED-4DB2-BD59-A6C34878D82A}">
                    <a16:rowId xmlns:a16="http://schemas.microsoft.com/office/drawing/2014/main" val="10005"/>
                  </a:ext>
                </a:extLst>
              </a:tr>
              <a:tr h="374237">
                <a:tc>
                  <a:txBody>
                    <a:bodyPr/>
                    <a:lstStyle/>
                    <a:p>
                      <a:r>
                        <a:rPr lang="hr-HR" sz="1600" b="1" dirty="0"/>
                        <a:t>VREDNOVANJE:</a:t>
                      </a:r>
                    </a:p>
                  </a:txBody>
                  <a:tcPr/>
                </a:tc>
                <a:tc>
                  <a:txBody>
                    <a:bodyPr/>
                    <a:lstStyle/>
                    <a:p>
                      <a:r>
                        <a:rPr lang="hr-HR" sz="1200" dirty="0"/>
                        <a:t>Razgovor o viđenom, odslušanom, uočenom</a:t>
                      </a:r>
                      <a:r>
                        <a:rPr lang="hr-HR" sz="1200" baseline="0" dirty="0"/>
                        <a:t> i naučenom.</a:t>
                      </a:r>
                      <a:endParaRPr lang="hr-HR" sz="1200" dirty="0"/>
                    </a:p>
                  </a:txBody>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69B9E760-22A3-4E7D-BBEE-246139558E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32297" y="683519"/>
            <a:ext cx="1725295" cy="1000125"/>
          </a:xfrm>
          <a:prstGeom prst="rect">
            <a:avLst/>
          </a:prstGeom>
          <a:noFill/>
          <a:ln>
            <a:noFill/>
          </a:ln>
        </p:spPr>
      </p:pic>
    </p:spTree>
    <p:extLst>
      <p:ext uri="{BB962C8B-B14F-4D97-AF65-F5344CB8AC3E}">
        <p14:creationId xmlns:p14="http://schemas.microsoft.com/office/powerpoint/2010/main" val="1388521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79712" y="685596"/>
            <a:ext cx="4429124" cy="6309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 dana bez ekrana</a:t>
            </a:r>
          </a:p>
        </p:txBody>
      </p:sp>
      <p:graphicFrame>
        <p:nvGraphicFramePr>
          <p:cNvPr id="6" name="Content Placeholder 3"/>
          <p:cNvGraphicFramePr>
            <a:graphicFrameLocks/>
          </p:cNvGraphicFramePr>
          <p:nvPr>
            <p:extLst>
              <p:ext uri="{D42A27DB-BD31-4B8C-83A1-F6EECF244321}">
                <p14:modId xmlns:p14="http://schemas.microsoft.com/office/powerpoint/2010/main" val="3032318350"/>
              </p:ext>
            </p:extLst>
          </p:nvPr>
        </p:nvGraphicFramePr>
        <p:xfrm>
          <a:off x="1115616" y="1916832"/>
          <a:ext cx="6912768" cy="3710339"/>
        </p:xfrm>
        <a:graphic>
          <a:graphicData uri="http://schemas.openxmlformats.org/drawingml/2006/table">
            <a:tbl>
              <a:tblPr firstRow="1" bandRow="1">
                <a:tableStyleId>{C4B1156A-380E-4F78-BDF5-A606A8083BF9}</a:tableStyleId>
              </a:tblPr>
              <a:tblGrid>
                <a:gridCol w="1584176">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633890">
                <a:tc>
                  <a:txBody>
                    <a:bodyPr/>
                    <a:lstStyle/>
                    <a:p>
                      <a:r>
                        <a:rPr lang="hr-HR" sz="1600" b="1" dirty="0"/>
                        <a:t>CILJEVI:</a:t>
                      </a:r>
                    </a:p>
                  </a:txBody>
                  <a:tcPr/>
                </a:tc>
                <a:tc>
                  <a:txBody>
                    <a:bodyPr/>
                    <a:lstStyle/>
                    <a:p>
                      <a:r>
                        <a:rPr lang="hr-HR" sz="1200" b="0" dirty="0"/>
                        <a:t>Umanjiti vrijeme provođenja uz ekrane (TV, računalo, mobilne uređaje) i kvalitetnije</a:t>
                      </a:r>
                    </a:p>
                    <a:p>
                      <a:r>
                        <a:rPr lang="hr-HR" sz="1200" b="0" dirty="0"/>
                        <a:t>provođenje slobodnog vremena (druženje, čitanje, igre, ...). Ekrane koriste samo kad moraju i to za sadržaje obrazovnog karaktera.</a:t>
                      </a:r>
                    </a:p>
                  </a:txBody>
                  <a:tcPr/>
                </a:tc>
                <a:extLst>
                  <a:ext uri="{0D108BD9-81ED-4DB2-BD59-A6C34878D82A}">
                    <a16:rowId xmlns:a16="http://schemas.microsoft.com/office/drawing/2014/main" val="10000"/>
                  </a:ext>
                </a:extLst>
              </a:tr>
              <a:tr h="374237">
                <a:tc>
                  <a:txBody>
                    <a:bodyPr/>
                    <a:lstStyle/>
                    <a:p>
                      <a:r>
                        <a:rPr lang="hr-HR" sz="1600" b="1" dirty="0"/>
                        <a:t>NAMJENA:</a:t>
                      </a:r>
                    </a:p>
                  </a:txBody>
                  <a:tcPr/>
                </a:tc>
                <a:tc>
                  <a:txBody>
                    <a:bodyPr/>
                    <a:lstStyle/>
                    <a:p>
                      <a:r>
                        <a:rPr lang="hr-HR" sz="1200" dirty="0"/>
                        <a:t>Shvatiti prednosti i nedostatke ekrana te važnost druženja s članovima obitelji, prijateljima.</a:t>
                      </a:r>
                    </a:p>
                  </a:txBody>
                  <a:tcPr/>
                </a:tc>
                <a:extLst>
                  <a:ext uri="{0D108BD9-81ED-4DB2-BD59-A6C34878D82A}">
                    <a16:rowId xmlns:a16="http://schemas.microsoft.com/office/drawing/2014/main" val="10001"/>
                  </a:ext>
                </a:extLst>
              </a:tr>
              <a:tr h="374237">
                <a:tc>
                  <a:txBody>
                    <a:bodyPr/>
                    <a:lstStyle/>
                    <a:p>
                      <a:r>
                        <a:rPr lang="hr-HR" sz="1600" b="1" dirty="0"/>
                        <a:t>NOSITELJI:</a:t>
                      </a:r>
                    </a:p>
                  </a:txBody>
                  <a:tcPr/>
                </a:tc>
                <a:tc>
                  <a:txBody>
                    <a:bodyPr/>
                    <a:lstStyle/>
                    <a:p>
                      <a:r>
                        <a:rPr lang="hr-HR" sz="1200" dirty="0"/>
                        <a:t>Učiteljice razredne nastave </a:t>
                      </a:r>
                      <a:r>
                        <a:rPr lang="hr-HR" sz="1200" baseline="0" dirty="0"/>
                        <a:t> </a:t>
                      </a:r>
                      <a:r>
                        <a:rPr lang="hr-HR" sz="1200" dirty="0"/>
                        <a:t>Marijana </a:t>
                      </a:r>
                      <a:r>
                        <a:rPr lang="hr-HR" sz="1200" dirty="0" err="1"/>
                        <a:t>Matek</a:t>
                      </a:r>
                      <a:r>
                        <a:rPr lang="hr-HR" sz="1200" dirty="0"/>
                        <a:t> Kozulić</a:t>
                      </a:r>
                      <a:r>
                        <a:rPr lang="hr-HR" sz="1200" baseline="0" dirty="0"/>
                        <a:t> i </a:t>
                      </a:r>
                      <a:r>
                        <a:rPr lang="hr-HR" sz="1200" dirty="0"/>
                        <a:t>Hana </a:t>
                      </a:r>
                      <a:r>
                        <a:rPr lang="hr-HR" sz="1200" dirty="0" err="1"/>
                        <a:t>Bajlo</a:t>
                      </a:r>
                      <a:r>
                        <a:rPr lang="hr-HR" sz="1200" dirty="0"/>
                        <a:t>.</a:t>
                      </a:r>
                    </a:p>
                  </a:txBody>
                  <a:tcPr/>
                </a:tc>
                <a:extLst>
                  <a:ext uri="{0D108BD9-81ED-4DB2-BD59-A6C34878D82A}">
                    <a16:rowId xmlns:a16="http://schemas.microsoft.com/office/drawing/2014/main" val="10002"/>
                  </a:ext>
                </a:extLst>
              </a:tr>
              <a:tr h="584425">
                <a:tc>
                  <a:txBody>
                    <a:bodyPr/>
                    <a:lstStyle/>
                    <a:p>
                      <a:r>
                        <a:rPr lang="hr-HR" sz="1600" b="1" dirty="0"/>
                        <a:t>NAČINI REALIZACIJE:</a:t>
                      </a:r>
                    </a:p>
                  </a:txBody>
                  <a:tcPr/>
                </a:tc>
                <a:tc>
                  <a:txBody>
                    <a:bodyPr/>
                    <a:lstStyle/>
                    <a:p>
                      <a:r>
                        <a:rPr lang="hr-HR" sz="1200" dirty="0"/>
                        <a:t>Ispunjavanje dnevnika aktivnosti tijekom 10 dana. Uključivanje i roditelja u projekt (praćenje i komentari o aktivnostima djeteta za vrijeme projekta).</a:t>
                      </a:r>
                    </a:p>
                  </a:txBody>
                  <a:tcPr/>
                </a:tc>
                <a:extLst>
                  <a:ext uri="{0D108BD9-81ED-4DB2-BD59-A6C34878D82A}">
                    <a16:rowId xmlns:a16="http://schemas.microsoft.com/office/drawing/2014/main" val="10003"/>
                  </a:ext>
                </a:extLst>
              </a:tr>
              <a:tr h="374237">
                <a:tc>
                  <a:txBody>
                    <a:bodyPr/>
                    <a:lstStyle/>
                    <a:p>
                      <a:r>
                        <a:rPr lang="hr-HR" sz="1600" b="1" dirty="0"/>
                        <a:t>VREMENIK:</a:t>
                      </a:r>
                    </a:p>
                  </a:txBody>
                  <a:tcPr/>
                </a:tc>
                <a:tc>
                  <a:txBody>
                    <a:bodyPr/>
                    <a:lstStyle/>
                    <a:p>
                      <a:r>
                        <a:rPr lang="pl-PL" sz="1200" dirty="0"/>
                        <a:t>Deset dana u drugom polugodištu.</a:t>
                      </a:r>
                      <a:endParaRPr lang="hr-HR" sz="1200" dirty="0"/>
                    </a:p>
                  </a:txBody>
                  <a:tcPr/>
                </a:tc>
                <a:extLst>
                  <a:ext uri="{0D108BD9-81ED-4DB2-BD59-A6C34878D82A}">
                    <a16:rowId xmlns:a16="http://schemas.microsoft.com/office/drawing/2014/main" val="10004"/>
                  </a:ext>
                </a:extLst>
              </a:tr>
              <a:tr h="374237">
                <a:tc>
                  <a:txBody>
                    <a:bodyPr/>
                    <a:lstStyle/>
                    <a:p>
                      <a:r>
                        <a:rPr lang="hr-HR" sz="1600" b="1" dirty="0"/>
                        <a:t>TROŠKOVNIK:</a:t>
                      </a:r>
                    </a:p>
                  </a:txBody>
                  <a:tcPr/>
                </a:tc>
                <a:tc>
                  <a:txBody>
                    <a:bodyPr/>
                    <a:lstStyle/>
                    <a:p>
                      <a:r>
                        <a:rPr lang="hr-HR" sz="1200" dirty="0"/>
                        <a:t>Prate se aktivnosti djece za vrijeme projekta, dokumentiraju te razmijenjuje s drugim sudionicima.</a:t>
                      </a:r>
                      <a:r>
                        <a:rPr lang="hr-HR" sz="1200" baseline="0" dirty="0"/>
                        <a:t> </a:t>
                      </a:r>
                      <a:r>
                        <a:rPr lang="hr-HR" sz="1200" dirty="0"/>
                        <a:t>Troškovi su minimalni.</a:t>
                      </a:r>
                    </a:p>
                  </a:txBody>
                  <a:tcPr/>
                </a:tc>
                <a:extLst>
                  <a:ext uri="{0D108BD9-81ED-4DB2-BD59-A6C34878D82A}">
                    <a16:rowId xmlns:a16="http://schemas.microsoft.com/office/drawing/2014/main" val="10005"/>
                  </a:ext>
                </a:extLst>
              </a:tr>
              <a:tr h="374237">
                <a:tc>
                  <a:txBody>
                    <a:bodyPr/>
                    <a:lstStyle/>
                    <a:p>
                      <a:r>
                        <a:rPr lang="hr-HR" sz="1600" b="1" dirty="0"/>
                        <a:t>VREDNOVANJE:</a:t>
                      </a:r>
                    </a:p>
                  </a:txBody>
                  <a:tcPr/>
                </a:tc>
                <a:tc>
                  <a:txBody>
                    <a:bodyPr/>
                    <a:lstStyle/>
                    <a:p>
                      <a:r>
                        <a:rPr lang="hr-HR" sz="1200" dirty="0"/>
                        <a:t>Ostvarenost ishoda provjerit će se zadovoljstvom</a:t>
                      </a:r>
                      <a:r>
                        <a:rPr lang="hr-HR" sz="1200" baseline="0" dirty="0"/>
                        <a:t> </a:t>
                      </a:r>
                      <a:r>
                        <a:rPr lang="hr-HR" sz="1200" dirty="0"/>
                        <a:t>učenika uključenih u projekt,</a:t>
                      </a:r>
                      <a:r>
                        <a:rPr lang="hr-HR" sz="1200" baseline="0" dirty="0"/>
                        <a:t> </a:t>
                      </a:r>
                      <a:r>
                        <a:rPr lang="hr-HR" sz="1200" dirty="0"/>
                        <a:t>evaluacijskim</a:t>
                      </a:r>
                      <a:r>
                        <a:rPr lang="hr-HR" sz="1200" baseline="0" dirty="0"/>
                        <a:t> </a:t>
                      </a:r>
                      <a:r>
                        <a:rPr lang="hr-HR" sz="1200" dirty="0"/>
                        <a:t>listićima, kao i kvantitetom i kvalitetom ostalih</a:t>
                      </a:r>
                    </a:p>
                    <a:p>
                      <a:r>
                        <a:rPr lang="hr-HR" sz="1200" dirty="0"/>
                        <a:t>uključenih.</a:t>
                      </a:r>
                    </a:p>
                  </a:txBody>
                  <a:tcPr/>
                </a:tc>
                <a:extLst>
                  <a:ext uri="{0D108BD9-81ED-4DB2-BD59-A6C34878D82A}">
                    <a16:rowId xmlns:a16="http://schemas.microsoft.com/office/drawing/2014/main" val="10006"/>
                  </a:ext>
                </a:extLst>
              </a:tr>
            </a:tbl>
          </a:graphicData>
        </a:graphic>
      </p:graphicFrame>
      <p:pic>
        <p:nvPicPr>
          <p:cNvPr id="8" name="Picture 7" descr="Cute retro tv. Old tv in cartoon style. Vector stock. | Cartoon ...">
            <a:extLst>
              <a:ext uri="{FF2B5EF4-FFF2-40B4-BE49-F238E27FC236}">
                <a16:creationId xmlns:a16="http://schemas.microsoft.com/office/drawing/2014/main" id="{BC6B7805-87B4-4BCF-8B77-96FFFA23A0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48264" y="685596"/>
            <a:ext cx="1085850" cy="1059180"/>
          </a:xfrm>
          <a:prstGeom prst="rect">
            <a:avLst/>
          </a:prstGeom>
          <a:noFill/>
          <a:ln>
            <a:noFill/>
          </a:ln>
        </p:spPr>
      </p:pic>
    </p:spTree>
    <p:extLst>
      <p:ext uri="{BB962C8B-B14F-4D97-AF65-F5344CB8AC3E}">
        <p14:creationId xmlns:p14="http://schemas.microsoft.com/office/powerpoint/2010/main" val="275325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79712" y="685596"/>
            <a:ext cx="4429124" cy="6309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 dana dobrote</a:t>
            </a:r>
          </a:p>
        </p:txBody>
      </p:sp>
      <p:graphicFrame>
        <p:nvGraphicFramePr>
          <p:cNvPr id="6" name="Content Placeholder 3"/>
          <p:cNvGraphicFramePr>
            <a:graphicFrameLocks/>
          </p:cNvGraphicFramePr>
          <p:nvPr>
            <p:extLst>
              <p:ext uri="{D42A27DB-BD31-4B8C-83A1-F6EECF244321}">
                <p14:modId xmlns:p14="http://schemas.microsoft.com/office/powerpoint/2010/main" val="2094422988"/>
              </p:ext>
            </p:extLst>
          </p:nvPr>
        </p:nvGraphicFramePr>
        <p:xfrm>
          <a:off x="1115616" y="1635647"/>
          <a:ext cx="6912768" cy="4159062"/>
        </p:xfrm>
        <a:graphic>
          <a:graphicData uri="http://schemas.openxmlformats.org/drawingml/2006/table">
            <a:tbl>
              <a:tblPr firstRow="1" bandRow="1">
                <a:tableStyleId>{C4B1156A-380E-4F78-BDF5-A606A8083BF9}</a:tableStyleId>
              </a:tblPr>
              <a:tblGrid>
                <a:gridCol w="1512168">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633890">
                <a:tc>
                  <a:txBody>
                    <a:bodyPr/>
                    <a:lstStyle/>
                    <a:p>
                      <a:r>
                        <a:rPr lang="hr-HR" sz="1600" b="1" dirty="0"/>
                        <a:t>CILJEVI:</a:t>
                      </a:r>
                    </a:p>
                  </a:txBody>
                  <a:tcPr/>
                </a:tc>
                <a:tc>
                  <a:txBody>
                    <a:bodyPr/>
                    <a:lstStyle/>
                    <a:p>
                      <a:r>
                        <a:rPr lang="hr-HR" sz="1200" b="0" dirty="0"/>
                        <a:t>Razvijanje dobrih odnosa s ostalim učenicima iz razreda, kao i s članovima obitelji i društva.</a:t>
                      </a:r>
                      <a:r>
                        <a:rPr lang="hr-HR" sz="1200" b="0" baseline="0" dirty="0"/>
                        <a:t> </a:t>
                      </a:r>
                      <a:r>
                        <a:rPr lang="hr-HR" sz="1200" b="0" dirty="0"/>
                        <a:t>Razvijanje empatije te osjećaja koji </a:t>
                      </a:r>
                      <a:r>
                        <a:rPr lang="hr-HR" sz="1200" b="0" dirty="0" err="1"/>
                        <a:t>proizilazi</a:t>
                      </a:r>
                      <a:r>
                        <a:rPr lang="hr-HR" sz="1200" b="0" dirty="0"/>
                        <a:t> iz</a:t>
                      </a:r>
                      <a:r>
                        <a:rPr lang="hr-HR" sz="1200" b="0" baseline="0" dirty="0"/>
                        <a:t> </a:t>
                      </a:r>
                      <a:r>
                        <a:rPr lang="hr-HR" sz="1200" b="0" dirty="0"/>
                        <a:t>činjenja dobrog djela.</a:t>
                      </a:r>
                    </a:p>
                    <a:p>
                      <a:r>
                        <a:rPr lang="hr-HR" sz="1200" b="0" dirty="0"/>
                        <a:t>Prikupljanje sredstava u humanitarne svrhe onima kojima je to potrebno; razvijanje</a:t>
                      </a:r>
                    </a:p>
                    <a:p>
                      <a:r>
                        <a:rPr lang="hr-HR" sz="1200" b="0" dirty="0"/>
                        <a:t>malih razrednih aktivnosti koje će poslužiti razvijanju atmosfere Adventa unutar razreda, poticanje učenika na što više zajedničkih organiziranih aktivnosti, poticanje na pomoć potrebitima (djeci bez adekvatne roditeljske skrbi, ugoženoj obitelji, osnovnoj školi za djecu s posebnim potrebama...)</a:t>
                      </a:r>
                    </a:p>
                  </a:txBody>
                  <a:tcPr/>
                </a:tc>
                <a:extLst>
                  <a:ext uri="{0D108BD9-81ED-4DB2-BD59-A6C34878D82A}">
                    <a16:rowId xmlns:a16="http://schemas.microsoft.com/office/drawing/2014/main" val="10000"/>
                  </a:ext>
                </a:extLst>
              </a:tr>
              <a:tr h="374237">
                <a:tc>
                  <a:txBody>
                    <a:bodyPr/>
                    <a:lstStyle/>
                    <a:p>
                      <a:r>
                        <a:rPr lang="hr-HR" sz="1600" b="1" dirty="0"/>
                        <a:t>NAMJENA:</a:t>
                      </a:r>
                    </a:p>
                  </a:txBody>
                  <a:tcPr/>
                </a:tc>
                <a:tc>
                  <a:txBody>
                    <a:bodyPr/>
                    <a:lstStyle/>
                    <a:p>
                      <a:r>
                        <a:rPr lang="hr-HR" sz="1200" dirty="0"/>
                        <a:t>Razmjena dobrih djela obogaćuje spoznaju ovlastitom identitetu, a ujedno doprinosi razvoju osobnih i socijalnih kompetencija.</a:t>
                      </a:r>
                    </a:p>
                  </a:txBody>
                  <a:tcPr/>
                </a:tc>
                <a:extLst>
                  <a:ext uri="{0D108BD9-81ED-4DB2-BD59-A6C34878D82A}">
                    <a16:rowId xmlns:a16="http://schemas.microsoft.com/office/drawing/2014/main" val="10001"/>
                  </a:ext>
                </a:extLst>
              </a:tr>
              <a:tr h="374237">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Učiteljice razredne nastave Marijana Matek Kozulić, Hana </a:t>
                      </a:r>
                      <a:r>
                        <a:rPr lang="hr-HR" sz="1200" dirty="0" err="1"/>
                        <a:t>Bajlo</a:t>
                      </a:r>
                      <a:r>
                        <a:rPr lang="hr-HR" sz="1200" baseline="0" dirty="0"/>
                        <a:t> i </a:t>
                      </a:r>
                      <a:r>
                        <a:rPr lang="hr-HR" sz="1200" dirty="0" err="1"/>
                        <a:t>Olivija</a:t>
                      </a:r>
                      <a:r>
                        <a:rPr lang="hr-HR" sz="1200" dirty="0"/>
                        <a:t> </a:t>
                      </a:r>
                      <a:r>
                        <a:rPr lang="hr-HR" sz="1200" dirty="0" err="1"/>
                        <a:t>Babec</a:t>
                      </a:r>
                      <a:r>
                        <a:rPr lang="hr-HR" sz="1200" dirty="0"/>
                        <a:t>.</a:t>
                      </a:r>
                    </a:p>
                    <a:p>
                      <a:endParaRPr lang="hr-HR" sz="1200" dirty="0"/>
                    </a:p>
                  </a:txBody>
                  <a:tcPr/>
                </a:tc>
                <a:extLst>
                  <a:ext uri="{0D108BD9-81ED-4DB2-BD59-A6C34878D82A}">
                    <a16:rowId xmlns:a16="http://schemas.microsoft.com/office/drawing/2014/main" val="10002"/>
                  </a:ext>
                </a:extLst>
              </a:tr>
              <a:tr h="584425">
                <a:tc>
                  <a:txBody>
                    <a:bodyPr/>
                    <a:lstStyle/>
                    <a:p>
                      <a:r>
                        <a:rPr lang="hr-HR" sz="1600" b="1" dirty="0"/>
                        <a:t>NAČINI REALIZACIJE:</a:t>
                      </a:r>
                    </a:p>
                  </a:txBody>
                  <a:tcPr/>
                </a:tc>
                <a:tc>
                  <a:txBody>
                    <a:bodyPr/>
                    <a:lstStyle/>
                    <a:p>
                      <a:r>
                        <a:rPr lang="hr-HR" sz="1200" dirty="0"/>
                        <a:t>Izrada plakata s prozorčićima  i ppt </a:t>
                      </a:r>
                      <a:r>
                        <a:rPr lang="hr-HR" sz="1200" dirty="0" err="1"/>
                        <a:t>s</a:t>
                      </a:r>
                      <a:r>
                        <a:rPr lang="hr-HR" sz="1200" dirty="0"/>
                        <a:t> planom</a:t>
                      </a:r>
                      <a:r>
                        <a:rPr lang="hr-HR" sz="1200" baseline="0" dirty="0"/>
                        <a:t> </a:t>
                      </a:r>
                      <a:r>
                        <a:rPr lang="hr-HR" sz="1200" dirty="0"/>
                        <a:t>aktivnosti za svaki pojedini dan.</a:t>
                      </a:r>
                    </a:p>
                  </a:txBody>
                  <a:tcPr/>
                </a:tc>
                <a:extLst>
                  <a:ext uri="{0D108BD9-81ED-4DB2-BD59-A6C34878D82A}">
                    <a16:rowId xmlns:a16="http://schemas.microsoft.com/office/drawing/2014/main" val="10003"/>
                  </a:ext>
                </a:extLst>
              </a:tr>
              <a:tr h="374237">
                <a:tc>
                  <a:txBody>
                    <a:bodyPr/>
                    <a:lstStyle/>
                    <a:p>
                      <a:r>
                        <a:rPr lang="hr-HR" sz="1600" b="1" dirty="0"/>
                        <a:t>VREMENIK:</a:t>
                      </a:r>
                    </a:p>
                  </a:txBody>
                  <a:tcPr/>
                </a:tc>
                <a:tc>
                  <a:txBody>
                    <a:bodyPr/>
                    <a:lstStyle/>
                    <a:p>
                      <a:r>
                        <a:rPr lang="hr-HR" sz="1200" dirty="0"/>
                        <a:t>Prosinac 2020. godine.</a:t>
                      </a:r>
                    </a:p>
                  </a:txBody>
                  <a:tcPr/>
                </a:tc>
                <a:extLst>
                  <a:ext uri="{0D108BD9-81ED-4DB2-BD59-A6C34878D82A}">
                    <a16:rowId xmlns:a16="http://schemas.microsoft.com/office/drawing/2014/main" val="10004"/>
                  </a:ext>
                </a:extLst>
              </a:tr>
              <a:tr h="374237">
                <a:tc>
                  <a:txBody>
                    <a:bodyPr/>
                    <a:lstStyle/>
                    <a:p>
                      <a:r>
                        <a:rPr lang="hr-HR" sz="1600" b="1" dirty="0"/>
                        <a:t>TROŠKOVNIK:</a:t>
                      </a:r>
                    </a:p>
                  </a:txBody>
                  <a:tcPr/>
                </a:tc>
                <a:tc>
                  <a:txBody>
                    <a:bodyPr/>
                    <a:lstStyle/>
                    <a:p>
                      <a:r>
                        <a:rPr lang="hr-HR" sz="1200" dirty="0"/>
                        <a:t>Prati se cijeli tijek projekta, dokumentira se i fotografira te razmijenjuje s drugim sudionicima.</a:t>
                      </a:r>
                      <a:r>
                        <a:rPr lang="hr-HR" sz="1200" baseline="0" dirty="0"/>
                        <a:t> </a:t>
                      </a:r>
                      <a:r>
                        <a:rPr lang="hr-HR" sz="1200" dirty="0"/>
                        <a:t>Troškovi su minimalni.</a:t>
                      </a:r>
                    </a:p>
                  </a:txBody>
                  <a:tcPr/>
                </a:tc>
                <a:extLst>
                  <a:ext uri="{0D108BD9-81ED-4DB2-BD59-A6C34878D82A}">
                    <a16:rowId xmlns:a16="http://schemas.microsoft.com/office/drawing/2014/main" val="10005"/>
                  </a:ext>
                </a:extLst>
              </a:tr>
              <a:tr h="374237">
                <a:tc>
                  <a:txBody>
                    <a:bodyPr/>
                    <a:lstStyle/>
                    <a:p>
                      <a:r>
                        <a:rPr lang="hr-HR" sz="1600" b="1" dirty="0"/>
                        <a:t>VREDNOVANJE:</a:t>
                      </a:r>
                    </a:p>
                  </a:txBody>
                  <a:tcPr/>
                </a:tc>
                <a:tc>
                  <a:txBody>
                    <a:bodyPr/>
                    <a:lstStyle/>
                    <a:p>
                      <a:r>
                        <a:rPr lang="hr-HR" sz="1200" dirty="0"/>
                        <a:t>Ostvarenost ishoda provjerit će se zadovoljstvom učenika uključenih u projekt,</a:t>
                      </a:r>
                      <a:r>
                        <a:rPr lang="hr-HR" sz="1200" baseline="0" dirty="0"/>
                        <a:t> </a:t>
                      </a:r>
                      <a:r>
                        <a:rPr lang="hr-HR" sz="1200" dirty="0"/>
                        <a:t>evaluacijskim listićima, kao i kvantitetom i kvalitetom ostalih</a:t>
                      </a:r>
                      <a:r>
                        <a:rPr lang="hr-HR" sz="1200" baseline="0" dirty="0"/>
                        <a:t> </a:t>
                      </a:r>
                      <a:r>
                        <a:rPr lang="hr-HR" sz="1200" dirty="0"/>
                        <a:t>uključenih.</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205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 y="-9939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051720" y="764704"/>
            <a:ext cx="3408655" cy="74123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dirty="0">
                <a:ln w="10541" cmpd="sng">
                  <a:solidFill>
                    <a:schemeClr val="accent1">
                      <a:shade val="88000"/>
                      <a:satMod val="110000"/>
                    </a:schemeClr>
                  </a:solidFill>
                  <a:prstDash val="solid"/>
                </a:ln>
                <a:solidFill>
                  <a:schemeClr val="tx1"/>
                </a:solidFill>
              </a:rPr>
              <a:t>VJERONAUK</a:t>
            </a:r>
          </a:p>
        </p:txBody>
      </p:sp>
      <p:sp>
        <p:nvSpPr>
          <p:cNvPr id="6" name="Content Placeholder 2"/>
          <p:cNvSpPr>
            <a:spLocks noGrp="1"/>
          </p:cNvSpPr>
          <p:nvPr/>
        </p:nvSpPr>
        <p:spPr>
          <a:xfrm>
            <a:off x="1043608" y="2227491"/>
            <a:ext cx="6912768" cy="3206805"/>
          </a:xfrm>
          <a:prstGeom prst="rect">
            <a:avLst/>
          </a:prstGeom>
          <a:solidFill>
            <a:srgbClr val="FFCC99"/>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hr-H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Dani zahvalnosti za plodove zemlje</a:t>
            </a:r>
          </a:p>
          <a:p>
            <a:pPr>
              <a:lnSpc>
                <a:spcPct val="80000"/>
              </a:lnSpc>
            </a:pPr>
            <a:r>
              <a:rPr lang="hr-H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Ususret Božiću</a:t>
            </a:r>
          </a:p>
          <a:p>
            <a:pPr>
              <a:lnSpc>
                <a:spcPct val="80000"/>
              </a:lnSpc>
            </a:pPr>
            <a:r>
              <a:rPr lang="hr-H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Humanitarna akcija – likovna radionica</a:t>
            </a:r>
          </a:p>
          <a:p>
            <a:pPr>
              <a:lnSpc>
                <a:spcPct val="80000"/>
              </a:lnSpc>
            </a:pPr>
            <a:r>
              <a:rPr lang="hr-H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Humanitarna akcija – Djeca djeci</a:t>
            </a:r>
          </a:p>
          <a:p>
            <a:pPr>
              <a:lnSpc>
                <a:spcPct val="80000"/>
              </a:lnSpc>
            </a:pPr>
            <a:r>
              <a:rPr lang="hr-H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Milijun djece moli zajedno za mir i jedinstvo</a:t>
            </a:r>
          </a:p>
          <a:p>
            <a:pPr>
              <a:lnSpc>
                <a:spcPct val="80000"/>
              </a:lnSpc>
            </a:pPr>
            <a:r>
              <a:rPr lang="hr-H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Duhovna obnova – Isus Krist – put do istinske radosti</a:t>
            </a:r>
          </a:p>
        </p:txBody>
      </p:sp>
      <p:pic>
        <p:nvPicPr>
          <p:cNvPr id="7" name="Picture 6" descr="Portal Luteranos | Símbolos na Liturgia">
            <a:extLst>
              <a:ext uri="{FF2B5EF4-FFF2-40B4-BE49-F238E27FC236}">
                <a16:creationId xmlns:a16="http://schemas.microsoft.com/office/drawing/2014/main" id="{D9B88F59-5EBE-4246-8C8C-7DE33918F6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83010" y="743396"/>
            <a:ext cx="1013326" cy="1143000"/>
          </a:xfrm>
          <a:prstGeom prst="rect">
            <a:avLst/>
          </a:prstGeom>
          <a:noFill/>
          <a:ln>
            <a:noFill/>
          </a:ln>
        </p:spPr>
      </p:pic>
    </p:spTree>
    <p:extLst>
      <p:ext uri="{BB962C8B-B14F-4D97-AF65-F5344CB8AC3E}">
        <p14:creationId xmlns:p14="http://schemas.microsoft.com/office/powerpoint/2010/main" val="2875347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57438" y="836712"/>
            <a:ext cx="4429124" cy="63097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Razredne novine</a:t>
            </a:r>
          </a:p>
        </p:txBody>
      </p:sp>
      <p:graphicFrame>
        <p:nvGraphicFramePr>
          <p:cNvPr id="6" name="Content Placeholder 3"/>
          <p:cNvGraphicFramePr>
            <a:graphicFrameLocks/>
          </p:cNvGraphicFramePr>
          <p:nvPr>
            <p:extLst>
              <p:ext uri="{D42A27DB-BD31-4B8C-83A1-F6EECF244321}">
                <p14:modId xmlns:p14="http://schemas.microsoft.com/office/powerpoint/2010/main" val="948934853"/>
              </p:ext>
            </p:extLst>
          </p:nvPr>
        </p:nvGraphicFramePr>
        <p:xfrm>
          <a:off x="1187624" y="2132856"/>
          <a:ext cx="6912768" cy="3172463"/>
        </p:xfrm>
        <a:graphic>
          <a:graphicData uri="http://schemas.openxmlformats.org/drawingml/2006/table">
            <a:tbl>
              <a:tblPr firstRow="1" bandRow="1">
                <a:tableStyleId>{C4B1156A-380E-4F78-BDF5-A606A8083BF9}</a:tableStyleId>
              </a:tblPr>
              <a:tblGrid>
                <a:gridCol w="1512168">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633890">
                <a:tc>
                  <a:txBody>
                    <a:bodyPr/>
                    <a:lstStyle/>
                    <a:p>
                      <a:r>
                        <a:rPr lang="hr-HR" sz="1600" b="1" dirty="0"/>
                        <a:t>CILJEVI:</a:t>
                      </a:r>
                    </a:p>
                  </a:txBody>
                  <a:tcPr/>
                </a:tc>
                <a:tc>
                  <a:txBody>
                    <a:bodyPr/>
                    <a:lstStyle/>
                    <a:p>
                      <a:r>
                        <a:rPr lang="hr-HR" sz="1200" b="0" dirty="0"/>
                        <a:t>Potaknuti izradu razrednih novina, kreativno pisanje i druge aktivnosti iz područja</a:t>
                      </a:r>
                    </a:p>
                    <a:p>
                      <a:r>
                        <a:rPr lang="hr-HR" sz="1200" b="0" dirty="0"/>
                        <a:t>pismenosti, razvijati i njegovati ljubav prema pisanju.</a:t>
                      </a:r>
                    </a:p>
                  </a:txBody>
                  <a:tcPr/>
                </a:tc>
                <a:extLst>
                  <a:ext uri="{0D108BD9-81ED-4DB2-BD59-A6C34878D82A}">
                    <a16:rowId xmlns:a16="http://schemas.microsoft.com/office/drawing/2014/main" val="10000"/>
                  </a:ext>
                </a:extLst>
              </a:tr>
              <a:tr h="374237">
                <a:tc>
                  <a:txBody>
                    <a:bodyPr/>
                    <a:lstStyle/>
                    <a:p>
                      <a:r>
                        <a:rPr lang="hr-HR" sz="1600" b="1" dirty="0"/>
                        <a:t>NAMJENA:</a:t>
                      </a:r>
                    </a:p>
                  </a:txBody>
                  <a:tcPr/>
                </a:tc>
                <a:tc>
                  <a:txBody>
                    <a:bodyPr/>
                    <a:lstStyle/>
                    <a:p>
                      <a:r>
                        <a:rPr lang="hr-HR" sz="1200" dirty="0"/>
                        <a:t>Razvijati izražajnost i maštovitost, prikazati ovaj oblik učeničkog stvaralaštva.</a:t>
                      </a:r>
                    </a:p>
                  </a:txBody>
                  <a:tcPr/>
                </a:tc>
                <a:extLst>
                  <a:ext uri="{0D108BD9-81ED-4DB2-BD59-A6C34878D82A}">
                    <a16:rowId xmlns:a16="http://schemas.microsoft.com/office/drawing/2014/main" val="10001"/>
                  </a:ext>
                </a:extLst>
              </a:tr>
              <a:tr h="374237">
                <a:tc>
                  <a:txBody>
                    <a:bodyPr/>
                    <a:lstStyle/>
                    <a:p>
                      <a:r>
                        <a:rPr lang="hr-HR" sz="1600" b="1" dirty="0"/>
                        <a:t>NOSITELJI:</a:t>
                      </a:r>
                    </a:p>
                  </a:txBody>
                  <a:tcPr/>
                </a:tc>
                <a:tc>
                  <a:txBody>
                    <a:bodyPr/>
                    <a:lstStyle/>
                    <a:p>
                      <a:r>
                        <a:rPr lang="hr-HR" sz="1200" dirty="0"/>
                        <a:t>Učiteljica razredne nastave Hana Bajlo i učenici.</a:t>
                      </a:r>
                    </a:p>
                  </a:txBody>
                  <a:tcPr/>
                </a:tc>
                <a:extLst>
                  <a:ext uri="{0D108BD9-81ED-4DB2-BD59-A6C34878D82A}">
                    <a16:rowId xmlns:a16="http://schemas.microsoft.com/office/drawing/2014/main" val="10002"/>
                  </a:ext>
                </a:extLst>
              </a:tr>
              <a:tr h="584425">
                <a:tc>
                  <a:txBody>
                    <a:bodyPr/>
                    <a:lstStyle/>
                    <a:p>
                      <a:r>
                        <a:rPr lang="hr-HR" sz="1600" b="1" dirty="0"/>
                        <a:t>NAČINI REALIZACIJE:</a:t>
                      </a:r>
                    </a:p>
                  </a:txBody>
                  <a:tcPr/>
                </a:tc>
                <a:tc>
                  <a:txBody>
                    <a:bodyPr/>
                    <a:lstStyle/>
                    <a:p>
                      <a:r>
                        <a:rPr lang="hr-HR" sz="1200" dirty="0"/>
                        <a:t>Pisanje, crtanje, fotografiranje, prikupljanje zanimljivosti,…</a:t>
                      </a:r>
                    </a:p>
                  </a:txBody>
                  <a:tcPr/>
                </a:tc>
                <a:extLst>
                  <a:ext uri="{0D108BD9-81ED-4DB2-BD59-A6C34878D82A}">
                    <a16:rowId xmlns:a16="http://schemas.microsoft.com/office/drawing/2014/main" val="10003"/>
                  </a:ext>
                </a:extLst>
              </a:tr>
              <a:tr h="374237">
                <a:tc>
                  <a:txBody>
                    <a:bodyPr/>
                    <a:lstStyle/>
                    <a:p>
                      <a:r>
                        <a:rPr lang="hr-HR" sz="1600" b="1" dirty="0"/>
                        <a:t>VREMENIK:</a:t>
                      </a:r>
                    </a:p>
                  </a:txBody>
                  <a:tcPr/>
                </a:tc>
                <a:tc>
                  <a:txBody>
                    <a:bodyPr/>
                    <a:lstStyle/>
                    <a:p>
                      <a:r>
                        <a:rPr lang="hr-HR" sz="1200" dirty="0"/>
                        <a:t>Tijekom školske godine 2020./2021. </a:t>
                      </a:r>
                    </a:p>
                  </a:txBody>
                  <a:tcPr/>
                </a:tc>
                <a:extLst>
                  <a:ext uri="{0D108BD9-81ED-4DB2-BD59-A6C34878D82A}">
                    <a16:rowId xmlns:a16="http://schemas.microsoft.com/office/drawing/2014/main" val="10004"/>
                  </a:ext>
                </a:extLst>
              </a:tr>
              <a:tr h="374237">
                <a:tc>
                  <a:txBody>
                    <a:bodyPr/>
                    <a:lstStyle/>
                    <a:p>
                      <a:r>
                        <a:rPr lang="hr-HR" sz="1600" b="1" dirty="0"/>
                        <a:t>TROŠKOVNIK:</a:t>
                      </a:r>
                    </a:p>
                  </a:txBody>
                  <a:tcPr/>
                </a:tc>
                <a:tc>
                  <a:txBody>
                    <a:bodyPr/>
                    <a:lstStyle/>
                    <a:p>
                      <a:r>
                        <a:rPr lang="hr-HR" sz="1200" dirty="0"/>
                        <a:t>Printanje i uvezivanje.</a:t>
                      </a:r>
                    </a:p>
                  </a:txBody>
                  <a:tcPr/>
                </a:tc>
                <a:extLst>
                  <a:ext uri="{0D108BD9-81ED-4DB2-BD59-A6C34878D82A}">
                    <a16:rowId xmlns:a16="http://schemas.microsoft.com/office/drawing/2014/main" val="10005"/>
                  </a:ext>
                </a:extLst>
              </a:tr>
              <a:tr h="374237">
                <a:tc>
                  <a:txBody>
                    <a:bodyPr/>
                    <a:lstStyle/>
                    <a:p>
                      <a:r>
                        <a:rPr lang="hr-HR" sz="1600" b="1" dirty="0"/>
                        <a:t>VREDNOVANJE:</a:t>
                      </a:r>
                    </a:p>
                  </a:txBody>
                  <a:tcPr/>
                </a:tc>
                <a:tc>
                  <a:txBody>
                    <a:bodyPr/>
                    <a:lstStyle/>
                    <a:p>
                      <a:r>
                        <a:rPr lang="sv-SE" sz="1200" dirty="0"/>
                        <a:t>Prati se cijeli tijek projekta, dokumentira se i fotografira, zadovoljstvo</a:t>
                      </a:r>
                    </a:p>
                    <a:p>
                      <a:r>
                        <a:rPr lang="sv-SE" sz="1200" dirty="0"/>
                        <a:t>učenika uključenih u projekt, kvantiteta i kvaliteta ostalih uključenih.</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71795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14628" y="750081"/>
            <a:ext cx="3714744"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RAZMJENA UČENIKA</a:t>
            </a:r>
            <a:endPar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2332869258"/>
              </p:ext>
            </p:extLst>
          </p:nvPr>
        </p:nvGraphicFramePr>
        <p:xfrm>
          <a:off x="1043608" y="2060848"/>
          <a:ext cx="7056784" cy="3456384"/>
        </p:xfrm>
        <a:graphic>
          <a:graphicData uri="http://schemas.openxmlformats.org/drawingml/2006/table">
            <a:tbl>
              <a:tblPr firstRow="1" bandRow="1">
                <a:tableStyleId>{C4B1156A-380E-4F78-BDF5-A606A8083BF9}</a:tableStyleId>
              </a:tblPr>
              <a:tblGrid>
                <a:gridCol w="1512168">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503963">
                <a:tc>
                  <a:txBody>
                    <a:bodyPr/>
                    <a:lstStyle/>
                    <a:p>
                      <a:r>
                        <a:rPr lang="hr-HR" sz="1600" b="1" dirty="0"/>
                        <a:t>CILJEVI:</a:t>
                      </a:r>
                    </a:p>
                  </a:txBody>
                  <a:tcPr/>
                </a:tc>
                <a:tc>
                  <a:txBody>
                    <a:bodyPr/>
                    <a:lstStyle/>
                    <a:p>
                      <a:r>
                        <a:rPr lang="hr-HR" sz="1200" b="0" kern="1200" dirty="0"/>
                        <a:t>Razvijati jezične kompetencije primjenom engleskog jezika, razvijati međukulturne kompetencije, suradničke odnose i višejezičnost.</a:t>
                      </a:r>
                      <a:endParaRPr lang="hr-HR" sz="1200" b="0" dirty="0"/>
                    </a:p>
                  </a:txBody>
                  <a:tcPr/>
                </a:tc>
                <a:extLst>
                  <a:ext uri="{0D108BD9-81ED-4DB2-BD59-A6C34878D82A}">
                    <a16:rowId xmlns:a16="http://schemas.microsoft.com/office/drawing/2014/main" val="10000"/>
                  </a:ext>
                </a:extLst>
              </a:tr>
              <a:tr h="451072">
                <a:tc>
                  <a:txBody>
                    <a:bodyPr/>
                    <a:lstStyle/>
                    <a:p>
                      <a:r>
                        <a:rPr lang="hr-HR" sz="1600" b="1" dirty="0"/>
                        <a:t>NAMJENA:</a:t>
                      </a:r>
                    </a:p>
                  </a:txBody>
                  <a:tcPr/>
                </a:tc>
                <a:tc>
                  <a:txBody>
                    <a:bodyPr/>
                    <a:lstStyle/>
                    <a:p>
                      <a:r>
                        <a:rPr lang="hr-HR" sz="1200" kern="1200" dirty="0"/>
                        <a:t>Učenici 7. razreda.</a:t>
                      </a:r>
                      <a:endParaRPr lang="hr-HR" sz="1200" dirty="0"/>
                    </a:p>
                  </a:txBody>
                  <a:tcPr/>
                </a:tc>
                <a:extLst>
                  <a:ext uri="{0D108BD9-81ED-4DB2-BD59-A6C34878D82A}">
                    <a16:rowId xmlns:a16="http://schemas.microsoft.com/office/drawing/2014/main" val="10001"/>
                  </a:ext>
                </a:extLst>
              </a:tr>
              <a:tr h="503963">
                <a:tc>
                  <a:txBody>
                    <a:bodyPr/>
                    <a:lstStyle/>
                    <a:p>
                      <a:r>
                        <a:rPr lang="hr-HR" sz="1600" b="1" dirty="0"/>
                        <a:t>NOSITELJI:</a:t>
                      </a:r>
                    </a:p>
                  </a:txBody>
                  <a:tcPr/>
                </a:tc>
                <a:tc>
                  <a:txBody>
                    <a:bodyPr/>
                    <a:lstStyle/>
                    <a:p>
                      <a:r>
                        <a:rPr lang="hr-HR" sz="1200" kern="1200" dirty="0"/>
                        <a:t>Učenici 7. razreda, učiteljice Engleskog jezika, Grad Zadar, Grad Budimpešta, Osnovna škola Krune Krstića, Theresa Town Bilingual Primary School.</a:t>
                      </a:r>
                      <a:endParaRPr lang="hr-HR" sz="1200" dirty="0"/>
                    </a:p>
                  </a:txBody>
                  <a:tcPr/>
                </a:tc>
                <a:extLst>
                  <a:ext uri="{0D108BD9-81ED-4DB2-BD59-A6C34878D82A}">
                    <a16:rowId xmlns:a16="http://schemas.microsoft.com/office/drawing/2014/main" val="10002"/>
                  </a:ext>
                </a:extLst>
              </a:tr>
              <a:tr h="671477">
                <a:tc>
                  <a:txBody>
                    <a:bodyPr/>
                    <a:lstStyle/>
                    <a:p>
                      <a:r>
                        <a:rPr lang="hr-HR" sz="1600" b="1" dirty="0"/>
                        <a:t>NAČINI REALIZACIJE:</a:t>
                      </a:r>
                    </a:p>
                  </a:txBody>
                  <a:tcPr/>
                </a:tc>
                <a:tc>
                  <a:txBody>
                    <a:bodyPr/>
                    <a:lstStyle/>
                    <a:p>
                      <a:r>
                        <a:rPr lang="hr-HR" sz="1200" kern="1200" dirty="0"/>
                        <a:t>Ekskurzija naših učenika u Mađarsku (Dunabogdany; Budimpešta), ekskurzija mađarskih učenika u Zadar</a:t>
                      </a:r>
                      <a:r>
                        <a:rPr lang="hr-HR" sz="1200" kern="1200" dirty="0" smtClean="0"/>
                        <a:t>. Napomena: </a:t>
                      </a:r>
                      <a:r>
                        <a:rPr lang="hr-HR" sz="1200" kern="1200" dirty="0" err="1" smtClean="0"/>
                        <a:t>izvanučionička</a:t>
                      </a:r>
                      <a:r>
                        <a:rPr lang="hr-HR" sz="1200" kern="1200" dirty="0" smtClean="0"/>
                        <a:t> nastava se ne preporučuje, a pogotovo ne izvan RH.</a:t>
                      </a:r>
                      <a:endParaRPr lang="hr-HR" sz="1200" dirty="0"/>
                    </a:p>
                  </a:txBody>
                  <a:tcPr/>
                </a:tc>
                <a:extLst>
                  <a:ext uri="{0D108BD9-81ED-4DB2-BD59-A6C34878D82A}">
                    <a16:rowId xmlns:a16="http://schemas.microsoft.com/office/drawing/2014/main" val="10003"/>
                  </a:ext>
                </a:extLst>
              </a:tr>
              <a:tr h="440791">
                <a:tc>
                  <a:txBody>
                    <a:bodyPr/>
                    <a:lstStyle/>
                    <a:p>
                      <a:r>
                        <a:rPr lang="hr-HR" sz="1600" b="1" dirty="0"/>
                        <a:t>VREMENIK:</a:t>
                      </a:r>
                    </a:p>
                  </a:txBody>
                  <a:tcPr/>
                </a:tc>
                <a:tc>
                  <a:txBody>
                    <a:bodyPr/>
                    <a:lstStyle/>
                    <a:p>
                      <a:r>
                        <a:rPr lang="hr-HR" sz="1200" kern="1200" dirty="0"/>
                        <a:t>Rujan 2020; travanj/ svibanj 2021.</a:t>
                      </a:r>
                      <a:endParaRPr lang="hr-HR" sz="1200" dirty="0"/>
                    </a:p>
                  </a:txBody>
                  <a:tcPr/>
                </a:tc>
                <a:extLst>
                  <a:ext uri="{0D108BD9-81ED-4DB2-BD59-A6C34878D82A}">
                    <a16:rowId xmlns:a16="http://schemas.microsoft.com/office/drawing/2014/main" val="10004"/>
                  </a:ext>
                </a:extLst>
              </a:tr>
              <a:tr h="503963">
                <a:tc>
                  <a:txBody>
                    <a:bodyPr/>
                    <a:lstStyle/>
                    <a:p>
                      <a:r>
                        <a:rPr lang="hr-HR" sz="1600" b="1" dirty="0"/>
                        <a:t>TROŠOVNIK:</a:t>
                      </a:r>
                    </a:p>
                  </a:txBody>
                  <a:tcPr/>
                </a:tc>
                <a:tc>
                  <a:txBody>
                    <a:bodyPr/>
                    <a:lstStyle/>
                    <a:p>
                      <a:r>
                        <a:rPr lang="hr-HR" sz="1200" kern="1200" dirty="0"/>
                        <a:t>Grad Zadar, Grad Budimpešta.</a:t>
                      </a:r>
                      <a:endParaRPr lang="hr-HR" sz="1200" dirty="0"/>
                    </a:p>
                  </a:txBody>
                  <a:tcPr/>
                </a:tc>
                <a:extLst>
                  <a:ext uri="{0D108BD9-81ED-4DB2-BD59-A6C34878D82A}">
                    <a16:rowId xmlns:a16="http://schemas.microsoft.com/office/drawing/2014/main" val="10005"/>
                  </a:ext>
                </a:extLst>
              </a:tr>
              <a:tr h="381155">
                <a:tc>
                  <a:txBody>
                    <a:bodyPr/>
                    <a:lstStyle/>
                    <a:p>
                      <a:r>
                        <a:rPr lang="hr-HR" sz="1600" b="1" dirty="0"/>
                        <a:t>VREDNOVANJE:</a:t>
                      </a:r>
                    </a:p>
                  </a:txBody>
                  <a:tcPr/>
                </a:tc>
                <a:tc>
                  <a:txBody>
                    <a:bodyPr/>
                    <a:lstStyle/>
                    <a:p>
                      <a:r>
                        <a:rPr lang="hr-HR" sz="1200" kern="1200" dirty="0"/>
                        <a:t>Pratiti rad i postignuća učenika.</a:t>
                      </a:r>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5213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71800" y="819143"/>
            <a:ext cx="3714744"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Večer matematike</a:t>
            </a:r>
          </a:p>
        </p:txBody>
      </p:sp>
      <p:graphicFrame>
        <p:nvGraphicFramePr>
          <p:cNvPr id="7" name="Content Placeholder 3"/>
          <p:cNvGraphicFramePr>
            <a:graphicFrameLocks/>
          </p:cNvGraphicFramePr>
          <p:nvPr>
            <p:extLst>
              <p:ext uri="{D42A27DB-BD31-4B8C-83A1-F6EECF244321}">
                <p14:modId xmlns:p14="http://schemas.microsoft.com/office/powerpoint/2010/main" val="3412919328"/>
              </p:ext>
            </p:extLst>
          </p:nvPr>
        </p:nvGraphicFramePr>
        <p:xfrm>
          <a:off x="1115616" y="1844824"/>
          <a:ext cx="7056784" cy="3790126"/>
        </p:xfrm>
        <a:graphic>
          <a:graphicData uri="http://schemas.openxmlformats.org/drawingml/2006/table">
            <a:tbl>
              <a:tblPr firstRow="1" bandRow="1">
                <a:tableStyleId>{C4B1156A-380E-4F78-BDF5-A606A8083BF9}</a:tableStyleId>
              </a:tblPr>
              <a:tblGrid>
                <a:gridCol w="1512168">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606778">
                <a:tc>
                  <a:txBody>
                    <a:bodyPr/>
                    <a:lstStyle/>
                    <a:p>
                      <a:r>
                        <a:rPr lang="hr-HR" sz="16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mn-lt"/>
                          <a:ea typeface="+mn-ea"/>
                          <a:cs typeface="+mn-cs"/>
                        </a:rPr>
                        <a:t>Učenici razvijaju pozitivnu sliku o sebi te vježbaju socijalne i komunikacijske vještine, znanja i trud kroz matematičke zadatke. Razvoj logičkog mišljenja.</a:t>
                      </a:r>
                    </a:p>
                    <a:p>
                      <a:endParaRPr lang="hr-HR" sz="1200" b="0" dirty="0"/>
                    </a:p>
                  </a:txBody>
                  <a:tcPr/>
                </a:tc>
                <a:extLst>
                  <a:ext uri="{0D108BD9-81ED-4DB2-BD59-A6C34878D82A}">
                    <a16:rowId xmlns:a16="http://schemas.microsoft.com/office/drawing/2014/main" val="10000"/>
                  </a:ext>
                </a:extLst>
              </a:tr>
              <a:tr h="606778">
                <a:tc>
                  <a:txBody>
                    <a:bodyPr/>
                    <a:lstStyle/>
                    <a:p>
                      <a:r>
                        <a:rPr lang="hr-HR" sz="1600" b="1" dirty="0"/>
                        <a:t>NAMJENA: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mn-lt"/>
                          <a:ea typeface="+mn-ea"/>
                          <a:cs typeface="+mn-cs"/>
                        </a:rPr>
                        <a:t>Razvijati pozitivan odnos prema nastavnom sadržaju matematike. Poticati logičko razmišljanje i drugačiji pristup u rješavanju zadataka.</a:t>
                      </a:r>
                    </a:p>
                    <a:p>
                      <a:endParaRPr lang="hr-HR" sz="1200" dirty="0"/>
                    </a:p>
                  </a:txBody>
                  <a:tcPr/>
                </a:tc>
                <a:extLst>
                  <a:ext uri="{0D108BD9-81ED-4DB2-BD59-A6C34878D82A}">
                    <a16:rowId xmlns:a16="http://schemas.microsoft.com/office/drawing/2014/main" val="10001"/>
                  </a:ext>
                </a:extLst>
              </a:tr>
              <a:tr h="477743">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mn-lt"/>
                          <a:ea typeface="+mn-ea"/>
                          <a:cs typeface="+mn-cs"/>
                        </a:rPr>
                        <a:t>Učenici od 1. do 8. razreda, učiteljice RN i učitelj Matematike.</a:t>
                      </a:r>
                      <a:endParaRPr kumimoji="0" lang="hr-HR" sz="1200" b="0" i="0" u="none" strike="noStrike" kern="1200" cap="none" spc="0" normalizeH="0" baseline="0" noProof="0" dirty="0">
                        <a:ln>
                          <a:noFill/>
                        </a:ln>
                        <a:solidFill>
                          <a:prstClr val="black"/>
                        </a:solidFill>
                        <a:effectLst/>
                        <a:uLnTx/>
                        <a:uFillTx/>
                        <a:latin typeface="+mn-lt"/>
                        <a:ea typeface="+mn-ea"/>
                        <a:cs typeface="+mn-cs"/>
                      </a:endParaRPr>
                    </a:p>
                    <a:p>
                      <a:endParaRPr lang="hr-HR" sz="1200" dirty="0"/>
                    </a:p>
                  </a:txBody>
                  <a:tcPr/>
                </a:tc>
                <a:extLst>
                  <a:ext uri="{0D108BD9-81ED-4DB2-BD59-A6C34878D82A}">
                    <a16:rowId xmlns:a16="http://schemas.microsoft.com/office/drawing/2014/main" val="10002"/>
                  </a:ext>
                </a:extLst>
              </a:tr>
              <a:tr h="636541">
                <a:tc>
                  <a:txBody>
                    <a:bodyPr/>
                    <a:lstStyle/>
                    <a:p>
                      <a:r>
                        <a:rPr lang="hr-HR" sz="1600" b="1" dirty="0"/>
                        <a:t>NAČINI REALIZACIJE: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mn-lt"/>
                          <a:ea typeface="+mn-ea"/>
                          <a:cs typeface="+mn-cs"/>
                        </a:rPr>
                        <a:t>Organizacija pripreme i realizacija u razrednom odjeljenju kroz stanice rada uz redovnu nastavu.</a:t>
                      </a:r>
                    </a:p>
                    <a:p>
                      <a:endParaRPr lang="hr-HR" sz="1200" dirty="0"/>
                    </a:p>
                  </a:txBody>
                  <a:tcPr/>
                </a:tc>
                <a:extLst>
                  <a:ext uri="{0D108BD9-81ED-4DB2-BD59-A6C34878D82A}">
                    <a16:rowId xmlns:a16="http://schemas.microsoft.com/office/drawing/2014/main" val="10003"/>
                  </a:ext>
                </a:extLst>
              </a:tr>
              <a:tr h="433413">
                <a:tc>
                  <a:txBody>
                    <a:bodyPr/>
                    <a:lstStyle/>
                    <a:p>
                      <a:r>
                        <a:rPr lang="hr-HR" sz="1600" b="1" dirty="0"/>
                        <a:t>VREMENIK: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mn-lt"/>
                          <a:ea typeface="+mn-ea"/>
                          <a:cs typeface="+mn-cs"/>
                        </a:rPr>
                        <a:t>Tijekom školske godine, tijekom prosinca 2020.</a:t>
                      </a:r>
                    </a:p>
                    <a:p>
                      <a:endParaRPr lang="hr-HR" sz="1200" dirty="0"/>
                    </a:p>
                  </a:txBody>
                  <a:tcPr/>
                </a:tc>
                <a:extLst>
                  <a:ext uri="{0D108BD9-81ED-4DB2-BD59-A6C34878D82A}">
                    <a16:rowId xmlns:a16="http://schemas.microsoft.com/office/drawing/2014/main" val="10004"/>
                  </a:ext>
                </a:extLst>
              </a:tr>
              <a:tr h="477743">
                <a:tc>
                  <a:txBody>
                    <a:bodyPr/>
                    <a:lstStyle/>
                    <a:p>
                      <a:r>
                        <a:rPr lang="hr-HR" sz="1600" b="1" dirty="0"/>
                        <a:t>TROŠOVNIK:</a:t>
                      </a:r>
                    </a:p>
                  </a:txBody>
                  <a:tcPr/>
                </a:tc>
                <a:tc>
                  <a:txBody>
                    <a:bodyPr/>
                    <a:lstStyle/>
                    <a:p>
                      <a:r>
                        <a:rPr kumimoji="0" lang="hr-HR" sz="1200" b="0" i="0" u="none" strike="noStrike" kern="1200" cap="none" spc="0" normalizeH="0" baseline="0" noProof="0" dirty="0">
                          <a:ln>
                            <a:noFill/>
                          </a:ln>
                          <a:solidFill>
                            <a:prstClr val="black"/>
                          </a:solidFill>
                          <a:effectLst/>
                          <a:uLnTx/>
                          <a:uFillTx/>
                          <a:latin typeface="+mn-lt"/>
                          <a:ea typeface="+mn-ea"/>
                          <a:cs typeface="+mn-cs"/>
                        </a:rPr>
                        <a:t>Uredski materijal, </a:t>
                      </a:r>
                      <a:r>
                        <a:rPr kumimoji="0" lang="fi-FI" sz="1200" b="0" i="0" u="none" strike="noStrike" kern="1200" cap="none" spc="0" normalizeH="0" baseline="0" noProof="0" dirty="0">
                          <a:ln>
                            <a:noFill/>
                          </a:ln>
                          <a:solidFill>
                            <a:prstClr val="black"/>
                          </a:solidFill>
                          <a:effectLst/>
                          <a:uLnTx/>
                          <a:uFillTx/>
                          <a:latin typeface="+mn-lt"/>
                          <a:ea typeface="+mn-ea"/>
                          <a:cs typeface="+mn-cs"/>
                        </a:rPr>
                        <a:t>Škola, Hrvatsko matematičko društvo</a:t>
                      </a:r>
                      <a:r>
                        <a:rPr kumimoji="0" lang="hr-HR" sz="1200" b="0" i="0" u="none" strike="noStrike" kern="1200" cap="none" spc="0" normalizeH="0" baseline="0" noProof="0" dirty="0">
                          <a:ln>
                            <a:noFill/>
                          </a:ln>
                          <a:solidFill>
                            <a:prstClr val="black"/>
                          </a:solidFill>
                          <a:effectLst/>
                          <a:uLnTx/>
                          <a:uFillTx/>
                          <a:latin typeface="+mn-lt"/>
                          <a:ea typeface="+mn-ea"/>
                          <a:cs typeface="+mn-cs"/>
                        </a:rPr>
                        <a:t> i </a:t>
                      </a:r>
                      <a:r>
                        <a:rPr kumimoji="0" lang="fi-FI" sz="1200" b="0" i="0" u="none" strike="noStrike" kern="1200" cap="none" spc="0" normalizeH="0" baseline="0" noProof="0" dirty="0">
                          <a:ln>
                            <a:noFill/>
                          </a:ln>
                          <a:solidFill>
                            <a:prstClr val="black"/>
                          </a:solidFill>
                          <a:effectLst/>
                          <a:uLnTx/>
                          <a:uFillTx/>
                          <a:latin typeface="+mn-lt"/>
                          <a:ea typeface="+mn-ea"/>
                          <a:cs typeface="+mn-cs"/>
                        </a:rPr>
                        <a:t>učitelji</a:t>
                      </a:r>
                      <a:r>
                        <a:rPr kumimoji="0" lang="hr-HR" sz="1200" b="0" i="0" u="none" strike="noStrike" kern="1200" cap="none" spc="0" normalizeH="0" baseline="0" noProof="0" dirty="0">
                          <a:ln>
                            <a:noFill/>
                          </a:ln>
                          <a:solidFill>
                            <a:prstClr val="black"/>
                          </a:solidFill>
                          <a:effectLst/>
                          <a:uLnTx/>
                          <a:uFillTx/>
                          <a:latin typeface="+mn-lt"/>
                          <a:ea typeface="+mn-ea"/>
                          <a:cs typeface="+mn-cs"/>
                        </a:rPr>
                        <a:t>.</a:t>
                      </a:r>
                      <a:endParaRPr lang="hr-HR" sz="1200" dirty="0"/>
                    </a:p>
                  </a:txBody>
                  <a:tcPr/>
                </a:tc>
                <a:extLst>
                  <a:ext uri="{0D108BD9-81ED-4DB2-BD59-A6C34878D82A}">
                    <a16:rowId xmlns:a16="http://schemas.microsoft.com/office/drawing/2014/main" val="10005"/>
                  </a:ext>
                </a:extLst>
              </a:tr>
              <a:tr h="433413">
                <a:tc>
                  <a:txBody>
                    <a:bodyPr/>
                    <a:lstStyle/>
                    <a:p>
                      <a:r>
                        <a:rPr lang="hr-HR" sz="1600" b="1" dirty="0"/>
                        <a:t>VREDNOVANJE: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mn-lt"/>
                          <a:ea typeface="+mn-ea"/>
                          <a:cs typeface="+mn-cs"/>
                        </a:rPr>
                        <a:t>Učitelji i učenici će vrednovati organizirane aktivnosti (izvješće, nagrade i pohvalnice).</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80009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14628" y="750081"/>
            <a:ext cx="3714744"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Klokan bez granica</a:t>
            </a:r>
          </a:p>
        </p:txBody>
      </p:sp>
      <p:graphicFrame>
        <p:nvGraphicFramePr>
          <p:cNvPr id="8" name="Content Placeholder 3"/>
          <p:cNvGraphicFramePr>
            <a:graphicFrameLocks/>
          </p:cNvGraphicFramePr>
          <p:nvPr>
            <p:extLst>
              <p:ext uri="{D42A27DB-BD31-4B8C-83A1-F6EECF244321}">
                <p14:modId xmlns:p14="http://schemas.microsoft.com/office/powerpoint/2010/main" val="1604896432"/>
              </p:ext>
            </p:extLst>
          </p:nvPr>
        </p:nvGraphicFramePr>
        <p:xfrm>
          <a:off x="1151620" y="1700808"/>
          <a:ext cx="6840760" cy="4285813"/>
        </p:xfrm>
        <a:graphic>
          <a:graphicData uri="http://schemas.openxmlformats.org/drawingml/2006/table">
            <a:tbl>
              <a:tblPr firstRow="1" bandRow="1">
                <a:tableStyleId>{C4B1156A-380E-4F78-BDF5-A606A8083BF9}</a:tableStyleId>
              </a:tblPr>
              <a:tblGrid>
                <a:gridCol w="1567674">
                  <a:extLst>
                    <a:ext uri="{9D8B030D-6E8A-4147-A177-3AD203B41FA5}">
                      <a16:colId xmlns:a16="http://schemas.microsoft.com/office/drawing/2014/main" val="20000"/>
                    </a:ext>
                  </a:extLst>
                </a:gridCol>
                <a:gridCol w="5273086">
                  <a:extLst>
                    <a:ext uri="{9D8B030D-6E8A-4147-A177-3AD203B41FA5}">
                      <a16:colId xmlns:a16="http://schemas.microsoft.com/office/drawing/2014/main" val="20001"/>
                    </a:ext>
                  </a:extLst>
                </a:gridCol>
              </a:tblGrid>
              <a:tr h="629737">
                <a:tc>
                  <a:txBody>
                    <a:bodyPr/>
                    <a:lstStyle/>
                    <a:p>
                      <a:r>
                        <a:rPr lang="hr-HR" sz="16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prstClr val="black"/>
                          </a:solidFill>
                          <a:effectLst/>
                          <a:uLnTx/>
                          <a:uFillTx/>
                          <a:latin typeface="+mn-lt"/>
                          <a:ea typeface="+mn-ea"/>
                          <a:cs typeface="+mn-cs"/>
                        </a:rPr>
                        <a:t>Učenici razvijaju pozitivnu sliku o sebi te vježbaju  znanja i trud kroz matematičke zadatke i razvijaju logičko mišljenje.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dirty="0">
                        <a:ln>
                          <a:noFill/>
                        </a:ln>
                        <a:solidFill>
                          <a:prstClr val="black"/>
                        </a:solidFill>
                        <a:effectLst/>
                        <a:uLnTx/>
                        <a:uFillTx/>
                        <a:latin typeface="+mn-lt"/>
                        <a:ea typeface="+mn-ea"/>
                        <a:cs typeface="+mn-cs"/>
                      </a:endParaRPr>
                    </a:p>
                    <a:p>
                      <a:endParaRPr lang="hr-HR" sz="1200" b="0" dirty="0"/>
                    </a:p>
                  </a:txBody>
                  <a:tcPr/>
                </a:tc>
                <a:extLst>
                  <a:ext uri="{0D108BD9-81ED-4DB2-BD59-A6C34878D82A}">
                    <a16:rowId xmlns:a16="http://schemas.microsoft.com/office/drawing/2014/main" val="10000"/>
                  </a:ext>
                </a:extLst>
              </a:tr>
              <a:tr h="811093">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Razvijanje ljubavi prema matematici i razvoj matematičkih vještina i kompetencija.</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Poticati logičko razmišljanje i drugačiji pristup u rješavanju zadataka.</a:t>
                      </a:r>
                    </a:p>
                    <a:p>
                      <a:endParaRPr lang="hr-HR" sz="1200" dirty="0"/>
                    </a:p>
                  </a:txBody>
                  <a:tcPr/>
                </a:tc>
                <a:extLst>
                  <a:ext uri="{0D108BD9-81ED-4DB2-BD59-A6C34878D82A}">
                    <a16:rowId xmlns:a16="http://schemas.microsoft.com/office/drawing/2014/main" val="10001"/>
                  </a:ext>
                </a:extLst>
              </a:tr>
              <a:tr h="452615">
                <a:tc>
                  <a:txBody>
                    <a:bodyPr/>
                    <a:lstStyle/>
                    <a:p>
                      <a:r>
                        <a:rPr lang="hr-HR" sz="1600" b="1" dirty="0"/>
                        <a:t>NOSITELJI:</a:t>
                      </a:r>
                    </a:p>
                  </a:txBody>
                  <a:tcPr/>
                </a:tc>
                <a:tc>
                  <a:txBody>
                    <a:bodyPr/>
                    <a:lstStyle/>
                    <a:p>
                      <a:r>
                        <a:rPr kumimoji="0" lang="hr-HR" sz="1200" b="0" i="0" u="none" strike="noStrike" kern="1200" cap="none" spc="0" normalizeH="0" baseline="0" noProof="0" dirty="0">
                          <a:ln>
                            <a:noFill/>
                          </a:ln>
                          <a:solidFill>
                            <a:prstClr val="black"/>
                          </a:solidFill>
                          <a:effectLst/>
                          <a:uLnTx/>
                          <a:uFillTx/>
                          <a:latin typeface="+mn-lt"/>
                          <a:ea typeface="+mn-ea"/>
                          <a:cs typeface="+mn-cs"/>
                        </a:rPr>
                        <a:t>Učiteljice razredne nastave Katarina Prnjak i Vesna </a:t>
                      </a:r>
                      <a:r>
                        <a:rPr kumimoji="0" lang="hr-HR" sz="1200" b="0" i="0" u="none" strike="noStrike" kern="1200" cap="none" spc="0" normalizeH="0" baseline="0" noProof="0" dirty="0" err="1">
                          <a:ln>
                            <a:noFill/>
                          </a:ln>
                          <a:solidFill>
                            <a:prstClr val="black"/>
                          </a:solidFill>
                          <a:effectLst/>
                          <a:uLnTx/>
                          <a:uFillTx/>
                          <a:latin typeface="+mn-lt"/>
                          <a:ea typeface="+mn-ea"/>
                          <a:cs typeface="+mn-cs"/>
                        </a:rPr>
                        <a:t>Hromić</a:t>
                      </a:r>
                      <a:r>
                        <a:rPr kumimoji="0" lang="hr-HR" sz="1200" b="0" i="0" u="none" strike="noStrike" kern="1200" cap="none" spc="0" normalizeH="0" baseline="0" noProof="0" dirty="0">
                          <a:ln>
                            <a:noFill/>
                          </a:ln>
                          <a:solidFill>
                            <a:prstClr val="black"/>
                          </a:solidFill>
                          <a:effectLst/>
                          <a:uLnTx/>
                          <a:uFillTx/>
                          <a:latin typeface="+mn-lt"/>
                          <a:ea typeface="+mn-ea"/>
                          <a:cs typeface="+mn-cs"/>
                        </a:rPr>
                        <a:t>, učenici i ostali učitelji Matematike.</a:t>
                      </a:r>
                      <a:endParaRPr lang="hr-HR" sz="1200" dirty="0"/>
                    </a:p>
                  </a:txBody>
                  <a:tcPr/>
                </a:tc>
                <a:extLst>
                  <a:ext uri="{0D108BD9-81ED-4DB2-BD59-A6C34878D82A}">
                    <a16:rowId xmlns:a16="http://schemas.microsoft.com/office/drawing/2014/main" val="10002"/>
                  </a:ext>
                </a:extLst>
              </a:tr>
              <a:tr h="630850">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realizacija u obliku matematičkog natjecanja uz redovnu nastavu.</a:t>
                      </a:r>
                    </a:p>
                    <a:p>
                      <a:endParaRPr lang="hr-HR" sz="1200" dirty="0"/>
                    </a:p>
                  </a:txBody>
                  <a:tcPr/>
                </a:tc>
                <a:extLst>
                  <a:ext uri="{0D108BD9-81ED-4DB2-BD59-A6C34878D82A}">
                    <a16:rowId xmlns:a16="http://schemas.microsoft.com/office/drawing/2014/main" val="10003"/>
                  </a:ext>
                </a:extLst>
              </a:tr>
              <a:tr h="450607">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 tijekom ožujka 2021.</a:t>
                      </a:r>
                      <a:r>
                        <a:rPr lang="hr-HR" sz="1200" baseline="0" dirty="0"/>
                        <a:t> godine.</a:t>
                      </a:r>
                      <a:endParaRPr lang="hr-HR" sz="1200" dirty="0"/>
                    </a:p>
                    <a:p>
                      <a:endParaRPr lang="hr-HR" sz="1200" dirty="0"/>
                    </a:p>
                  </a:txBody>
                  <a:tcPr/>
                </a:tc>
                <a:extLst>
                  <a:ext uri="{0D108BD9-81ED-4DB2-BD59-A6C34878D82A}">
                    <a16:rowId xmlns:a16="http://schemas.microsoft.com/office/drawing/2014/main" val="10004"/>
                  </a:ext>
                </a:extLst>
              </a:tr>
              <a:tr h="452615">
                <a:tc>
                  <a:txBody>
                    <a:bodyPr/>
                    <a:lstStyle/>
                    <a:p>
                      <a:r>
                        <a:rPr lang="hr-HR" sz="1600" b="1" dirty="0"/>
                        <a:t>TROŠOVNIK: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 Škola i Hrvatsko matematičko društvo.</a:t>
                      </a:r>
                    </a:p>
                    <a:p>
                      <a:endParaRPr lang="hr-HR" sz="1200" dirty="0"/>
                    </a:p>
                  </a:txBody>
                  <a:tcPr/>
                </a:tc>
                <a:extLst>
                  <a:ext uri="{0D108BD9-81ED-4DB2-BD59-A6C34878D82A}">
                    <a16:rowId xmlns:a16="http://schemas.microsoft.com/office/drawing/2014/main" val="10005"/>
                  </a:ext>
                </a:extLst>
              </a:tr>
              <a:tr h="504814">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 (izvješće, nagrade i pohvalnice).</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82485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691680" y="620688"/>
            <a:ext cx="5760640" cy="116675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UČENICI POMAGAČI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(ČITAJ MI, ČITAM TI; ZADAĆA JE LAKA ZA SVAKOG ĐAKA)</a:t>
            </a:r>
          </a:p>
        </p:txBody>
      </p:sp>
      <p:graphicFrame>
        <p:nvGraphicFramePr>
          <p:cNvPr id="8" name="Content Placeholder 3"/>
          <p:cNvGraphicFramePr>
            <a:graphicFrameLocks/>
          </p:cNvGraphicFramePr>
          <p:nvPr>
            <p:extLst>
              <p:ext uri="{D42A27DB-BD31-4B8C-83A1-F6EECF244321}">
                <p14:modId xmlns:p14="http://schemas.microsoft.com/office/powerpoint/2010/main" val="1198629065"/>
              </p:ext>
            </p:extLst>
          </p:nvPr>
        </p:nvGraphicFramePr>
        <p:xfrm>
          <a:off x="1115616" y="2130254"/>
          <a:ext cx="6840760" cy="3747018"/>
        </p:xfrm>
        <a:graphic>
          <a:graphicData uri="http://schemas.openxmlformats.org/drawingml/2006/table">
            <a:tbl>
              <a:tblPr firstRow="1" bandRow="1">
                <a:tableStyleId>{C4B1156A-380E-4F78-BDF5-A606A8083BF9}</a:tableStyleId>
              </a:tblPr>
              <a:tblGrid>
                <a:gridCol w="1567674">
                  <a:extLst>
                    <a:ext uri="{9D8B030D-6E8A-4147-A177-3AD203B41FA5}">
                      <a16:colId xmlns:a16="http://schemas.microsoft.com/office/drawing/2014/main" val="20000"/>
                    </a:ext>
                  </a:extLst>
                </a:gridCol>
                <a:gridCol w="5273086">
                  <a:extLst>
                    <a:ext uri="{9D8B030D-6E8A-4147-A177-3AD203B41FA5}">
                      <a16:colId xmlns:a16="http://schemas.microsoft.com/office/drawing/2014/main" val="20001"/>
                    </a:ext>
                  </a:extLst>
                </a:gridCol>
              </a:tblGrid>
              <a:tr h="562014">
                <a:tc>
                  <a:txBody>
                    <a:bodyPr/>
                    <a:lstStyle/>
                    <a:p>
                      <a:r>
                        <a:rPr lang="hr-HR" sz="1600" b="1" dirty="0"/>
                        <a:t>CILJEVI: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0" dirty="0"/>
                        <a:t>Učenici razvijaju pozitivnu sliku o sebi te vježbaju socijalne i komunikacijske vještine, znanja i trud za dobrobit drugih i društva u cjelini bez naknade i prisile.</a:t>
                      </a:r>
                    </a:p>
                    <a:p>
                      <a:endParaRPr lang="hr-HR" sz="1200" b="0" dirty="0"/>
                    </a:p>
                  </a:txBody>
                  <a:tcPr/>
                </a:tc>
                <a:extLst>
                  <a:ext uri="{0D108BD9-81ED-4DB2-BD59-A6C34878D82A}">
                    <a16:rowId xmlns:a16="http://schemas.microsoft.com/office/drawing/2014/main" val="10000"/>
                  </a:ext>
                </a:extLst>
              </a:tr>
              <a:tr h="471001">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Razvoj čitalačkih sposobnosti i stjecanje samopouzdanja i senzibiliteta.</a:t>
                      </a:r>
                    </a:p>
                    <a:p>
                      <a:endParaRPr lang="hr-HR" sz="1200" dirty="0"/>
                    </a:p>
                  </a:txBody>
                  <a:tcPr/>
                </a:tc>
                <a:extLst>
                  <a:ext uri="{0D108BD9-81ED-4DB2-BD59-A6C34878D82A}">
                    <a16:rowId xmlns:a16="http://schemas.microsoft.com/office/drawing/2014/main" val="10001"/>
                  </a:ext>
                </a:extLst>
              </a:tr>
              <a:tr h="452615">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Katarina Prnjak, učiteljica razredne nastave, ostali učitelji, učenici, članovi lokalne zajednice.</a:t>
                      </a:r>
                    </a:p>
                    <a:p>
                      <a:endParaRPr lang="hr-HR" sz="1200" dirty="0"/>
                    </a:p>
                  </a:txBody>
                  <a:tcPr/>
                </a:tc>
                <a:extLst>
                  <a:ext uri="{0D108BD9-81ED-4DB2-BD59-A6C34878D82A}">
                    <a16:rowId xmlns:a16="http://schemas.microsoft.com/office/drawing/2014/main" val="10002"/>
                  </a:ext>
                </a:extLst>
              </a:tr>
              <a:tr h="630850">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realizacija.</a:t>
                      </a:r>
                      <a:r>
                        <a:rPr lang="hr-HR" sz="1200" baseline="0" dirty="0"/>
                        <a:t> </a:t>
                      </a:r>
                      <a:endParaRPr lang="hr-HR" sz="1200" dirty="0"/>
                    </a:p>
                    <a:p>
                      <a:endParaRPr lang="hr-HR" sz="1200" dirty="0"/>
                    </a:p>
                  </a:txBody>
                  <a:tcPr/>
                </a:tc>
                <a:extLst>
                  <a:ext uri="{0D108BD9-81ED-4DB2-BD59-A6C34878D82A}">
                    <a16:rowId xmlns:a16="http://schemas.microsoft.com/office/drawing/2014/main" val="10003"/>
                  </a:ext>
                </a:extLst>
              </a:tr>
              <a:tr h="450607">
                <a:tc>
                  <a:txBody>
                    <a:bodyPr/>
                    <a:lstStyle/>
                    <a:p>
                      <a:r>
                        <a:rPr lang="hr-HR" sz="1600" b="1" dirty="0"/>
                        <a:t>VREMENIK:</a:t>
                      </a:r>
                    </a:p>
                  </a:txBody>
                  <a:tcPr/>
                </a:tc>
                <a:tc>
                  <a:txBody>
                    <a:bodyPr/>
                    <a:lstStyle/>
                    <a:p>
                      <a:r>
                        <a:rPr lang="hr-HR" sz="1200" dirty="0"/>
                        <a:t>Tijekom školske godine.</a:t>
                      </a:r>
                    </a:p>
                  </a:txBody>
                  <a:tcPr/>
                </a:tc>
                <a:extLst>
                  <a:ext uri="{0D108BD9-81ED-4DB2-BD59-A6C34878D82A}">
                    <a16:rowId xmlns:a16="http://schemas.microsoft.com/office/drawing/2014/main" val="10004"/>
                  </a:ext>
                </a:extLst>
              </a:tr>
              <a:tr h="452615">
                <a:tc>
                  <a:txBody>
                    <a:bodyPr/>
                    <a:lstStyle/>
                    <a:p>
                      <a:r>
                        <a:rPr lang="hr-HR" sz="1600" b="1" dirty="0"/>
                        <a:t>TROŠOVNIK: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p>
                      <a:endParaRPr lang="hr-HR" sz="1200" dirty="0"/>
                    </a:p>
                  </a:txBody>
                  <a:tcPr/>
                </a:tc>
                <a:extLst>
                  <a:ext uri="{0D108BD9-81ED-4DB2-BD59-A6C34878D82A}">
                    <a16:rowId xmlns:a16="http://schemas.microsoft.com/office/drawing/2014/main" val="10005"/>
                  </a:ext>
                </a:extLst>
              </a:tr>
              <a:tr h="368540">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448956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14628" y="750081"/>
            <a:ext cx="4017612" cy="95072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MEĐUNARODNI DAN VOLONTERA</a:t>
            </a:r>
          </a:p>
        </p:txBody>
      </p:sp>
      <p:graphicFrame>
        <p:nvGraphicFramePr>
          <p:cNvPr id="7" name="Content Placeholder 3"/>
          <p:cNvGraphicFramePr>
            <a:graphicFrameLocks/>
          </p:cNvGraphicFramePr>
          <p:nvPr>
            <p:extLst>
              <p:ext uri="{D42A27DB-BD31-4B8C-83A1-F6EECF244321}">
                <p14:modId xmlns:p14="http://schemas.microsoft.com/office/powerpoint/2010/main" val="3989295148"/>
              </p:ext>
            </p:extLst>
          </p:nvPr>
        </p:nvGraphicFramePr>
        <p:xfrm>
          <a:off x="1151620" y="1988840"/>
          <a:ext cx="6840760" cy="3874382"/>
        </p:xfrm>
        <a:graphic>
          <a:graphicData uri="http://schemas.openxmlformats.org/drawingml/2006/table">
            <a:tbl>
              <a:tblPr firstRow="1" bandRow="1">
                <a:tableStyleId>{C4B1156A-380E-4F78-BDF5-A606A8083BF9}</a:tableStyleId>
              </a:tblPr>
              <a:tblGrid>
                <a:gridCol w="1567674">
                  <a:extLst>
                    <a:ext uri="{9D8B030D-6E8A-4147-A177-3AD203B41FA5}">
                      <a16:colId xmlns:a16="http://schemas.microsoft.com/office/drawing/2014/main" val="20000"/>
                    </a:ext>
                  </a:extLst>
                </a:gridCol>
                <a:gridCol w="5273086">
                  <a:extLst>
                    <a:ext uri="{9D8B030D-6E8A-4147-A177-3AD203B41FA5}">
                      <a16:colId xmlns:a16="http://schemas.microsoft.com/office/drawing/2014/main" val="20001"/>
                    </a:ext>
                  </a:extLst>
                </a:gridCol>
              </a:tblGrid>
              <a:tr h="562014">
                <a:tc>
                  <a:txBody>
                    <a:bodyPr/>
                    <a:lstStyle/>
                    <a:p>
                      <a:r>
                        <a:rPr lang="hr-HR" sz="16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dirty="0"/>
                        <a:t>Učenici razvijaju pozitivnu sliku o sebi te vježbaju socijalne i komunikacijske vještine, znanja i trud za dobrobit drugih i društva u cjelini bez naknade i prisile.</a:t>
                      </a:r>
                    </a:p>
                    <a:p>
                      <a:endParaRPr lang="hr-HR" sz="1200" b="0" dirty="0"/>
                    </a:p>
                  </a:txBody>
                  <a:tcPr/>
                </a:tc>
                <a:extLst>
                  <a:ext uri="{0D108BD9-81ED-4DB2-BD59-A6C34878D82A}">
                    <a16:rowId xmlns:a16="http://schemas.microsoft.com/office/drawing/2014/main" val="10000"/>
                  </a:ext>
                </a:extLst>
              </a:tr>
              <a:tr h="543009">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Stjecanje samopouzdanja i senzibiliteta.</a:t>
                      </a:r>
                    </a:p>
                    <a:p>
                      <a:endParaRPr lang="hr-HR" sz="1200" dirty="0"/>
                    </a:p>
                  </a:txBody>
                  <a:tcPr/>
                </a:tc>
                <a:extLst>
                  <a:ext uri="{0D108BD9-81ED-4DB2-BD59-A6C34878D82A}">
                    <a16:rowId xmlns:a16="http://schemas.microsoft.com/office/drawing/2014/main" val="10001"/>
                  </a:ext>
                </a:extLst>
              </a:tr>
              <a:tr h="379988">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Katarina Prnjak, učiteljica razredne, ostali učitelji, učenici, članovi lokalne zajednice.</a:t>
                      </a:r>
                    </a:p>
                    <a:p>
                      <a:endParaRPr lang="hr-HR" sz="1200" dirty="0"/>
                    </a:p>
                  </a:txBody>
                  <a:tcPr/>
                </a:tc>
                <a:extLst>
                  <a:ext uri="{0D108BD9-81ED-4DB2-BD59-A6C34878D82A}">
                    <a16:rowId xmlns:a16="http://schemas.microsoft.com/office/drawing/2014/main" val="10002"/>
                  </a:ext>
                </a:extLst>
              </a:tr>
              <a:tr h="630850">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realizacija</a:t>
                      </a:r>
                      <a:r>
                        <a:rPr lang="hr-HR" sz="1200" baseline="0" dirty="0"/>
                        <a:t> </a:t>
                      </a:r>
                      <a:r>
                        <a:rPr lang="hr-HR" sz="1200" dirty="0"/>
                        <a:t>-izrada  prigodnih poklona – radionice,</a:t>
                      </a:r>
                      <a:r>
                        <a:rPr lang="hr-HR" sz="1200" baseline="0" dirty="0"/>
                        <a:t> o</a:t>
                      </a:r>
                      <a:r>
                        <a:rPr lang="hr-HR" sz="1200" dirty="0"/>
                        <a:t>bilježavanje Međunarodnog dana volontera.</a:t>
                      </a:r>
                    </a:p>
                    <a:p>
                      <a:endParaRPr lang="hr-HR" sz="1200" dirty="0"/>
                    </a:p>
                  </a:txBody>
                  <a:tcPr/>
                </a:tc>
                <a:extLst>
                  <a:ext uri="{0D108BD9-81ED-4DB2-BD59-A6C34878D82A}">
                    <a16:rowId xmlns:a16="http://schemas.microsoft.com/office/drawing/2014/main" val="10003"/>
                  </a:ext>
                </a:extLst>
              </a:tr>
              <a:tr h="450607">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p>
                      <a:endParaRPr lang="hr-HR" sz="1200" dirty="0"/>
                    </a:p>
                  </a:txBody>
                  <a:tcPr/>
                </a:tc>
                <a:extLst>
                  <a:ext uri="{0D108BD9-81ED-4DB2-BD59-A6C34878D82A}">
                    <a16:rowId xmlns:a16="http://schemas.microsoft.com/office/drawing/2014/main" val="10004"/>
                  </a:ext>
                </a:extLst>
              </a:tr>
              <a:tr h="452615">
                <a:tc>
                  <a:txBody>
                    <a:bodyPr/>
                    <a:lstStyle/>
                    <a:p>
                      <a:r>
                        <a:rPr lang="hr-HR" sz="1600" b="1" dirty="0"/>
                        <a:t>TROŠOVNIK: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p>
                      <a:endParaRPr lang="hr-HR" sz="1200" dirty="0"/>
                    </a:p>
                  </a:txBody>
                  <a:tcPr/>
                </a:tc>
                <a:extLst>
                  <a:ext uri="{0D108BD9-81ED-4DB2-BD59-A6C34878D82A}">
                    <a16:rowId xmlns:a16="http://schemas.microsoft.com/office/drawing/2014/main" val="10005"/>
                  </a:ext>
                </a:extLst>
              </a:tr>
              <a:tr h="496733">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55635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403648" y="1057867"/>
            <a:ext cx="3714744"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 DAJ GRINCHU BOŽIĆ!</a:t>
            </a:r>
          </a:p>
        </p:txBody>
      </p:sp>
      <p:pic>
        <p:nvPicPr>
          <p:cNvPr id="5122" name="Picture 2" descr="How The Grinch Stole Christmas Vector | Stock Images Page | Everypix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27"/>
          <a:stretch/>
        </p:blipFill>
        <p:spPr bwMode="auto">
          <a:xfrm>
            <a:off x="6156176" y="692696"/>
            <a:ext cx="1368152" cy="11521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p:cNvGraphicFramePr>
            <a:graphicFrameLocks/>
          </p:cNvGraphicFramePr>
          <p:nvPr>
            <p:extLst>
              <p:ext uri="{D42A27DB-BD31-4B8C-83A1-F6EECF244321}">
                <p14:modId xmlns:p14="http://schemas.microsoft.com/office/powerpoint/2010/main" val="3989837462"/>
              </p:ext>
            </p:extLst>
          </p:nvPr>
        </p:nvGraphicFramePr>
        <p:xfrm>
          <a:off x="1115616" y="2162526"/>
          <a:ext cx="6840760" cy="3642739"/>
        </p:xfrm>
        <a:graphic>
          <a:graphicData uri="http://schemas.openxmlformats.org/drawingml/2006/table">
            <a:tbl>
              <a:tblPr firstRow="1" bandRow="1">
                <a:tableStyleId>{C4B1156A-380E-4F78-BDF5-A606A8083BF9}</a:tableStyleId>
              </a:tblPr>
              <a:tblGrid>
                <a:gridCol w="1567674">
                  <a:extLst>
                    <a:ext uri="{9D8B030D-6E8A-4147-A177-3AD203B41FA5}">
                      <a16:colId xmlns:a16="http://schemas.microsoft.com/office/drawing/2014/main" val="20000"/>
                    </a:ext>
                  </a:extLst>
                </a:gridCol>
                <a:gridCol w="5273086">
                  <a:extLst>
                    <a:ext uri="{9D8B030D-6E8A-4147-A177-3AD203B41FA5}">
                      <a16:colId xmlns:a16="http://schemas.microsoft.com/office/drawing/2014/main" val="20001"/>
                    </a:ext>
                  </a:extLst>
                </a:gridCol>
              </a:tblGrid>
              <a:tr h="562014">
                <a:tc>
                  <a:txBody>
                    <a:bodyPr/>
                    <a:lstStyle/>
                    <a:p>
                      <a:r>
                        <a:rPr lang="hr-HR" sz="16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dirty="0"/>
                        <a:t>Učenici razvijaju pozitivnu sliku o sebi te vježbaju socijalne i komunikacijske vještine, znanja i trud za dobrobit drugih i društva u cjelini bez naknade i prisile.</a:t>
                      </a:r>
                    </a:p>
                    <a:p>
                      <a:endParaRPr lang="hr-HR" sz="1200" b="0" dirty="0"/>
                    </a:p>
                  </a:txBody>
                  <a:tcPr/>
                </a:tc>
                <a:extLst>
                  <a:ext uri="{0D108BD9-81ED-4DB2-BD59-A6C34878D82A}">
                    <a16:rowId xmlns:a16="http://schemas.microsoft.com/office/drawing/2014/main" val="10000"/>
                  </a:ext>
                </a:extLst>
              </a:tr>
              <a:tr h="543009">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Stjecanje samopouzdanja i senzibiliteta.</a:t>
                      </a:r>
                    </a:p>
                    <a:p>
                      <a:endParaRPr lang="hr-HR" sz="1200" dirty="0"/>
                    </a:p>
                  </a:txBody>
                  <a:tcPr/>
                </a:tc>
                <a:extLst>
                  <a:ext uri="{0D108BD9-81ED-4DB2-BD59-A6C34878D82A}">
                    <a16:rowId xmlns:a16="http://schemas.microsoft.com/office/drawing/2014/main" val="10001"/>
                  </a:ext>
                </a:extLst>
              </a:tr>
              <a:tr h="379988">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Katarina Prnjak, učiteljica razredne nastave.</a:t>
                      </a:r>
                    </a:p>
                    <a:p>
                      <a:endParaRPr lang="hr-HR" sz="1200" dirty="0"/>
                    </a:p>
                  </a:txBody>
                  <a:tcPr/>
                </a:tc>
                <a:extLst>
                  <a:ext uri="{0D108BD9-81ED-4DB2-BD59-A6C34878D82A}">
                    <a16:rowId xmlns:a16="http://schemas.microsoft.com/office/drawing/2014/main" val="10002"/>
                  </a:ext>
                </a:extLst>
              </a:tr>
              <a:tr h="630850">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realizacija -</a:t>
                      </a:r>
                      <a:r>
                        <a:rPr lang="hr-HR" sz="1200" baseline="0" dirty="0"/>
                        <a:t> </a:t>
                      </a:r>
                      <a:r>
                        <a:rPr lang="hr-HR" sz="1200" dirty="0"/>
                        <a:t>izrada  prigodnih poklona.</a:t>
                      </a:r>
                    </a:p>
                    <a:p>
                      <a:endParaRPr lang="hr-HR" sz="1200" dirty="0"/>
                    </a:p>
                  </a:txBody>
                  <a:tcPr/>
                </a:tc>
                <a:extLst>
                  <a:ext uri="{0D108BD9-81ED-4DB2-BD59-A6C34878D82A}">
                    <a16:rowId xmlns:a16="http://schemas.microsoft.com/office/drawing/2014/main" val="10003"/>
                  </a:ext>
                </a:extLst>
              </a:tr>
              <a:tr h="450607">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p>
                      <a:endParaRPr lang="hr-HR" sz="1200" dirty="0"/>
                    </a:p>
                  </a:txBody>
                  <a:tcPr/>
                </a:tc>
                <a:extLst>
                  <a:ext uri="{0D108BD9-81ED-4DB2-BD59-A6C34878D82A}">
                    <a16:rowId xmlns:a16="http://schemas.microsoft.com/office/drawing/2014/main" val="10004"/>
                  </a:ext>
                </a:extLst>
              </a:tr>
              <a:tr h="452615">
                <a:tc>
                  <a:txBody>
                    <a:bodyPr/>
                    <a:lstStyle/>
                    <a:p>
                      <a:r>
                        <a:rPr lang="hr-HR" sz="1600" b="1" dirty="0"/>
                        <a:t>TROŠOVNIK: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p>
                      <a:endParaRPr lang="hr-HR" sz="1200" dirty="0"/>
                    </a:p>
                  </a:txBody>
                  <a:tcPr/>
                </a:tc>
                <a:extLst>
                  <a:ext uri="{0D108BD9-81ED-4DB2-BD59-A6C34878D82A}">
                    <a16:rowId xmlns:a16="http://schemas.microsoft.com/office/drawing/2014/main" val="10005"/>
                  </a:ext>
                </a:extLst>
              </a:tr>
              <a:tr h="400811">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8049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14628" y="750081"/>
            <a:ext cx="3714744"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MALI I VELIKI</a:t>
            </a:r>
          </a:p>
        </p:txBody>
      </p:sp>
      <p:graphicFrame>
        <p:nvGraphicFramePr>
          <p:cNvPr id="7" name="Content Placeholder 3"/>
          <p:cNvGraphicFramePr>
            <a:graphicFrameLocks/>
          </p:cNvGraphicFramePr>
          <p:nvPr>
            <p:extLst>
              <p:ext uri="{D42A27DB-BD31-4B8C-83A1-F6EECF244321}">
                <p14:modId xmlns:p14="http://schemas.microsoft.com/office/powerpoint/2010/main" val="2304226089"/>
              </p:ext>
            </p:extLst>
          </p:nvPr>
        </p:nvGraphicFramePr>
        <p:xfrm>
          <a:off x="1151620" y="1844824"/>
          <a:ext cx="6840760" cy="3834849"/>
        </p:xfrm>
        <a:graphic>
          <a:graphicData uri="http://schemas.openxmlformats.org/drawingml/2006/table">
            <a:tbl>
              <a:tblPr firstRow="1" bandRow="1">
                <a:tableStyleId>{C4B1156A-380E-4F78-BDF5-A606A8083BF9}</a:tableStyleId>
              </a:tblPr>
              <a:tblGrid>
                <a:gridCol w="1567674">
                  <a:extLst>
                    <a:ext uri="{9D8B030D-6E8A-4147-A177-3AD203B41FA5}">
                      <a16:colId xmlns:a16="http://schemas.microsoft.com/office/drawing/2014/main" val="20000"/>
                    </a:ext>
                  </a:extLst>
                </a:gridCol>
                <a:gridCol w="5273086">
                  <a:extLst>
                    <a:ext uri="{9D8B030D-6E8A-4147-A177-3AD203B41FA5}">
                      <a16:colId xmlns:a16="http://schemas.microsoft.com/office/drawing/2014/main" val="20001"/>
                    </a:ext>
                  </a:extLst>
                </a:gridCol>
              </a:tblGrid>
              <a:tr h="562014">
                <a:tc>
                  <a:txBody>
                    <a:bodyPr/>
                    <a:lstStyle/>
                    <a:p>
                      <a:r>
                        <a:rPr lang="hr-HR" sz="16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dirty="0"/>
                        <a:t>Učenici razvijaju pozitivnu sliku o sebi te vježbaju socijalne i komunikacijske vještine, znanja i trud za dobrobit drugih i društva u cjelini bez naknade i prisile.</a:t>
                      </a:r>
                    </a:p>
                    <a:p>
                      <a:endParaRPr lang="hr-HR" sz="1200" b="0" dirty="0"/>
                    </a:p>
                  </a:txBody>
                  <a:tcPr/>
                </a:tc>
                <a:extLst>
                  <a:ext uri="{0D108BD9-81ED-4DB2-BD59-A6C34878D82A}">
                    <a16:rowId xmlns:a16="http://schemas.microsoft.com/office/drawing/2014/main" val="10000"/>
                  </a:ext>
                </a:extLst>
              </a:tr>
              <a:tr h="543009">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Stjecanje samopouzdanja i senzibiliteta.</a:t>
                      </a:r>
                    </a:p>
                    <a:p>
                      <a:endParaRPr lang="hr-HR" sz="1200" dirty="0"/>
                    </a:p>
                  </a:txBody>
                  <a:tcPr/>
                </a:tc>
                <a:extLst>
                  <a:ext uri="{0D108BD9-81ED-4DB2-BD59-A6C34878D82A}">
                    <a16:rowId xmlns:a16="http://schemas.microsoft.com/office/drawing/2014/main" val="10001"/>
                  </a:ext>
                </a:extLst>
              </a:tr>
              <a:tr h="379988">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Katarina Prnjak, učiteljica razredne nastave, ostali učitelji, učenici, članovi lokalne zajednice.</a:t>
                      </a:r>
                    </a:p>
                    <a:p>
                      <a:endParaRPr lang="hr-HR" sz="1200" dirty="0"/>
                    </a:p>
                  </a:txBody>
                  <a:tcPr/>
                </a:tc>
                <a:extLst>
                  <a:ext uri="{0D108BD9-81ED-4DB2-BD59-A6C34878D82A}">
                    <a16:rowId xmlns:a16="http://schemas.microsoft.com/office/drawing/2014/main" val="10002"/>
                  </a:ext>
                </a:extLst>
              </a:tr>
              <a:tr h="630850">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realizacija -  izrada  prigodnih poklona,</a:t>
                      </a:r>
                      <a:r>
                        <a:rPr lang="hr-HR" sz="1200" baseline="0" dirty="0"/>
                        <a:t> p</a:t>
                      </a:r>
                      <a:r>
                        <a:rPr lang="hr-HR" sz="1200" dirty="0"/>
                        <a:t>osjet domu za starije i nemoćne.</a:t>
                      </a:r>
                    </a:p>
                    <a:p>
                      <a:endParaRPr lang="hr-HR" sz="1200" dirty="0"/>
                    </a:p>
                  </a:txBody>
                  <a:tcPr/>
                </a:tc>
                <a:extLst>
                  <a:ext uri="{0D108BD9-81ED-4DB2-BD59-A6C34878D82A}">
                    <a16:rowId xmlns:a16="http://schemas.microsoft.com/office/drawing/2014/main" val="10003"/>
                  </a:ext>
                </a:extLst>
              </a:tr>
              <a:tr h="450607">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p>
                      <a:endParaRPr lang="hr-HR" sz="1200" dirty="0"/>
                    </a:p>
                  </a:txBody>
                  <a:tcPr/>
                </a:tc>
                <a:extLst>
                  <a:ext uri="{0D108BD9-81ED-4DB2-BD59-A6C34878D82A}">
                    <a16:rowId xmlns:a16="http://schemas.microsoft.com/office/drawing/2014/main" val="10004"/>
                  </a:ext>
                </a:extLst>
              </a:tr>
              <a:tr h="452615">
                <a:tc>
                  <a:txBody>
                    <a:bodyPr/>
                    <a:lstStyle/>
                    <a:p>
                      <a:r>
                        <a:rPr lang="hr-HR" sz="1600" b="1" dirty="0"/>
                        <a:t>TROŠOVNIK: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p>
                      <a:endParaRPr lang="hr-HR" sz="1200" dirty="0"/>
                    </a:p>
                  </a:txBody>
                  <a:tcPr/>
                </a:tc>
                <a:extLst>
                  <a:ext uri="{0D108BD9-81ED-4DB2-BD59-A6C34878D82A}">
                    <a16:rowId xmlns:a16="http://schemas.microsoft.com/office/drawing/2014/main" val="10005"/>
                  </a:ext>
                </a:extLst>
              </a:tr>
              <a:tr h="424725">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99246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14628" y="750081"/>
            <a:ext cx="3714744" cy="64294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ČUJEM RUKAMA</a:t>
            </a:r>
          </a:p>
        </p:txBody>
      </p:sp>
      <p:graphicFrame>
        <p:nvGraphicFramePr>
          <p:cNvPr id="7" name="Content Placeholder 3"/>
          <p:cNvGraphicFramePr>
            <a:graphicFrameLocks/>
          </p:cNvGraphicFramePr>
          <p:nvPr>
            <p:extLst>
              <p:ext uri="{D42A27DB-BD31-4B8C-83A1-F6EECF244321}">
                <p14:modId xmlns:p14="http://schemas.microsoft.com/office/powerpoint/2010/main" val="881877518"/>
              </p:ext>
            </p:extLst>
          </p:nvPr>
        </p:nvGraphicFramePr>
        <p:xfrm>
          <a:off x="1151620" y="1772816"/>
          <a:ext cx="6840760" cy="3874382"/>
        </p:xfrm>
        <a:graphic>
          <a:graphicData uri="http://schemas.openxmlformats.org/drawingml/2006/table">
            <a:tbl>
              <a:tblPr firstRow="1" bandRow="1">
                <a:tableStyleId>{C4B1156A-380E-4F78-BDF5-A606A8083BF9}</a:tableStyleId>
              </a:tblPr>
              <a:tblGrid>
                <a:gridCol w="1567674">
                  <a:extLst>
                    <a:ext uri="{9D8B030D-6E8A-4147-A177-3AD203B41FA5}">
                      <a16:colId xmlns:a16="http://schemas.microsoft.com/office/drawing/2014/main" val="20000"/>
                    </a:ext>
                  </a:extLst>
                </a:gridCol>
                <a:gridCol w="5273086">
                  <a:extLst>
                    <a:ext uri="{9D8B030D-6E8A-4147-A177-3AD203B41FA5}">
                      <a16:colId xmlns:a16="http://schemas.microsoft.com/office/drawing/2014/main" val="20001"/>
                    </a:ext>
                  </a:extLst>
                </a:gridCol>
              </a:tblGrid>
              <a:tr h="562014">
                <a:tc>
                  <a:txBody>
                    <a:bodyPr/>
                    <a:lstStyle/>
                    <a:p>
                      <a:r>
                        <a:rPr lang="hr-HR" sz="16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dirty="0"/>
                        <a:t>Učenici razvijaju pozitivnu sliku o sebi te vježbaju socijalne i komunikacijske vještine, znanja i trud za dobrobit drugih i društva u cjelini bez naknade i prisile.</a:t>
                      </a:r>
                    </a:p>
                    <a:p>
                      <a:endParaRPr lang="hr-HR" sz="1200" b="0" dirty="0"/>
                    </a:p>
                  </a:txBody>
                  <a:tcPr/>
                </a:tc>
                <a:extLst>
                  <a:ext uri="{0D108BD9-81ED-4DB2-BD59-A6C34878D82A}">
                    <a16:rowId xmlns:a16="http://schemas.microsoft.com/office/drawing/2014/main" val="10000"/>
                  </a:ext>
                </a:extLst>
              </a:tr>
              <a:tr h="543009">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Stjecanje samopouzdanja i senzibiliteta.</a:t>
                      </a:r>
                    </a:p>
                    <a:p>
                      <a:endParaRPr lang="hr-HR" sz="1200" dirty="0"/>
                    </a:p>
                  </a:txBody>
                  <a:tcPr/>
                </a:tc>
                <a:extLst>
                  <a:ext uri="{0D108BD9-81ED-4DB2-BD59-A6C34878D82A}">
                    <a16:rowId xmlns:a16="http://schemas.microsoft.com/office/drawing/2014/main" val="10001"/>
                  </a:ext>
                </a:extLst>
              </a:tr>
              <a:tr h="379988">
                <a:tc>
                  <a:txBody>
                    <a:bodyPr/>
                    <a:lstStyle/>
                    <a:p>
                      <a:r>
                        <a:rPr lang="hr-HR" sz="1600" b="1" dirty="0"/>
                        <a:t>NOSITELJI: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Katarina Prnjak, učiteljica razredne nastave.</a:t>
                      </a:r>
                    </a:p>
                    <a:p>
                      <a:endParaRPr lang="hr-HR" sz="1200" dirty="0"/>
                    </a:p>
                  </a:txBody>
                  <a:tcPr/>
                </a:tc>
                <a:extLst>
                  <a:ext uri="{0D108BD9-81ED-4DB2-BD59-A6C34878D82A}">
                    <a16:rowId xmlns:a16="http://schemas.microsoft.com/office/drawing/2014/main" val="10002"/>
                  </a:ext>
                </a:extLst>
              </a:tr>
              <a:tr h="649917">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realizacija</a:t>
                      </a:r>
                      <a:r>
                        <a:rPr lang="hr-HR" sz="1200" baseline="0" dirty="0"/>
                        <a:t> </a:t>
                      </a:r>
                      <a:r>
                        <a:rPr lang="hr-HR" sz="1200" dirty="0"/>
                        <a:t>- radionice.</a:t>
                      </a:r>
                      <a:r>
                        <a:rPr lang="hr-HR" sz="1200" baseline="0" dirty="0"/>
                        <a:t> </a:t>
                      </a:r>
                      <a:r>
                        <a:rPr lang="hr-HR" sz="1200" dirty="0"/>
                        <a:t>Suradnja s Udrugom  za slijepe i gluhonijeme.</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dirty="0"/>
                    </a:p>
                    <a:p>
                      <a:endParaRPr lang="hr-HR" sz="1200" dirty="0"/>
                    </a:p>
                  </a:txBody>
                  <a:tcPr/>
                </a:tc>
                <a:extLst>
                  <a:ext uri="{0D108BD9-81ED-4DB2-BD59-A6C34878D82A}">
                    <a16:rowId xmlns:a16="http://schemas.microsoft.com/office/drawing/2014/main" val="10003"/>
                  </a:ext>
                </a:extLst>
              </a:tr>
              <a:tr h="450607">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p>
                      <a:endParaRPr lang="hr-HR" sz="1200" dirty="0"/>
                    </a:p>
                  </a:txBody>
                  <a:tcPr/>
                </a:tc>
                <a:extLst>
                  <a:ext uri="{0D108BD9-81ED-4DB2-BD59-A6C34878D82A}">
                    <a16:rowId xmlns:a16="http://schemas.microsoft.com/office/drawing/2014/main" val="10004"/>
                  </a:ext>
                </a:extLst>
              </a:tr>
              <a:tr h="452615">
                <a:tc>
                  <a:txBody>
                    <a:bodyPr/>
                    <a:lstStyle/>
                    <a:p>
                      <a:r>
                        <a:rPr lang="hr-HR" sz="1600" b="1" dirty="0"/>
                        <a:t>TROŠOVNIK: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p>
                      <a:endParaRPr lang="hr-HR" sz="1200" dirty="0"/>
                    </a:p>
                  </a:txBody>
                  <a:tcPr/>
                </a:tc>
                <a:extLst>
                  <a:ext uri="{0D108BD9-81ED-4DB2-BD59-A6C34878D82A}">
                    <a16:rowId xmlns:a16="http://schemas.microsoft.com/office/drawing/2014/main" val="10005"/>
                  </a:ext>
                </a:extLst>
              </a:tr>
              <a:tr h="496733">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58303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100" name="Picture 4" descr="59 Best ppt images | Background powerpoint, Powerpoin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15616" y="753202"/>
            <a:ext cx="4320480" cy="1142556"/>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hr-H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MEĐUNARODNI DAN RUŽIČASTIH MAJICA</a:t>
            </a:r>
          </a:p>
        </p:txBody>
      </p:sp>
      <p:pic>
        <p:nvPicPr>
          <p:cNvPr id="6146" name="Picture 2" descr="FOTO Učenici OŠ Molve i PŠ Medvedička obilježili Dan ružičastih majica -  ePodravina.h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77" b="14634"/>
          <a:stretch/>
        </p:blipFill>
        <p:spPr bwMode="auto">
          <a:xfrm>
            <a:off x="5868144" y="753202"/>
            <a:ext cx="2016045" cy="1142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p:cNvGraphicFramePr>
            <a:graphicFrameLocks/>
          </p:cNvGraphicFramePr>
          <p:nvPr>
            <p:extLst>
              <p:ext uri="{D42A27DB-BD31-4B8C-83A1-F6EECF244321}">
                <p14:modId xmlns:p14="http://schemas.microsoft.com/office/powerpoint/2010/main" val="349029533"/>
              </p:ext>
            </p:extLst>
          </p:nvPr>
        </p:nvGraphicFramePr>
        <p:xfrm>
          <a:off x="1115616" y="2157259"/>
          <a:ext cx="6840760" cy="3575997"/>
        </p:xfrm>
        <a:graphic>
          <a:graphicData uri="http://schemas.openxmlformats.org/drawingml/2006/table">
            <a:tbl>
              <a:tblPr firstRow="1" bandRow="1">
                <a:tableStyleId>{C4B1156A-380E-4F78-BDF5-A606A8083BF9}</a:tableStyleId>
              </a:tblPr>
              <a:tblGrid>
                <a:gridCol w="1567674">
                  <a:extLst>
                    <a:ext uri="{9D8B030D-6E8A-4147-A177-3AD203B41FA5}">
                      <a16:colId xmlns:a16="http://schemas.microsoft.com/office/drawing/2014/main" val="20000"/>
                    </a:ext>
                  </a:extLst>
                </a:gridCol>
                <a:gridCol w="5273086">
                  <a:extLst>
                    <a:ext uri="{9D8B030D-6E8A-4147-A177-3AD203B41FA5}">
                      <a16:colId xmlns:a16="http://schemas.microsoft.com/office/drawing/2014/main" val="20001"/>
                    </a:ext>
                  </a:extLst>
                </a:gridCol>
              </a:tblGrid>
              <a:tr h="562014">
                <a:tc>
                  <a:txBody>
                    <a:bodyPr/>
                    <a:lstStyle/>
                    <a:p>
                      <a:r>
                        <a:rPr lang="hr-HR" sz="1600" b="1" dirty="0"/>
                        <a:t>CILJEVI: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dirty="0"/>
                        <a:t>Učenici razvijaju pozitivnu sliku o sebi te vježbaju socijalne i komunikacijske vještine, znanja i trud za dobrobit drugih i društva u cjelini bez naknade i prisile.</a:t>
                      </a:r>
                    </a:p>
                    <a:p>
                      <a:endParaRPr lang="hr-HR" sz="1200" b="0" dirty="0"/>
                    </a:p>
                  </a:txBody>
                  <a:tcPr/>
                </a:tc>
                <a:extLst>
                  <a:ext uri="{0D108BD9-81ED-4DB2-BD59-A6C34878D82A}">
                    <a16:rowId xmlns:a16="http://schemas.microsoft.com/office/drawing/2014/main" val="10000"/>
                  </a:ext>
                </a:extLst>
              </a:tr>
              <a:tr h="425990">
                <a:tc>
                  <a:txBody>
                    <a:bodyPr/>
                    <a:lstStyle/>
                    <a:p>
                      <a:r>
                        <a:rPr lang="hr-HR" sz="1600" b="1" dirty="0"/>
                        <a:t>NAMJENA: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Stjecanje samopouzdanja i senzibiliteta.</a:t>
                      </a:r>
                    </a:p>
                    <a:p>
                      <a:endParaRPr lang="hr-HR" sz="1200" dirty="0"/>
                    </a:p>
                  </a:txBody>
                  <a:tcPr/>
                </a:tc>
                <a:extLst>
                  <a:ext uri="{0D108BD9-81ED-4DB2-BD59-A6C34878D82A}">
                    <a16:rowId xmlns:a16="http://schemas.microsoft.com/office/drawing/2014/main" val="10001"/>
                  </a:ext>
                </a:extLst>
              </a:tr>
              <a:tr h="379988">
                <a:tc>
                  <a:txBody>
                    <a:bodyPr/>
                    <a:lstStyle/>
                    <a:p>
                      <a:r>
                        <a:rPr lang="hr-HR" sz="1600" b="1" dirty="0"/>
                        <a:t>NOSITELJI: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t>Učitelji</a:t>
                      </a:r>
                      <a:r>
                        <a:rPr lang="hr-HR" sz="1200" baseline="0" dirty="0"/>
                        <a:t> razredne i predmetne nastave i učenici.</a:t>
                      </a:r>
                      <a:endParaRPr lang="hr-HR" sz="1200" dirty="0"/>
                    </a:p>
                    <a:p>
                      <a:endParaRPr lang="hr-HR" sz="1200" dirty="0"/>
                    </a:p>
                  </a:txBody>
                  <a:tcPr/>
                </a:tc>
                <a:extLst>
                  <a:ext uri="{0D108BD9-81ED-4DB2-BD59-A6C34878D82A}">
                    <a16:rowId xmlns:a16="http://schemas.microsoft.com/office/drawing/2014/main" val="10002"/>
                  </a:ext>
                </a:extLst>
              </a:tr>
              <a:tr h="649917">
                <a:tc>
                  <a:txBody>
                    <a:bodyPr/>
                    <a:lstStyle/>
                    <a:p>
                      <a:r>
                        <a:rPr lang="hr-HR" sz="1600" b="1" dirty="0"/>
                        <a:t>NAČINI REALIZACIJE: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Organizacija pripreme i realizacija -  radionice o prevenciji nasilja; Poruke dobrih djela -  Krila dobrih djela.</a:t>
                      </a:r>
                    </a:p>
                    <a:p>
                      <a:endParaRPr lang="hr-HR" sz="1200" dirty="0"/>
                    </a:p>
                  </a:txBody>
                  <a:tcPr/>
                </a:tc>
                <a:extLst>
                  <a:ext uri="{0D108BD9-81ED-4DB2-BD59-A6C34878D82A}">
                    <a16:rowId xmlns:a16="http://schemas.microsoft.com/office/drawing/2014/main" val="10003"/>
                  </a:ext>
                </a:extLst>
              </a:tr>
              <a:tr h="450607">
                <a:tc>
                  <a:txBody>
                    <a:bodyPr/>
                    <a:lstStyle/>
                    <a:p>
                      <a:r>
                        <a:rPr lang="hr-HR" sz="1600" b="1" dirty="0"/>
                        <a:t>VREMENIK: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Tijekom školske godine.</a:t>
                      </a:r>
                    </a:p>
                    <a:p>
                      <a:endParaRPr lang="hr-HR" sz="1200" dirty="0"/>
                    </a:p>
                  </a:txBody>
                  <a:tcPr/>
                </a:tc>
                <a:extLst>
                  <a:ext uri="{0D108BD9-81ED-4DB2-BD59-A6C34878D82A}">
                    <a16:rowId xmlns:a16="http://schemas.microsoft.com/office/drawing/2014/main" val="10004"/>
                  </a:ext>
                </a:extLst>
              </a:tr>
              <a:tr h="452615">
                <a:tc>
                  <a:txBody>
                    <a:bodyPr/>
                    <a:lstStyle/>
                    <a:p>
                      <a:r>
                        <a:rPr lang="hr-HR" sz="1600" b="1" dirty="0"/>
                        <a:t>TROŠOVNIK: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Uredski materijal.</a:t>
                      </a:r>
                    </a:p>
                    <a:p>
                      <a:endParaRPr lang="hr-HR" sz="1200" dirty="0"/>
                    </a:p>
                  </a:txBody>
                  <a:tcPr/>
                </a:tc>
                <a:extLst>
                  <a:ext uri="{0D108BD9-81ED-4DB2-BD59-A6C34878D82A}">
                    <a16:rowId xmlns:a16="http://schemas.microsoft.com/office/drawing/2014/main" val="10005"/>
                  </a:ext>
                </a:extLst>
              </a:tr>
              <a:tr h="395545">
                <a:tc>
                  <a:txBody>
                    <a:bodyPr/>
                    <a:lstStyle/>
                    <a:p>
                      <a:r>
                        <a:rPr lang="hr-HR" sz="1600" b="1" dirty="0"/>
                        <a:t>VREDNOVANJE: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dirty="0"/>
                        <a:t>Učitelji i učenici će vrednovati organizirane aktivnosti.</a:t>
                      </a:r>
                    </a:p>
                    <a:p>
                      <a:endParaRPr lang="hr-H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1260688"/>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1391</TotalTime>
  <Words>12715</Words>
  <Application>Microsoft Office PowerPoint</Application>
  <PresentationFormat>Prikaz na zaslonu (4:3)</PresentationFormat>
  <Paragraphs>1723</Paragraphs>
  <Slides>122</Slides>
  <Notes>1</Notes>
  <HiddenSlides>0</HiddenSlides>
  <MMClips>0</MMClips>
  <ScaleCrop>false</ScaleCrop>
  <HeadingPairs>
    <vt:vector size="8" baseType="variant">
      <vt:variant>
        <vt:lpstr>Korišteni fontovi</vt:lpstr>
      </vt:variant>
      <vt:variant>
        <vt:i4>9</vt:i4>
      </vt:variant>
      <vt:variant>
        <vt:lpstr>Tema</vt:lpstr>
      </vt:variant>
      <vt:variant>
        <vt:i4>1</vt:i4>
      </vt:variant>
      <vt:variant>
        <vt:lpstr>Uloženi OLE poslužitelji</vt:lpstr>
      </vt:variant>
      <vt:variant>
        <vt:i4>1</vt:i4>
      </vt:variant>
      <vt:variant>
        <vt:lpstr>Naslovi slajdova</vt:lpstr>
      </vt:variant>
      <vt:variant>
        <vt:i4>122</vt:i4>
      </vt:variant>
    </vt:vector>
  </HeadingPairs>
  <TitlesOfParts>
    <vt:vector size="133" baseType="lpstr">
      <vt:lpstr>Adobe Fangsong Std R</vt:lpstr>
      <vt:lpstr>Arial</vt:lpstr>
      <vt:lpstr>Calibri</vt:lpstr>
      <vt:lpstr>Corbel</vt:lpstr>
      <vt:lpstr>华文新魏</vt:lpstr>
      <vt:lpstr>Times New Roman</vt:lpstr>
      <vt:lpstr>Trebuchet MS</vt:lpstr>
      <vt:lpstr>Wingdings</vt:lpstr>
      <vt:lpstr>Wingdings 3</vt:lpstr>
      <vt:lpstr>Faseta</vt:lpstr>
      <vt:lpstr>Dokument programa Microsoft Word</vt:lpstr>
      <vt:lpstr>PowerPoint prezentacija</vt:lpstr>
      <vt:lpstr>                  Važno!</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Zadar, rujan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Korisnik</dc:creator>
  <cp:lastModifiedBy>Korisnik</cp:lastModifiedBy>
  <cp:revision>128</cp:revision>
  <dcterms:created xsi:type="dcterms:W3CDTF">2020-06-29T07:37:23Z</dcterms:created>
  <dcterms:modified xsi:type="dcterms:W3CDTF">2020-09-23T17:26:13Z</dcterms:modified>
</cp:coreProperties>
</file>